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1"/>
  </p:notesMasterIdLst>
  <p:sldIdLst>
    <p:sldId id="256" r:id="rId2"/>
    <p:sldId id="257" r:id="rId3"/>
    <p:sldId id="258" r:id="rId4"/>
    <p:sldId id="262" r:id="rId5"/>
    <p:sldId id="259" r:id="rId6"/>
    <p:sldId id="260" r:id="rId7"/>
    <p:sldId id="261"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3059D9-5D1F-470C-84EF-776C6FEA3EEB}" type="doc">
      <dgm:prSet loTypeId="urn:microsoft.com/office/officeart/2005/8/layout/process4" loCatId="process" qsTypeId="urn:microsoft.com/office/officeart/2005/8/quickstyle/simple4" qsCatId="simple" csTypeId="urn:microsoft.com/office/officeart/2005/8/colors/colorful1" csCatId="colorful"/>
      <dgm:spPr/>
      <dgm:t>
        <a:bodyPr/>
        <a:lstStyle/>
        <a:p>
          <a:endParaRPr lang="en-US"/>
        </a:p>
      </dgm:t>
    </dgm:pt>
    <dgm:pt modelId="{F46683C5-56F2-4E82-900A-0D9116B4DE3A}">
      <dgm:prSet/>
      <dgm:spPr/>
      <dgm:t>
        <a:bodyPr/>
        <a:lstStyle/>
        <a:p>
          <a:r>
            <a:rPr lang="fi-FI" b="1" dirty="0" err="1">
              <a:solidFill>
                <a:schemeClr val="tx1"/>
              </a:solidFill>
            </a:rPr>
            <a:t>Euribor</a:t>
          </a:r>
          <a:r>
            <a:rPr lang="fi-FI" b="1" dirty="0">
              <a:solidFill>
                <a:schemeClr val="tx1"/>
              </a:solidFill>
            </a:rPr>
            <a:t>-korko</a:t>
          </a:r>
          <a:r>
            <a:rPr lang="fi-FI" dirty="0"/>
            <a:t> on tunnetuin markkinakorko. Asiakkaan ottama laina sidotaan </a:t>
          </a:r>
          <a:r>
            <a:rPr lang="fi-FI" dirty="0" err="1"/>
            <a:t>Euribor</a:t>
          </a:r>
          <a:r>
            <a:rPr lang="fi-FI" dirty="0"/>
            <a:t>-korkoon, jonka pohjalta lainasopimuksen hinta määritellään. Lainanhakija voi valita joko yhden, kolmen, kuuden tai kahdentoista kuukauden </a:t>
          </a:r>
          <a:r>
            <a:rPr lang="fi-FI" dirty="0" err="1"/>
            <a:t>euribor</a:t>
          </a:r>
          <a:r>
            <a:rPr lang="fi-FI" dirty="0"/>
            <a:t>-koron. Esimerkiksi vuoden </a:t>
          </a:r>
          <a:r>
            <a:rPr lang="fi-FI" dirty="0" err="1"/>
            <a:t>euribor</a:t>
          </a:r>
          <a:r>
            <a:rPr lang="fi-FI" dirty="0"/>
            <a:t> tarkistetaan kerran vuodessa. Tänä tarkistuspäivänä koron hinta joko nousee tai laskee nykyisen korkotilanteen mukaan. </a:t>
          </a:r>
          <a:endParaRPr lang="en-US" dirty="0"/>
        </a:p>
      </dgm:t>
    </dgm:pt>
    <dgm:pt modelId="{60A07239-EEDE-4136-90A4-EEC6FDFF80EE}" type="parTrans" cxnId="{ED1026B6-AE74-40B1-A0D2-1020AF1F9366}">
      <dgm:prSet/>
      <dgm:spPr/>
      <dgm:t>
        <a:bodyPr/>
        <a:lstStyle/>
        <a:p>
          <a:endParaRPr lang="en-US"/>
        </a:p>
      </dgm:t>
    </dgm:pt>
    <dgm:pt modelId="{B8EE035D-5822-4351-9739-BCCC696482FC}" type="sibTrans" cxnId="{ED1026B6-AE74-40B1-A0D2-1020AF1F9366}">
      <dgm:prSet/>
      <dgm:spPr/>
      <dgm:t>
        <a:bodyPr/>
        <a:lstStyle/>
        <a:p>
          <a:endParaRPr lang="en-US"/>
        </a:p>
      </dgm:t>
    </dgm:pt>
    <dgm:pt modelId="{EF74EEDA-A0CC-4BBD-8D8B-A109D0817789}">
      <dgm:prSet/>
      <dgm:spPr/>
      <dgm:t>
        <a:bodyPr/>
        <a:lstStyle/>
        <a:p>
          <a:r>
            <a:rPr lang="fi-FI" b="1" dirty="0">
              <a:solidFill>
                <a:schemeClr val="tx1"/>
              </a:solidFill>
            </a:rPr>
            <a:t>Prime-korko</a:t>
          </a:r>
          <a:r>
            <a:rPr lang="fi-FI" dirty="0"/>
            <a:t> on hieman harvinaisempi. Tällöin pankki määrittelee koron tason itse. Prime on vakaampi kuin </a:t>
          </a:r>
          <a:r>
            <a:rPr lang="fi-FI" dirty="0" err="1"/>
            <a:t>euribor</a:t>
          </a:r>
          <a:r>
            <a:rPr lang="fi-FI" dirty="0"/>
            <a:t>-korko, koska sitä muutetaan hyvin harkitusti. </a:t>
          </a:r>
          <a:endParaRPr lang="en-US" dirty="0"/>
        </a:p>
      </dgm:t>
    </dgm:pt>
    <dgm:pt modelId="{7E242524-8243-406D-B5AF-74D1913E3411}" type="parTrans" cxnId="{D359F9C0-82B8-40B6-9107-69995697E466}">
      <dgm:prSet/>
      <dgm:spPr/>
      <dgm:t>
        <a:bodyPr/>
        <a:lstStyle/>
        <a:p>
          <a:endParaRPr lang="en-US"/>
        </a:p>
      </dgm:t>
    </dgm:pt>
    <dgm:pt modelId="{51FE70E4-5498-4E93-B474-4504ECF3E024}" type="sibTrans" cxnId="{D359F9C0-82B8-40B6-9107-69995697E466}">
      <dgm:prSet/>
      <dgm:spPr/>
      <dgm:t>
        <a:bodyPr/>
        <a:lstStyle/>
        <a:p>
          <a:endParaRPr lang="en-US"/>
        </a:p>
      </dgm:t>
    </dgm:pt>
    <dgm:pt modelId="{1788249A-A14A-4DA1-988B-48E51AD20F80}">
      <dgm:prSet/>
      <dgm:spPr/>
      <dgm:t>
        <a:bodyPr/>
        <a:lstStyle/>
        <a:p>
          <a:r>
            <a:rPr lang="fi-FI" b="1" dirty="0">
              <a:solidFill>
                <a:schemeClr val="tx1"/>
              </a:solidFill>
            </a:rPr>
            <a:t>Kiinteä korko </a:t>
          </a:r>
          <a:r>
            <a:rPr lang="fi-FI" dirty="0"/>
            <a:t>on kolmas vaihtoehto. Tässä tilanteessa asiakas ja pankki sopivat, että korko on saman verran tietyn ajanjakson, kuten esimerkiksi seuraavat 10 vuotta. Tämän koron lähtötaso on korkeampi kuin muiden, koska se on eräänlainen vakuutus koronnousua vastaan. </a:t>
          </a:r>
          <a:endParaRPr lang="en-US" dirty="0"/>
        </a:p>
      </dgm:t>
    </dgm:pt>
    <dgm:pt modelId="{A540BC0C-334D-42ED-A706-033DFA8E3F20}" type="parTrans" cxnId="{4B32D7A1-B3E4-4346-9C0D-22C97022C114}">
      <dgm:prSet/>
      <dgm:spPr/>
      <dgm:t>
        <a:bodyPr/>
        <a:lstStyle/>
        <a:p>
          <a:endParaRPr lang="en-US"/>
        </a:p>
      </dgm:t>
    </dgm:pt>
    <dgm:pt modelId="{D9331988-D935-4F17-999B-A288F99E1FD0}" type="sibTrans" cxnId="{4B32D7A1-B3E4-4346-9C0D-22C97022C114}">
      <dgm:prSet/>
      <dgm:spPr/>
      <dgm:t>
        <a:bodyPr/>
        <a:lstStyle/>
        <a:p>
          <a:endParaRPr lang="en-US"/>
        </a:p>
      </dgm:t>
    </dgm:pt>
    <dgm:pt modelId="{37080C24-5E84-4D6C-90EB-07AE89338F8C}" type="pres">
      <dgm:prSet presAssocID="{9D3059D9-5D1F-470C-84EF-776C6FEA3EEB}" presName="Name0" presStyleCnt="0">
        <dgm:presLayoutVars>
          <dgm:dir/>
          <dgm:animLvl val="lvl"/>
          <dgm:resizeHandles val="exact"/>
        </dgm:presLayoutVars>
      </dgm:prSet>
      <dgm:spPr/>
    </dgm:pt>
    <dgm:pt modelId="{5F623ED1-FD2A-4D79-8574-8A484717C157}" type="pres">
      <dgm:prSet presAssocID="{1788249A-A14A-4DA1-988B-48E51AD20F80}" presName="boxAndChildren" presStyleCnt="0"/>
      <dgm:spPr/>
    </dgm:pt>
    <dgm:pt modelId="{935E5095-ABE0-46AE-8458-4F665326FDE2}" type="pres">
      <dgm:prSet presAssocID="{1788249A-A14A-4DA1-988B-48E51AD20F80}" presName="parentTextBox" presStyleLbl="node1" presStyleIdx="0" presStyleCnt="3"/>
      <dgm:spPr/>
    </dgm:pt>
    <dgm:pt modelId="{3BC1DF21-DC47-4B2C-BB09-722BD6B86B2F}" type="pres">
      <dgm:prSet presAssocID="{51FE70E4-5498-4E93-B474-4504ECF3E024}" presName="sp" presStyleCnt="0"/>
      <dgm:spPr/>
    </dgm:pt>
    <dgm:pt modelId="{D7DDC903-3A28-47D3-BA37-C342319CBD42}" type="pres">
      <dgm:prSet presAssocID="{EF74EEDA-A0CC-4BBD-8D8B-A109D0817789}" presName="arrowAndChildren" presStyleCnt="0"/>
      <dgm:spPr/>
    </dgm:pt>
    <dgm:pt modelId="{F5B2C1E5-F99B-47D4-B213-9F1727928A99}" type="pres">
      <dgm:prSet presAssocID="{EF74EEDA-A0CC-4BBD-8D8B-A109D0817789}" presName="parentTextArrow" presStyleLbl="node1" presStyleIdx="1" presStyleCnt="3"/>
      <dgm:spPr/>
    </dgm:pt>
    <dgm:pt modelId="{CDCF0192-8C39-4882-B78D-46651C37830E}" type="pres">
      <dgm:prSet presAssocID="{B8EE035D-5822-4351-9739-BCCC696482FC}" presName="sp" presStyleCnt="0"/>
      <dgm:spPr/>
    </dgm:pt>
    <dgm:pt modelId="{6BA13D12-7694-442A-A977-8675D8825D32}" type="pres">
      <dgm:prSet presAssocID="{F46683C5-56F2-4E82-900A-0D9116B4DE3A}" presName="arrowAndChildren" presStyleCnt="0"/>
      <dgm:spPr/>
    </dgm:pt>
    <dgm:pt modelId="{C687DA4E-1277-4071-872F-BF04256A33EB}" type="pres">
      <dgm:prSet presAssocID="{F46683C5-56F2-4E82-900A-0D9116B4DE3A}" presName="parentTextArrow" presStyleLbl="node1" presStyleIdx="2" presStyleCnt="3"/>
      <dgm:spPr/>
    </dgm:pt>
  </dgm:ptLst>
  <dgm:cxnLst>
    <dgm:cxn modelId="{DCF45796-C202-44AB-8022-25EC9594EDC5}" type="presOf" srcId="{F46683C5-56F2-4E82-900A-0D9116B4DE3A}" destId="{C687DA4E-1277-4071-872F-BF04256A33EB}" srcOrd="0" destOrd="0" presId="urn:microsoft.com/office/officeart/2005/8/layout/process4"/>
    <dgm:cxn modelId="{4B32D7A1-B3E4-4346-9C0D-22C97022C114}" srcId="{9D3059D9-5D1F-470C-84EF-776C6FEA3EEB}" destId="{1788249A-A14A-4DA1-988B-48E51AD20F80}" srcOrd="2" destOrd="0" parTransId="{A540BC0C-334D-42ED-A706-033DFA8E3F20}" sibTransId="{D9331988-D935-4F17-999B-A288F99E1FD0}"/>
    <dgm:cxn modelId="{ED1026B6-AE74-40B1-A0D2-1020AF1F9366}" srcId="{9D3059D9-5D1F-470C-84EF-776C6FEA3EEB}" destId="{F46683C5-56F2-4E82-900A-0D9116B4DE3A}" srcOrd="0" destOrd="0" parTransId="{60A07239-EEDE-4136-90A4-EEC6FDFF80EE}" sibTransId="{B8EE035D-5822-4351-9739-BCCC696482FC}"/>
    <dgm:cxn modelId="{D359F9C0-82B8-40B6-9107-69995697E466}" srcId="{9D3059D9-5D1F-470C-84EF-776C6FEA3EEB}" destId="{EF74EEDA-A0CC-4BBD-8D8B-A109D0817789}" srcOrd="1" destOrd="0" parTransId="{7E242524-8243-406D-B5AF-74D1913E3411}" sibTransId="{51FE70E4-5498-4E93-B474-4504ECF3E024}"/>
    <dgm:cxn modelId="{D1A8CFC8-DF99-4A7F-9D75-F45152757C30}" type="presOf" srcId="{1788249A-A14A-4DA1-988B-48E51AD20F80}" destId="{935E5095-ABE0-46AE-8458-4F665326FDE2}" srcOrd="0" destOrd="0" presId="urn:microsoft.com/office/officeart/2005/8/layout/process4"/>
    <dgm:cxn modelId="{F33556DF-DB68-4FE8-A5BA-227EE3288C13}" type="presOf" srcId="{9D3059D9-5D1F-470C-84EF-776C6FEA3EEB}" destId="{37080C24-5E84-4D6C-90EB-07AE89338F8C}" srcOrd="0" destOrd="0" presId="urn:microsoft.com/office/officeart/2005/8/layout/process4"/>
    <dgm:cxn modelId="{263867FC-F40C-463C-B370-9C3EFB7FC919}" type="presOf" srcId="{EF74EEDA-A0CC-4BBD-8D8B-A109D0817789}" destId="{F5B2C1E5-F99B-47D4-B213-9F1727928A99}" srcOrd="0" destOrd="0" presId="urn:microsoft.com/office/officeart/2005/8/layout/process4"/>
    <dgm:cxn modelId="{23C6ED1F-6AA7-42D7-A79F-82038B7D0B47}" type="presParOf" srcId="{37080C24-5E84-4D6C-90EB-07AE89338F8C}" destId="{5F623ED1-FD2A-4D79-8574-8A484717C157}" srcOrd="0" destOrd="0" presId="urn:microsoft.com/office/officeart/2005/8/layout/process4"/>
    <dgm:cxn modelId="{4DD228B5-DB51-41C1-BA85-4D3BCD42C9D0}" type="presParOf" srcId="{5F623ED1-FD2A-4D79-8574-8A484717C157}" destId="{935E5095-ABE0-46AE-8458-4F665326FDE2}" srcOrd="0" destOrd="0" presId="urn:microsoft.com/office/officeart/2005/8/layout/process4"/>
    <dgm:cxn modelId="{73255F55-95B3-4DA6-B735-A48B4727325C}" type="presParOf" srcId="{37080C24-5E84-4D6C-90EB-07AE89338F8C}" destId="{3BC1DF21-DC47-4B2C-BB09-722BD6B86B2F}" srcOrd="1" destOrd="0" presId="urn:microsoft.com/office/officeart/2005/8/layout/process4"/>
    <dgm:cxn modelId="{4F90BCB5-3029-4350-8EEF-F7A0689DC15F}" type="presParOf" srcId="{37080C24-5E84-4D6C-90EB-07AE89338F8C}" destId="{D7DDC903-3A28-47D3-BA37-C342319CBD42}" srcOrd="2" destOrd="0" presId="urn:microsoft.com/office/officeart/2005/8/layout/process4"/>
    <dgm:cxn modelId="{2C98BB9C-1918-4936-BA8C-072D275A227B}" type="presParOf" srcId="{D7DDC903-3A28-47D3-BA37-C342319CBD42}" destId="{F5B2C1E5-F99B-47D4-B213-9F1727928A99}" srcOrd="0" destOrd="0" presId="urn:microsoft.com/office/officeart/2005/8/layout/process4"/>
    <dgm:cxn modelId="{42B1E6AC-CA72-4A8F-8A4E-59C5E86EC82F}" type="presParOf" srcId="{37080C24-5E84-4D6C-90EB-07AE89338F8C}" destId="{CDCF0192-8C39-4882-B78D-46651C37830E}" srcOrd="3" destOrd="0" presId="urn:microsoft.com/office/officeart/2005/8/layout/process4"/>
    <dgm:cxn modelId="{186D9514-4707-4B19-9EED-99FEA5A379A7}" type="presParOf" srcId="{37080C24-5E84-4D6C-90EB-07AE89338F8C}" destId="{6BA13D12-7694-442A-A977-8675D8825D32}" srcOrd="4" destOrd="0" presId="urn:microsoft.com/office/officeart/2005/8/layout/process4"/>
    <dgm:cxn modelId="{59C174CD-055C-4062-9750-6F6BB8EA20D0}" type="presParOf" srcId="{6BA13D12-7694-442A-A977-8675D8825D32}" destId="{C687DA4E-1277-4071-872F-BF04256A33E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5E5095-ABE0-46AE-8458-4F665326FDE2}">
      <dsp:nvSpPr>
        <dsp:cNvPr id="0" name=""/>
        <dsp:cNvSpPr/>
      </dsp:nvSpPr>
      <dsp:spPr>
        <a:xfrm>
          <a:off x="0" y="4467179"/>
          <a:ext cx="6686548" cy="1466227"/>
        </a:xfrm>
        <a:prstGeom prst="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fi-FI" sz="1500" b="1" kern="1200" dirty="0">
              <a:solidFill>
                <a:schemeClr val="tx1"/>
              </a:solidFill>
            </a:rPr>
            <a:t>Kiinteä korko </a:t>
          </a:r>
          <a:r>
            <a:rPr lang="fi-FI" sz="1500" kern="1200" dirty="0"/>
            <a:t>on kolmas vaihtoehto. Tässä tilanteessa asiakas ja pankki sopivat, että korko on saman verran tietyn ajanjakson, kuten esimerkiksi seuraavat 10 vuotta. Tämän koron lähtötaso on korkeampi kuin muiden, koska se on eräänlainen vakuutus koronnousua vastaan. </a:t>
          </a:r>
          <a:endParaRPr lang="en-US" sz="1500" kern="1200" dirty="0"/>
        </a:p>
      </dsp:txBody>
      <dsp:txXfrm>
        <a:off x="0" y="4467179"/>
        <a:ext cx="6686548" cy="1466227"/>
      </dsp:txXfrm>
    </dsp:sp>
    <dsp:sp modelId="{F5B2C1E5-F99B-47D4-B213-9F1727928A99}">
      <dsp:nvSpPr>
        <dsp:cNvPr id="0" name=""/>
        <dsp:cNvSpPr/>
      </dsp:nvSpPr>
      <dsp:spPr>
        <a:xfrm rot="10800000">
          <a:off x="0" y="2234114"/>
          <a:ext cx="6686548" cy="2255058"/>
        </a:xfrm>
        <a:prstGeom prst="upArrowCallout">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fi-FI" sz="1500" b="1" kern="1200" dirty="0">
              <a:solidFill>
                <a:schemeClr val="tx1"/>
              </a:solidFill>
            </a:rPr>
            <a:t>Prime-korko</a:t>
          </a:r>
          <a:r>
            <a:rPr lang="fi-FI" sz="1500" kern="1200" dirty="0"/>
            <a:t> on hieman harvinaisempi. Tällöin pankki määrittelee koron tason itse. Prime on vakaampi kuin </a:t>
          </a:r>
          <a:r>
            <a:rPr lang="fi-FI" sz="1500" kern="1200" dirty="0" err="1"/>
            <a:t>euribor</a:t>
          </a:r>
          <a:r>
            <a:rPr lang="fi-FI" sz="1500" kern="1200" dirty="0"/>
            <a:t>-korko, koska sitä muutetaan hyvin harkitusti. </a:t>
          </a:r>
          <a:endParaRPr lang="en-US" sz="1500" kern="1200" dirty="0"/>
        </a:p>
      </dsp:txBody>
      <dsp:txXfrm rot="10800000">
        <a:off x="0" y="2234114"/>
        <a:ext cx="6686548" cy="1465269"/>
      </dsp:txXfrm>
    </dsp:sp>
    <dsp:sp modelId="{C687DA4E-1277-4071-872F-BF04256A33EB}">
      <dsp:nvSpPr>
        <dsp:cNvPr id="0" name=""/>
        <dsp:cNvSpPr/>
      </dsp:nvSpPr>
      <dsp:spPr>
        <a:xfrm rot="10800000">
          <a:off x="0" y="1048"/>
          <a:ext cx="6686548" cy="2255058"/>
        </a:xfrm>
        <a:prstGeom prst="upArrowCallout">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fi-FI" sz="1500" b="1" kern="1200" dirty="0" err="1">
              <a:solidFill>
                <a:schemeClr val="tx1"/>
              </a:solidFill>
            </a:rPr>
            <a:t>Euribor</a:t>
          </a:r>
          <a:r>
            <a:rPr lang="fi-FI" sz="1500" b="1" kern="1200" dirty="0">
              <a:solidFill>
                <a:schemeClr val="tx1"/>
              </a:solidFill>
            </a:rPr>
            <a:t>-korko</a:t>
          </a:r>
          <a:r>
            <a:rPr lang="fi-FI" sz="1500" kern="1200" dirty="0"/>
            <a:t> on tunnetuin markkinakorko. Asiakkaan ottama laina sidotaan </a:t>
          </a:r>
          <a:r>
            <a:rPr lang="fi-FI" sz="1500" kern="1200" dirty="0" err="1"/>
            <a:t>Euribor</a:t>
          </a:r>
          <a:r>
            <a:rPr lang="fi-FI" sz="1500" kern="1200" dirty="0"/>
            <a:t>-korkoon, jonka pohjalta lainasopimuksen hinta määritellään. Lainanhakija voi valita joko yhden, kolmen, kuuden tai kahdentoista kuukauden </a:t>
          </a:r>
          <a:r>
            <a:rPr lang="fi-FI" sz="1500" kern="1200" dirty="0" err="1"/>
            <a:t>euribor</a:t>
          </a:r>
          <a:r>
            <a:rPr lang="fi-FI" sz="1500" kern="1200" dirty="0"/>
            <a:t>-koron. Esimerkiksi vuoden </a:t>
          </a:r>
          <a:r>
            <a:rPr lang="fi-FI" sz="1500" kern="1200" dirty="0" err="1"/>
            <a:t>euribor</a:t>
          </a:r>
          <a:r>
            <a:rPr lang="fi-FI" sz="1500" kern="1200" dirty="0"/>
            <a:t> tarkistetaan kerran vuodessa. Tänä tarkistuspäivänä koron hinta joko nousee tai laskee nykyisen korkotilanteen mukaan. </a:t>
          </a:r>
          <a:endParaRPr lang="en-US" sz="1500" kern="1200" dirty="0"/>
        </a:p>
      </dsp:txBody>
      <dsp:txXfrm rot="10800000">
        <a:off x="0" y="1048"/>
        <a:ext cx="6686548" cy="1465269"/>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880B30-D131-4088-9D2C-11F946112407}" type="datetimeFigureOut">
              <a:rPr lang="fi-FI" smtClean="0"/>
              <a:t>21.4.2020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3B0E3F-0D30-48CB-BE90-C807E2BEC934}" type="slidenum">
              <a:rPr lang="fi-FI" smtClean="0"/>
              <a:t>‹#›</a:t>
            </a:fld>
            <a:endParaRPr lang="fi-FI"/>
          </a:p>
        </p:txBody>
      </p:sp>
    </p:spTree>
    <p:extLst>
      <p:ext uri="{BB962C8B-B14F-4D97-AF65-F5344CB8AC3E}">
        <p14:creationId xmlns:p14="http://schemas.microsoft.com/office/powerpoint/2010/main" val="2375007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i-FI"/>
              <a:t>Muokkaa ots. perustyyl. napsautt.</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7" name="Date Placeholder 6"/>
          <p:cNvSpPr>
            <a:spLocks noGrp="1"/>
          </p:cNvSpPr>
          <p:nvPr>
            <p:ph type="dt" sz="half" idx="10"/>
          </p:nvPr>
        </p:nvSpPr>
        <p:spPr/>
        <p:txBody>
          <a:bodyPr/>
          <a:lstStyle/>
          <a:p>
            <a:fld id="{300A1ECE-A814-473D-8C00-B74D187AB95F}" type="datetime1">
              <a:rPr lang="en-US" smtClean="0"/>
              <a:t>4/21/2020</a:t>
            </a:fld>
            <a:endParaRPr lang="en-US" dirty="0"/>
          </a:p>
        </p:txBody>
      </p:sp>
      <p:sp>
        <p:nvSpPr>
          <p:cNvPr id="8" name="Footer Placeholder 7"/>
          <p:cNvSpPr>
            <a:spLocks noGrp="1"/>
          </p:cNvSpPr>
          <p:nvPr>
            <p:ph type="ftr" sz="quarter" idx="11"/>
          </p:nvPr>
        </p:nvSpPr>
        <p:spPr/>
        <p:txBody>
          <a:bodyPr/>
          <a:lstStyle/>
          <a:p>
            <a:r>
              <a:rPr lang="en-US"/>
              <a:t>YH2 - Fanni Tainio</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056889A8-3A5F-4141-957D-4E3BCA4123C2}" type="datetime1">
              <a:rPr lang="en-US" smtClean="0"/>
              <a:t>4/21/2020</a:t>
            </a:fld>
            <a:endParaRPr lang="en-US" dirty="0"/>
          </a:p>
        </p:txBody>
      </p:sp>
      <p:sp>
        <p:nvSpPr>
          <p:cNvPr id="5" name="Footer Placeholder 4"/>
          <p:cNvSpPr>
            <a:spLocks noGrp="1"/>
          </p:cNvSpPr>
          <p:nvPr>
            <p:ph type="ftr" sz="quarter" idx="11"/>
          </p:nvPr>
        </p:nvSpPr>
        <p:spPr/>
        <p:txBody>
          <a:bodyPr/>
          <a:lstStyle/>
          <a:p>
            <a:r>
              <a:rPr lang="en-US"/>
              <a:t>YH2 - Fanni Tainio</a:t>
            </a:r>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7A54179D-E930-4EA2-BABC-654A0B8CCCF2}" type="datetime1">
              <a:rPr lang="en-US" smtClean="0"/>
              <a:t>4/21/2020</a:t>
            </a:fld>
            <a:endParaRPr lang="en-US" dirty="0"/>
          </a:p>
        </p:txBody>
      </p:sp>
      <p:sp>
        <p:nvSpPr>
          <p:cNvPr id="5" name="Footer Placeholder 4"/>
          <p:cNvSpPr>
            <a:spLocks noGrp="1"/>
          </p:cNvSpPr>
          <p:nvPr>
            <p:ph type="ftr" sz="quarter" idx="11"/>
          </p:nvPr>
        </p:nvSpPr>
        <p:spPr/>
        <p:txBody>
          <a:bodyPr/>
          <a:lstStyle/>
          <a:p>
            <a:r>
              <a:rPr lang="en-US"/>
              <a:t>YH2 - Fanni Tainio</a:t>
            </a:r>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8437F325-6C3D-48F3-9915-C4173AB16B36}" type="datetime1">
              <a:rPr lang="en-US" smtClean="0"/>
              <a:t>4/21/2020</a:t>
            </a:fld>
            <a:endParaRPr lang="en-US" dirty="0"/>
          </a:p>
        </p:txBody>
      </p:sp>
      <p:sp>
        <p:nvSpPr>
          <p:cNvPr id="8" name="Footer Placeholder 7"/>
          <p:cNvSpPr>
            <a:spLocks noGrp="1"/>
          </p:cNvSpPr>
          <p:nvPr>
            <p:ph type="ftr" sz="quarter" idx="11"/>
          </p:nvPr>
        </p:nvSpPr>
        <p:spPr/>
        <p:txBody>
          <a:bodyPr/>
          <a:lstStyle/>
          <a:p>
            <a:r>
              <a:rPr lang="en-US"/>
              <a:t>YH2 - Fanni Tainio</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i-FI"/>
              <a:t>Muokkaa ots. perustyyl. napsautt.</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7" name="Date Placeholder 6"/>
          <p:cNvSpPr>
            <a:spLocks noGrp="1"/>
          </p:cNvSpPr>
          <p:nvPr>
            <p:ph type="dt" sz="half" idx="10"/>
          </p:nvPr>
        </p:nvSpPr>
        <p:spPr/>
        <p:txBody>
          <a:bodyPr/>
          <a:lstStyle/>
          <a:p>
            <a:fld id="{BD67816C-71DD-48A9-A2F0-E490B9063D36}" type="datetime1">
              <a:rPr lang="en-US" smtClean="0"/>
              <a:t>4/21/2020</a:t>
            </a:fld>
            <a:endParaRPr lang="en-US" dirty="0"/>
          </a:p>
        </p:txBody>
      </p:sp>
      <p:sp>
        <p:nvSpPr>
          <p:cNvPr id="8" name="Footer Placeholder 7"/>
          <p:cNvSpPr>
            <a:spLocks noGrp="1"/>
          </p:cNvSpPr>
          <p:nvPr>
            <p:ph type="ftr" sz="quarter" idx="11"/>
          </p:nvPr>
        </p:nvSpPr>
        <p:spPr/>
        <p:txBody>
          <a:bodyPr/>
          <a:lstStyle/>
          <a:p>
            <a:r>
              <a:rPr lang="en-US"/>
              <a:t>YH2 - Fanni Tainio</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8" name="Date Placeholder 7"/>
          <p:cNvSpPr>
            <a:spLocks noGrp="1"/>
          </p:cNvSpPr>
          <p:nvPr>
            <p:ph type="dt" sz="half" idx="10"/>
          </p:nvPr>
        </p:nvSpPr>
        <p:spPr/>
        <p:txBody>
          <a:bodyPr/>
          <a:lstStyle/>
          <a:p>
            <a:fld id="{EE33FD3F-A29E-45D7-8E37-9E567D07AF65}" type="datetime1">
              <a:rPr lang="en-US" smtClean="0"/>
              <a:t>4/21/2020</a:t>
            </a:fld>
            <a:endParaRPr lang="en-US" dirty="0"/>
          </a:p>
        </p:txBody>
      </p:sp>
      <p:sp>
        <p:nvSpPr>
          <p:cNvPr id="9" name="Footer Placeholder 8"/>
          <p:cNvSpPr>
            <a:spLocks noGrp="1"/>
          </p:cNvSpPr>
          <p:nvPr>
            <p:ph type="ftr" sz="quarter" idx="11"/>
          </p:nvPr>
        </p:nvSpPr>
        <p:spPr/>
        <p:txBody>
          <a:bodyPr/>
          <a:lstStyle/>
          <a:p>
            <a:r>
              <a:rPr lang="en-US"/>
              <a:t>YH2 - Fanni Tainio</a:t>
            </a:r>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1583436" y="3143250"/>
            <a:ext cx="4270248" cy="259677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7" name="Date Placeholder 6"/>
          <p:cNvSpPr>
            <a:spLocks noGrp="1"/>
          </p:cNvSpPr>
          <p:nvPr>
            <p:ph type="dt" sz="half" idx="10"/>
          </p:nvPr>
        </p:nvSpPr>
        <p:spPr/>
        <p:txBody>
          <a:bodyPr/>
          <a:lstStyle/>
          <a:p>
            <a:fld id="{76C91A1B-860F-4345-803F-181BB206315F}" type="datetime1">
              <a:rPr lang="en-US" smtClean="0"/>
              <a:t>4/21/2020</a:t>
            </a:fld>
            <a:endParaRPr lang="en-US" dirty="0"/>
          </a:p>
        </p:txBody>
      </p:sp>
      <p:sp>
        <p:nvSpPr>
          <p:cNvPr id="8" name="Footer Placeholder 7"/>
          <p:cNvSpPr>
            <a:spLocks noGrp="1"/>
          </p:cNvSpPr>
          <p:nvPr>
            <p:ph type="ftr" sz="quarter" idx="11"/>
          </p:nvPr>
        </p:nvSpPr>
        <p:spPr/>
        <p:txBody>
          <a:bodyPr/>
          <a:lstStyle/>
          <a:p>
            <a:r>
              <a:rPr lang="en-US"/>
              <a:t>YH2 - Fanni Tainio</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fi-FI"/>
              <a:t>Muokkaa ots. perustyyl. napsautt.</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223D40FB-E50D-4BCB-AD14-A7E32789802A}" type="datetime1">
              <a:rPr lang="en-US" smtClean="0"/>
              <a:t>4/21/2020</a:t>
            </a:fld>
            <a:endParaRPr lang="en-US" dirty="0"/>
          </a:p>
        </p:txBody>
      </p:sp>
      <p:sp>
        <p:nvSpPr>
          <p:cNvPr id="4" name="Footer Placeholder 3"/>
          <p:cNvSpPr>
            <a:spLocks noGrp="1"/>
          </p:cNvSpPr>
          <p:nvPr>
            <p:ph type="ftr" sz="quarter" idx="11"/>
          </p:nvPr>
        </p:nvSpPr>
        <p:spPr/>
        <p:txBody>
          <a:bodyPr/>
          <a:lstStyle/>
          <a:p>
            <a:r>
              <a:rPr lang="en-US"/>
              <a:t>YH2 - Fanni Tainio</a:t>
            </a:r>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180E15-DB2D-468C-8012-3B8BBC0D8CC1}" type="datetime1">
              <a:rPr lang="en-US" smtClean="0"/>
              <a:t>4/21/2020</a:t>
            </a:fld>
            <a:endParaRPr lang="en-US" dirty="0"/>
          </a:p>
        </p:txBody>
      </p:sp>
      <p:sp>
        <p:nvSpPr>
          <p:cNvPr id="3" name="Footer Placeholder 2"/>
          <p:cNvSpPr>
            <a:spLocks noGrp="1"/>
          </p:cNvSpPr>
          <p:nvPr>
            <p:ph type="ftr" sz="quarter" idx="11"/>
          </p:nvPr>
        </p:nvSpPr>
        <p:spPr/>
        <p:txBody>
          <a:bodyPr/>
          <a:lstStyle/>
          <a:p>
            <a:r>
              <a:rPr lang="en-US"/>
              <a:t>YH2 - Fanni Tainio</a:t>
            </a:r>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i-FI"/>
              <a:t>Muokkaa ots. perustyyl. napsautt.</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9" name="Date Placeholder 8"/>
          <p:cNvSpPr>
            <a:spLocks noGrp="1"/>
          </p:cNvSpPr>
          <p:nvPr>
            <p:ph type="dt" sz="half" idx="10"/>
          </p:nvPr>
        </p:nvSpPr>
        <p:spPr/>
        <p:txBody>
          <a:bodyPr/>
          <a:lstStyle/>
          <a:p>
            <a:fld id="{17F17500-23C8-4F2F-B141-DB7207A5172F}" type="datetime1">
              <a:rPr lang="en-US" smtClean="0"/>
              <a:t>4/21/2020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YH2 - Fanni Tainio</a:t>
            </a:r>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i-FI"/>
              <a:t>Muokkaa ots. perustyyl. napsautt.</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A5CC6CBC-B397-4187-8557-ABC58C201855}" type="datetime1">
              <a:rPr lang="en-US" smtClean="0"/>
              <a:t>4/21/2020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YH2 - Fanni Tainio</a:t>
            </a:r>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9601BCA-1D8F-4D62-97C9-7E12BAEF33F2}" type="datetime1">
              <a:rPr lang="en-US" smtClean="0"/>
              <a:t>4/21/2020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US"/>
              <a:t>YH2 - Fanni Tainio</a:t>
            </a:r>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yle.fi/aihe/artikkeli/2017/11/01/taloustietoa-mista-raha-tule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yle.fi/aihe/artikkeli/2017/10/31/nain-toimii-talous-katso-lyhyet-video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Kuva 5" descr="Kuva, joka sisältää kohteen ruoka&#10;&#10;Kuvaus luotu automaattisesti">
            <a:extLst>
              <a:ext uri="{FF2B5EF4-FFF2-40B4-BE49-F238E27FC236}">
                <a16:creationId xmlns:a16="http://schemas.microsoft.com/office/drawing/2014/main" id="{6AD81FD8-1C6F-4AD1-8850-86B65053EF1A}"/>
              </a:ext>
            </a:extLst>
          </p:cNvPr>
          <p:cNvPicPr>
            <a:picLocks noChangeAspect="1"/>
          </p:cNvPicPr>
          <p:nvPr/>
        </p:nvPicPr>
        <p:blipFill rotWithShape="1">
          <a:blip r:embed="rId2"/>
          <a:srcRect t="4944" b="10470"/>
          <a:stretch/>
        </p:blipFill>
        <p:spPr>
          <a:xfrm>
            <a:off x="0" y="10"/>
            <a:ext cx="12191980" cy="6857990"/>
          </a:xfrm>
          <a:prstGeom prst="rect">
            <a:avLst/>
          </a:prstGeom>
        </p:spPr>
      </p:pic>
      <p:sp>
        <p:nvSpPr>
          <p:cNvPr id="2" name="Otsikko 1">
            <a:extLst>
              <a:ext uri="{FF2B5EF4-FFF2-40B4-BE49-F238E27FC236}">
                <a16:creationId xmlns:a16="http://schemas.microsoft.com/office/drawing/2014/main" id="{78E5999B-2408-42F7-BA86-5B2663945926}"/>
              </a:ext>
            </a:extLst>
          </p:cNvPr>
          <p:cNvSpPr>
            <a:spLocks noGrp="1"/>
          </p:cNvSpPr>
          <p:nvPr>
            <p:ph type="ctrTitle"/>
          </p:nvPr>
        </p:nvSpPr>
        <p:spPr>
          <a:xfrm>
            <a:off x="1600200" y="2386744"/>
            <a:ext cx="8991600" cy="1645920"/>
          </a:xfrm>
          <a:solidFill>
            <a:schemeClr val="bg1">
              <a:alpha val="60000"/>
            </a:schemeClr>
          </a:solidFill>
          <a:ln w="38100" cap="sq">
            <a:solidFill>
              <a:schemeClr val="tx1"/>
            </a:solidFill>
            <a:miter lim="800000"/>
          </a:ln>
        </p:spPr>
        <p:txBody>
          <a:bodyPr anchor="ctr">
            <a:normAutofit/>
          </a:bodyPr>
          <a:lstStyle/>
          <a:p>
            <a:r>
              <a:rPr lang="fi-FI" dirty="0">
                <a:solidFill>
                  <a:schemeClr val="tx1"/>
                </a:solidFill>
              </a:rPr>
              <a:t>Raha ja rahoitusmarkkinat</a:t>
            </a:r>
          </a:p>
        </p:txBody>
      </p:sp>
      <p:sp>
        <p:nvSpPr>
          <p:cNvPr id="3" name="Alaotsikko 2">
            <a:extLst>
              <a:ext uri="{FF2B5EF4-FFF2-40B4-BE49-F238E27FC236}">
                <a16:creationId xmlns:a16="http://schemas.microsoft.com/office/drawing/2014/main" id="{D77DA913-1C08-451C-8418-58756E24DAC2}"/>
              </a:ext>
            </a:extLst>
          </p:cNvPr>
          <p:cNvSpPr>
            <a:spLocks noGrp="1"/>
          </p:cNvSpPr>
          <p:nvPr>
            <p:ph type="subTitle" idx="1"/>
          </p:nvPr>
        </p:nvSpPr>
        <p:spPr>
          <a:xfrm>
            <a:off x="2695194" y="4352544"/>
            <a:ext cx="6801612" cy="1239894"/>
          </a:xfrm>
        </p:spPr>
        <p:txBody>
          <a:bodyPr>
            <a:normAutofit/>
          </a:bodyPr>
          <a:lstStyle/>
          <a:p>
            <a:pPr>
              <a:lnSpc>
                <a:spcPct val="90000"/>
              </a:lnSpc>
            </a:pPr>
            <a:r>
              <a:rPr lang="fi-FI" b="1" dirty="0">
                <a:solidFill>
                  <a:schemeClr val="tx1"/>
                </a:solidFill>
              </a:rPr>
              <a:t>YH 2</a:t>
            </a:r>
          </a:p>
          <a:p>
            <a:pPr>
              <a:lnSpc>
                <a:spcPct val="90000"/>
              </a:lnSpc>
            </a:pPr>
            <a:r>
              <a:rPr lang="fi-FI" b="1" dirty="0">
                <a:solidFill>
                  <a:schemeClr val="tx1"/>
                </a:solidFill>
              </a:rPr>
              <a:t>Kevät 2020</a:t>
            </a:r>
          </a:p>
          <a:p>
            <a:pPr>
              <a:lnSpc>
                <a:spcPct val="90000"/>
              </a:lnSpc>
            </a:pPr>
            <a:r>
              <a:rPr lang="fi-FI" b="1" dirty="0">
                <a:solidFill>
                  <a:schemeClr val="tx1"/>
                </a:solidFill>
              </a:rPr>
              <a:t>Fanni Tainio</a:t>
            </a:r>
          </a:p>
        </p:txBody>
      </p:sp>
      <p:sp>
        <p:nvSpPr>
          <p:cNvPr id="4" name="Alatunnisteen paikkamerkki 3">
            <a:extLst>
              <a:ext uri="{FF2B5EF4-FFF2-40B4-BE49-F238E27FC236}">
                <a16:creationId xmlns:a16="http://schemas.microsoft.com/office/drawing/2014/main" id="{9A07B140-650C-4F5B-BA60-A5234DE3DB34}"/>
              </a:ext>
            </a:extLst>
          </p:cNvPr>
          <p:cNvSpPr>
            <a:spLocks noGrp="1"/>
          </p:cNvSpPr>
          <p:nvPr>
            <p:ph type="ftr" sz="quarter" idx="11"/>
          </p:nvPr>
        </p:nvSpPr>
        <p:spPr>
          <a:xfrm>
            <a:off x="1600200" y="6236208"/>
            <a:ext cx="5901189" cy="320040"/>
          </a:xfrm>
        </p:spPr>
        <p:txBody>
          <a:bodyPr>
            <a:normAutofit/>
          </a:bodyPr>
          <a:lstStyle/>
          <a:p>
            <a:pPr>
              <a:spcAft>
                <a:spcPts val="600"/>
              </a:spcAft>
            </a:pPr>
            <a:r>
              <a:rPr lang="en-US">
                <a:solidFill>
                  <a:schemeClr val="tx1"/>
                </a:solidFill>
              </a:rPr>
              <a:t>YH2 - Fanni Tainio</a:t>
            </a:r>
          </a:p>
        </p:txBody>
      </p:sp>
    </p:spTree>
    <p:extLst>
      <p:ext uri="{BB962C8B-B14F-4D97-AF65-F5344CB8AC3E}">
        <p14:creationId xmlns:p14="http://schemas.microsoft.com/office/powerpoint/2010/main" val="192949213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DA822F2-37EF-40B8-9065-00C9AB49AAB3}"/>
              </a:ext>
            </a:extLst>
          </p:cNvPr>
          <p:cNvSpPr>
            <a:spLocks noGrp="1"/>
          </p:cNvSpPr>
          <p:nvPr>
            <p:ph type="title"/>
          </p:nvPr>
        </p:nvSpPr>
        <p:spPr/>
        <p:txBody>
          <a:bodyPr/>
          <a:lstStyle/>
          <a:p>
            <a:r>
              <a:rPr lang="fi-FI" dirty="0"/>
              <a:t>Aluksi ylen opetusvideo</a:t>
            </a:r>
          </a:p>
        </p:txBody>
      </p:sp>
      <p:sp>
        <p:nvSpPr>
          <p:cNvPr id="3" name="Sisällön paikkamerkki 2">
            <a:extLst>
              <a:ext uri="{FF2B5EF4-FFF2-40B4-BE49-F238E27FC236}">
                <a16:creationId xmlns:a16="http://schemas.microsoft.com/office/drawing/2014/main" id="{90AB3AF4-1600-4C59-8927-5F42F6C7B44C}"/>
              </a:ext>
            </a:extLst>
          </p:cNvPr>
          <p:cNvSpPr>
            <a:spLocks noGrp="1"/>
          </p:cNvSpPr>
          <p:nvPr>
            <p:ph idx="1"/>
          </p:nvPr>
        </p:nvSpPr>
        <p:spPr>
          <a:xfrm>
            <a:off x="1190625" y="2638044"/>
            <a:ext cx="9867900" cy="3101983"/>
          </a:xfrm>
        </p:spPr>
        <p:txBody>
          <a:bodyPr/>
          <a:lstStyle/>
          <a:p>
            <a:pPr marL="0" indent="0">
              <a:buNone/>
            </a:pPr>
            <a:r>
              <a:rPr lang="fi-FI" dirty="0"/>
              <a:t>Aloita aiheeseen tutustuminen katsomalla Ylen opetusvideo </a:t>
            </a:r>
            <a:r>
              <a:rPr lang="fi-FI" i="1" dirty="0"/>
              <a:t>Mistä raha tulee?</a:t>
            </a:r>
          </a:p>
          <a:p>
            <a:pPr marL="0" indent="0">
              <a:buNone/>
            </a:pPr>
            <a:endParaRPr lang="fi-FI" i="1" dirty="0"/>
          </a:p>
          <a:p>
            <a:pPr marL="0" indent="0">
              <a:buNone/>
            </a:pPr>
            <a:r>
              <a:rPr lang="fi-FI" dirty="0">
                <a:hlinkClick r:id="rId2"/>
              </a:rPr>
              <a:t>https://yle.fi/aihe/artikkeli/2017/11/01/taloustietoa-mista-raha-tulee</a:t>
            </a:r>
            <a:endParaRPr lang="fi-FI" dirty="0"/>
          </a:p>
          <a:p>
            <a:pPr marL="0" indent="0">
              <a:buNone/>
            </a:pPr>
            <a:endParaRPr lang="fi-FI" dirty="0"/>
          </a:p>
        </p:txBody>
      </p:sp>
      <p:sp>
        <p:nvSpPr>
          <p:cNvPr id="4" name="Alatunnisteen paikkamerkki 3">
            <a:extLst>
              <a:ext uri="{FF2B5EF4-FFF2-40B4-BE49-F238E27FC236}">
                <a16:creationId xmlns:a16="http://schemas.microsoft.com/office/drawing/2014/main" id="{87FF94F1-41BD-4EA7-99CA-79DE59450C1A}"/>
              </a:ext>
            </a:extLst>
          </p:cNvPr>
          <p:cNvSpPr>
            <a:spLocks noGrp="1"/>
          </p:cNvSpPr>
          <p:nvPr>
            <p:ph type="ftr" sz="quarter" idx="11"/>
          </p:nvPr>
        </p:nvSpPr>
        <p:spPr/>
        <p:txBody>
          <a:bodyPr/>
          <a:lstStyle/>
          <a:p>
            <a:r>
              <a:rPr lang="en-US"/>
              <a:t>YH2 - Fanni Tainio</a:t>
            </a:r>
            <a:endParaRPr lang="en-US" dirty="0"/>
          </a:p>
        </p:txBody>
      </p:sp>
    </p:spTree>
    <p:extLst>
      <p:ext uri="{BB962C8B-B14F-4D97-AF65-F5344CB8AC3E}">
        <p14:creationId xmlns:p14="http://schemas.microsoft.com/office/powerpoint/2010/main" val="1987061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8">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A719AE8F-5AC6-414D-A85E-A578D6A739D9}"/>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fi-FI" sz="3000">
                <a:solidFill>
                  <a:srgbClr val="FFFFFF"/>
                </a:solidFill>
              </a:rPr>
              <a:t>Rahan merkitys</a:t>
            </a:r>
          </a:p>
        </p:txBody>
      </p:sp>
      <p:sp>
        <p:nvSpPr>
          <p:cNvPr id="28" name="Sisällön paikkamerkki 2">
            <a:extLst>
              <a:ext uri="{FF2B5EF4-FFF2-40B4-BE49-F238E27FC236}">
                <a16:creationId xmlns:a16="http://schemas.microsoft.com/office/drawing/2014/main" id="{DEB8CD10-1405-4628-B0C8-A1F684333862}"/>
              </a:ext>
            </a:extLst>
          </p:cNvPr>
          <p:cNvSpPr>
            <a:spLocks noGrp="1"/>
          </p:cNvSpPr>
          <p:nvPr>
            <p:ph idx="1"/>
          </p:nvPr>
        </p:nvSpPr>
        <p:spPr>
          <a:xfrm>
            <a:off x="5591695" y="1402080"/>
            <a:ext cx="5847830" cy="4053840"/>
          </a:xfrm>
        </p:spPr>
        <p:txBody>
          <a:bodyPr anchor="ctr">
            <a:normAutofit/>
          </a:bodyPr>
          <a:lstStyle/>
          <a:p>
            <a:r>
              <a:rPr lang="fi-FI" dirty="0"/>
              <a:t>Rahalla on suuri merkitys nyky-yhteiskunnassa</a:t>
            </a:r>
          </a:p>
          <a:p>
            <a:r>
              <a:rPr lang="fi-FI" dirty="0"/>
              <a:t>Se on vaihdon väline ja arvon mitta</a:t>
            </a:r>
          </a:p>
          <a:p>
            <a:r>
              <a:rPr lang="fi-FI" dirty="0"/>
              <a:t>Raha on hyvä maksuväline, koska se on yleisesti hyväksytty, arvoltaan vakaa, vaivattomasti mukana pidettävä ja helposti vaihdettava</a:t>
            </a:r>
          </a:p>
          <a:p>
            <a:pPr marL="0" indent="0">
              <a:buNone/>
            </a:pPr>
            <a:endParaRPr lang="fi-FI" dirty="0"/>
          </a:p>
          <a:p>
            <a:pPr marL="0" indent="0" algn="ctr">
              <a:buNone/>
            </a:pPr>
            <a:r>
              <a:rPr lang="fi-FI" b="1" dirty="0"/>
              <a:t>Pohdi:</a:t>
            </a:r>
          </a:p>
          <a:p>
            <a:pPr marL="0" indent="0" algn="ctr">
              <a:lnSpc>
                <a:spcPct val="150000"/>
              </a:lnSpc>
              <a:buNone/>
            </a:pPr>
            <a:r>
              <a:rPr lang="fi-FI" i="1" dirty="0"/>
              <a:t>Millainen maailma olisi, jos vaihdonvälineenä ei olisi rahaa? </a:t>
            </a:r>
          </a:p>
          <a:p>
            <a:pPr marL="0" indent="0" algn="ctr">
              <a:lnSpc>
                <a:spcPct val="150000"/>
              </a:lnSpc>
              <a:buNone/>
            </a:pPr>
            <a:r>
              <a:rPr lang="fi-FI" i="1" dirty="0"/>
              <a:t>Onko mielestäsi hyvä asia, että käteisen käyttö on vähentynyt radikaalisti?</a:t>
            </a:r>
          </a:p>
          <a:p>
            <a:pPr marL="0" indent="0">
              <a:buNone/>
            </a:pPr>
            <a:endParaRPr lang="fi-FI" dirty="0"/>
          </a:p>
          <a:p>
            <a:pPr marL="0" indent="0">
              <a:buNone/>
            </a:pPr>
            <a:endParaRPr lang="fi-FI" dirty="0"/>
          </a:p>
        </p:txBody>
      </p:sp>
      <p:sp>
        <p:nvSpPr>
          <p:cNvPr id="4" name="Alatunnisteen paikkamerkki 3">
            <a:extLst>
              <a:ext uri="{FF2B5EF4-FFF2-40B4-BE49-F238E27FC236}">
                <a16:creationId xmlns:a16="http://schemas.microsoft.com/office/drawing/2014/main" id="{4727E7B4-4421-4057-9954-5181E2444231}"/>
              </a:ext>
            </a:extLst>
          </p:cNvPr>
          <p:cNvSpPr>
            <a:spLocks noGrp="1"/>
          </p:cNvSpPr>
          <p:nvPr>
            <p:ph type="ftr" sz="quarter" idx="11"/>
          </p:nvPr>
        </p:nvSpPr>
        <p:spPr>
          <a:xfrm>
            <a:off x="5591694" y="6236208"/>
            <a:ext cx="4853331" cy="320040"/>
          </a:xfrm>
        </p:spPr>
        <p:txBody>
          <a:bodyPr>
            <a:normAutofit/>
          </a:bodyPr>
          <a:lstStyle/>
          <a:p>
            <a:pPr>
              <a:spcAft>
                <a:spcPts val="600"/>
              </a:spcAft>
            </a:pPr>
            <a:r>
              <a:rPr lang="en-US">
                <a:solidFill>
                  <a:schemeClr val="tx2">
                    <a:alpha val="70000"/>
                  </a:schemeClr>
                </a:solidFill>
              </a:rPr>
              <a:t>YH2 - Fanni Tainio</a:t>
            </a:r>
          </a:p>
        </p:txBody>
      </p:sp>
    </p:spTree>
    <p:extLst>
      <p:ext uri="{BB962C8B-B14F-4D97-AF65-F5344CB8AC3E}">
        <p14:creationId xmlns:p14="http://schemas.microsoft.com/office/powerpoint/2010/main" val="3237275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60D2BB6-E242-4D1A-9328-EFE7F2E89E80}"/>
              </a:ext>
            </a:extLst>
          </p:cNvPr>
          <p:cNvSpPr>
            <a:spLocks noGrp="1"/>
          </p:cNvSpPr>
          <p:nvPr>
            <p:ph type="title"/>
          </p:nvPr>
        </p:nvSpPr>
        <p:spPr>
          <a:xfrm>
            <a:off x="829781" y="2708804"/>
            <a:ext cx="3698803" cy="1440394"/>
          </a:xfrm>
          <a:noFill/>
          <a:ln>
            <a:solidFill>
              <a:schemeClr val="tx1"/>
            </a:solidFill>
          </a:ln>
        </p:spPr>
        <p:txBody>
          <a:bodyPr>
            <a:normAutofit/>
          </a:bodyPr>
          <a:lstStyle/>
          <a:p>
            <a:r>
              <a:rPr lang="fi-FI" sz="2400">
                <a:solidFill>
                  <a:schemeClr val="tx1"/>
                </a:solidFill>
              </a:rPr>
              <a:t>Pankkien rooli</a:t>
            </a:r>
          </a:p>
        </p:txBody>
      </p:sp>
      <p:sp>
        <p:nvSpPr>
          <p:cNvPr id="9" name="Rectangle 8">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isällön paikkamerkki 2">
            <a:extLst>
              <a:ext uri="{FF2B5EF4-FFF2-40B4-BE49-F238E27FC236}">
                <a16:creationId xmlns:a16="http://schemas.microsoft.com/office/drawing/2014/main" id="{6A9D68B5-CFB3-4DD1-AC08-AC9909B42867}"/>
              </a:ext>
            </a:extLst>
          </p:cNvPr>
          <p:cNvSpPr>
            <a:spLocks noGrp="1"/>
          </p:cNvSpPr>
          <p:nvPr>
            <p:ph idx="1"/>
          </p:nvPr>
        </p:nvSpPr>
        <p:spPr>
          <a:xfrm>
            <a:off x="5648325" y="802638"/>
            <a:ext cx="6115049" cy="5101982"/>
          </a:xfrm>
        </p:spPr>
        <p:txBody>
          <a:bodyPr anchor="ctr">
            <a:normAutofit/>
          </a:bodyPr>
          <a:lstStyle/>
          <a:p>
            <a:pPr>
              <a:lnSpc>
                <a:spcPct val="150000"/>
              </a:lnSpc>
            </a:pPr>
            <a:r>
              <a:rPr lang="fi-FI" dirty="0">
                <a:solidFill>
                  <a:schemeClr val="bg1"/>
                </a:solidFill>
              </a:rPr>
              <a:t>Pankit keskeisimpiä rahoitusmarkkinayrityksiä</a:t>
            </a:r>
          </a:p>
          <a:p>
            <a:pPr>
              <a:lnSpc>
                <a:spcPct val="150000"/>
              </a:lnSpc>
            </a:pPr>
            <a:r>
              <a:rPr lang="fi-FI" dirty="0">
                <a:solidFill>
                  <a:schemeClr val="bg1"/>
                </a:solidFill>
              </a:rPr>
              <a:t>Pankkitilit ovat jokapäiväisten raha-asioiden hoitamisen muoto</a:t>
            </a:r>
          </a:p>
          <a:p>
            <a:pPr>
              <a:lnSpc>
                <a:spcPct val="150000"/>
              </a:lnSpc>
            </a:pPr>
            <a:r>
              <a:rPr lang="fi-FI" dirty="0">
                <a:solidFill>
                  <a:schemeClr val="bg1"/>
                </a:solidFill>
              </a:rPr>
              <a:t>Pankkien roolit rahoitusmarkkinoilla:</a:t>
            </a:r>
          </a:p>
          <a:p>
            <a:pPr marL="0" indent="0">
              <a:lnSpc>
                <a:spcPct val="150000"/>
              </a:lnSpc>
              <a:buNone/>
            </a:pPr>
            <a:r>
              <a:rPr lang="fi-FI" dirty="0">
                <a:solidFill>
                  <a:schemeClr val="bg1"/>
                </a:solidFill>
              </a:rPr>
              <a:t>   a ) Vastaanottavat rahaa talletuksina ( = ottolainaus)</a:t>
            </a:r>
          </a:p>
          <a:p>
            <a:pPr marL="0" indent="0">
              <a:lnSpc>
                <a:spcPct val="150000"/>
              </a:lnSpc>
              <a:buNone/>
            </a:pPr>
            <a:r>
              <a:rPr lang="fi-FI" dirty="0">
                <a:solidFill>
                  <a:schemeClr val="bg1"/>
                </a:solidFill>
              </a:rPr>
              <a:t>   b) Välittävät rahaa luottoina ( = antolainaus)</a:t>
            </a:r>
          </a:p>
          <a:p>
            <a:pPr>
              <a:lnSpc>
                <a:spcPct val="150000"/>
              </a:lnSpc>
            </a:pPr>
            <a:r>
              <a:rPr lang="fi-FI" dirty="0">
                <a:solidFill>
                  <a:schemeClr val="bg1"/>
                </a:solidFill>
              </a:rPr>
              <a:t>Suurin tallettajaryhmä on kotitaloudet, 70 % kaikista talletuksista</a:t>
            </a:r>
          </a:p>
          <a:p>
            <a:endParaRPr lang="fi-FI" dirty="0">
              <a:solidFill>
                <a:schemeClr val="bg1"/>
              </a:solidFill>
            </a:endParaRPr>
          </a:p>
        </p:txBody>
      </p:sp>
      <p:sp>
        <p:nvSpPr>
          <p:cNvPr id="4" name="Alatunnisteen paikkamerkki 3">
            <a:extLst>
              <a:ext uri="{FF2B5EF4-FFF2-40B4-BE49-F238E27FC236}">
                <a16:creationId xmlns:a16="http://schemas.microsoft.com/office/drawing/2014/main" id="{CB661508-3892-4137-97D6-0C9E0897183D}"/>
              </a:ext>
            </a:extLst>
          </p:cNvPr>
          <p:cNvSpPr>
            <a:spLocks noGrp="1"/>
          </p:cNvSpPr>
          <p:nvPr>
            <p:ph type="ftr" sz="quarter" idx="11"/>
          </p:nvPr>
        </p:nvSpPr>
        <p:spPr>
          <a:xfrm>
            <a:off x="6296722" y="6224660"/>
            <a:ext cx="4278453" cy="313300"/>
          </a:xfrm>
        </p:spPr>
        <p:txBody>
          <a:bodyPr>
            <a:normAutofit/>
          </a:bodyPr>
          <a:lstStyle/>
          <a:p>
            <a:pPr>
              <a:spcAft>
                <a:spcPts val="600"/>
              </a:spcAft>
            </a:pPr>
            <a:r>
              <a:rPr lang="en-US">
                <a:solidFill>
                  <a:schemeClr val="bg1">
                    <a:alpha val="70000"/>
                  </a:schemeClr>
                </a:solidFill>
              </a:rPr>
              <a:t>YH2 - Fanni Tainio</a:t>
            </a:r>
          </a:p>
        </p:txBody>
      </p:sp>
    </p:spTree>
    <p:extLst>
      <p:ext uri="{BB962C8B-B14F-4D97-AF65-F5344CB8AC3E}">
        <p14:creationId xmlns:p14="http://schemas.microsoft.com/office/powerpoint/2010/main" val="268002017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17B49B75-7156-48F1-9022-BB718DCD5AA6}"/>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fi-FI" sz="3000" dirty="0">
                <a:solidFill>
                  <a:srgbClr val="FFFFFF"/>
                </a:solidFill>
              </a:rPr>
              <a:t>Rahan hinta on korko</a:t>
            </a:r>
          </a:p>
        </p:txBody>
      </p:sp>
      <p:sp>
        <p:nvSpPr>
          <p:cNvPr id="5" name="Sisällön paikkamerkki 4">
            <a:extLst>
              <a:ext uri="{FF2B5EF4-FFF2-40B4-BE49-F238E27FC236}">
                <a16:creationId xmlns:a16="http://schemas.microsoft.com/office/drawing/2014/main" id="{D3F47432-00F2-4A4A-AA29-E48B7A453156}"/>
              </a:ext>
            </a:extLst>
          </p:cNvPr>
          <p:cNvSpPr>
            <a:spLocks noGrp="1"/>
          </p:cNvSpPr>
          <p:nvPr>
            <p:ph idx="1"/>
          </p:nvPr>
        </p:nvSpPr>
        <p:spPr>
          <a:xfrm>
            <a:off x="5362575" y="1402080"/>
            <a:ext cx="6315075" cy="4532376"/>
          </a:xfrm>
        </p:spPr>
        <p:txBody>
          <a:bodyPr anchor="ctr">
            <a:normAutofit/>
          </a:bodyPr>
          <a:lstStyle/>
          <a:p>
            <a:r>
              <a:rPr lang="fi-FI" dirty="0"/>
              <a:t>Jos kuluttaja, yritys tai valtio haluaa lisää rahaa, sitä lainataan jostain </a:t>
            </a:r>
          </a:p>
          <a:p>
            <a:r>
              <a:rPr lang="fi-FI" dirty="0"/>
              <a:t>Velan antaja ei tee tätä kuitenkaan ilmaiseksi, vaan korvauksena on maksettava korkoa</a:t>
            </a:r>
          </a:p>
          <a:p>
            <a:r>
              <a:rPr lang="fi-FI" dirty="0"/>
              <a:t>Korko riippuu laina-ajan pituudesta</a:t>
            </a:r>
          </a:p>
          <a:p>
            <a:pPr marL="0" indent="0">
              <a:buNone/>
            </a:pPr>
            <a:r>
              <a:rPr lang="fi-FI" dirty="0"/>
              <a:t>         </a:t>
            </a:r>
            <a:r>
              <a:rPr lang="fi-FI" dirty="0">
                <a:sym typeface="Wingdings" panose="05000000000000000000" pitchFamily="2" charset="2"/>
              </a:rPr>
              <a:t> Pitkän laina-ajan korko on korkeampi</a:t>
            </a:r>
          </a:p>
          <a:p>
            <a:pPr marL="0" indent="0">
              <a:buNone/>
            </a:pPr>
            <a:r>
              <a:rPr lang="fi-FI" dirty="0">
                <a:sym typeface="Wingdings" panose="05000000000000000000" pitchFamily="2" charset="2"/>
              </a:rPr>
              <a:t>          Tämä johtuu siitä, että tapahtumaan liittyy</a:t>
            </a:r>
          </a:p>
          <a:p>
            <a:pPr marL="0" indent="0">
              <a:buNone/>
            </a:pPr>
            <a:r>
              <a:rPr lang="fi-FI" dirty="0">
                <a:sym typeface="Wingdings" panose="05000000000000000000" pitchFamily="2" charset="2"/>
              </a:rPr>
              <a:t>             enemmän epävarmuutta ja koska lainattu raha</a:t>
            </a:r>
          </a:p>
          <a:p>
            <a:pPr marL="0" indent="0">
              <a:buNone/>
            </a:pPr>
            <a:r>
              <a:rPr lang="fi-FI" dirty="0">
                <a:sym typeface="Wingdings" panose="05000000000000000000" pitchFamily="2" charset="2"/>
              </a:rPr>
              <a:t>             pidempään poissa lainanantajan omasta käytöstä</a:t>
            </a:r>
          </a:p>
          <a:p>
            <a:r>
              <a:rPr lang="fi-FI" dirty="0">
                <a:sym typeface="Wingdings" panose="05000000000000000000" pitchFamily="2" charset="2"/>
              </a:rPr>
              <a:t>Koron lisäksi asiakkailta peritään ns. marginaalikorko. Se on pankin voitto-osuus, koska myös pankki joutuu maksamaan rahasta korkoa</a:t>
            </a:r>
            <a:endParaRPr lang="fi-FI" dirty="0"/>
          </a:p>
        </p:txBody>
      </p:sp>
      <p:sp>
        <p:nvSpPr>
          <p:cNvPr id="4" name="Alatunnisteen paikkamerkki 3">
            <a:extLst>
              <a:ext uri="{FF2B5EF4-FFF2-40B4-BE49-F238E27FC236}">
                <a16:creationId xmlns:a16="http://schemas.microsoft.com/office/drawing/2014/main" id="{50AF9A16-2420-4872-B720-018B5016E2D2}"/>
              </a:ext>
            </a:extLst>
          </p:cNvPr>
          <p:cNvSpPr>
            <a:spLocks noGrp="1"/>
          </p:cNvSpPr>
          <p:nvPr>
            <p:ph type="ftr" sz="quarter" idx="11"/>
          </p:nvPr>
        </p:nvSpPr>
        <p:spPr>
          <a:xfrm>
            <a:off x="5591694" y="6236208"/>
            <a:ext cx="4853331" cy="320040"/>
          </a:xfrm>
        </p:spPr>
        <p:txBody>
          <a:bodyPr>
            <a:normAutofit/>
          </a:bodyPr>
          <a:lstStyle/>
          <a:p>
            <a:pPr>
              <a:spcAft>
                <a:spcPts val="600"/>
              </a:spcAft>
            </a:pPr>
            <a:r>
              <a:rPr lang="en-US">
                <a:solidFill>
                  <a:schemeClr val="tx2">
                    <a:alpha val="70000"/>
                  </a:schemeClr>
                </a:solidFill>
              </a:rPr>
              <a:t>YH2 - Fanni Tainio</a:t>
            </a:r>
          </a:p>
        </p:txBody>
      </p:sp>
    </p:spTree>
    <p:extLst>
      <p:ext uri="{BB962C8B-B14F-4D97-AF65-F5344CB8AC3E}">
        <p14:creationId xmlns:p14="http://schemas.microsoft.com/office/powerpoint/2010/main" val="2976140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0">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2">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A568AE64-5909-40DA-9498-BB6E460981C3}"/>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fi-FI" sz="2200">
                <a:solidFill>
                  <a:schemeClr val="bg1"/>
                </a:solidFill>
              </a:rPr>
              <a:t>Pankit tarjoavat erilaisia Markkinakorkoja</a:t>
            </a:r>
          </a:p>
        </p:txBody>
      </p:sp>
      <p:sp>
        <p:nvSpPr>
          <p:cNvPr id="4" name="Alatunnisteen paikkamerkki 3">
            <a:extLst>
              <a:ext uri="{FF2B5EF4-FFF2-40B4-BE49-F238E27FC236}">
                <a16:creationId xmlns:a16="http://schemas.microsoft.com/office/drawing/2014/main" id="{BFCBF155-CE96-4F09-851B-87C3640A501B}"/>
              </a:ext>
            </a:extLst>
          </p:cNvPr>
          <p:cNvSpPr>
            <a:spLocks noGrp="1"/>
          </p:cNvSpPr>
          <p:nvPr>
            <p:ph type="ftr" sz="quarter" idx="11"/>
          </p:nvPr>
        </p:nvSpPr>
        <p:spPr>
          <a:xfrm>
            <a:off x="5779007" y="6236208"/>
            <a:ext cx="4776478" cy="320040"/>
          </a:xfrm>
        </p:spPr>
        <p:txBody>
          <a:bodyPr>
            <a:normAutofit/>
          </a:bodyPr>
          <a:lstStyle/>
          <a:p>
            <a:pPr algn="r">
              <a:spcAft>
                <a:spcPts val="600"/>
              </a:spcAft>
            </a:pPr>
            <a:r>
              <a:rPr lang="en-US"/>
              <a:t>YH2 - Fanni Tainio</a:t>
            </a:r>
          </a:p>
        </p:txBody>
      </p:sp>
      <p:graphicFrame>
        <p:nvGraphicFramePr>
          <p:cNvPr id="17" name="Sisällön paikkamerkki 2">
            <a:extLst>
              <a:ext uri="{FF2B5EF4-FFF2-40B4-BE49-F238E27FC236}">
                <a16:creationId xmlns:a16="http://schemas.microsoft.com/office/drawing/2014/main" id="{3D0AFFAF-E068-45AD-8B9B-141425EE6836}"/>
              </a:ext>
            </a:extLst>
          </p:cNvPr>
          <p:cNvGraphicFramePr>
            <a:graphicFrameLocks noGrp="1"/>
          </p:cNvGraphicFramePr>
          <p:nvPr>
            <p:ph idx="1"/>
            <p:extLst>
              <p:ext uri="{D42A27DB-BD31-4B8C-83A1-F6EECF244321}">
                <p14:modId xmlns:p14="http://schemas.microsoft.com/office/powerpoint/2010/main" val="160190988"/>
              </p:ext>
            </p:extLst>
          </p:nvPr>
        </p:nvGraphicFramePr>
        <p:xfrm>
          <a:off x="5076825" y="301752"/>
          <a:ext cx="6686549" cy="593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1722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061A6B95-E718-4C80-AE42-7818A0AC4C0F}"/>
              </a:ext>
            </a:extLst>
          </p:cNvPr>
          <p:cNvSpPr>
            <a:spLocks noGrp="1"/>
          </p:cNvSpPr>
          <p:nvPr>
            <p:ph type="title"/>
          </p:nvPr>
        </p:nvSpPr>
        <p:spPr>
          <a:xfrm>
            <a:off x="2231136" y="467418"/>
            <a:ext cx="7729728" cy="1188720"/>
          </a:xfrm>
          <a:solidFill>
            <a:srgbClr val="FFFFFF"/>
          </a:solidFill>
        </p:spPr>
        <p:txBody>
          <a:bodyPr>
            <a:normAutofit/>
          </a:bodyPr>
          <a:lstStyle/>
          <a:p>
            <a:r>
              <a:rPr lang="fi-FI" dirty="0"/>
              <a:t>Miksi korkotaso vaihtelee?</a:t>
            </a:r>
          </a:p>
        </p:txBody>
      </p:sp>
      <p:sp>
        <p:nvSpPr>
          <p:cNvPr id="5" name="Sisällön paikkamerkki 4">
            <a:extLst>
              <a:ext uri="{FF2B5EF4-FFF2-40B4-BE49-F238E27FC236}">
                <a16:creationId xmlns:a16="http://schemas.microsoft.com/office/drawing/2014/main" id="{EFB14D99-9963-44C4-83B6-1C5255B8325C}"/>
              </a:ext>
            </a:extLst>
          </p:cNvPr>
          <p:cNvSpPr>
            <a:spLocks noGrp="1"/>
          </p:cNvSpPr>
          <p:nvPr>
            <p:ph idx="1"/>
          </p:nvPr>
        </p:nvSpPr>
        <p:spPr>
          <a:xfrm>
            <a:off x="1419225" y="1843590"/>
            <a:ext cx="9382125" cy="3528510"/>
          </a:xfrm>
        </p:spPr>
        <p:txBody>
          <a:bodyPr>
            <a:normAutofit fontScale="92500"/>
          </a:bodyPr>
          <a:lstStyle/>
          <a:p>
            <a:r>
              <a:rPr lang="fi-FI" dirty="0">
                <a:solidFill>
                  <a:srgbClr val="404040"/>
                </a:solidFill>
              </a:rPr>
              <a:t>Korot vaihtelevat markkinoilla rahan kysynnän ja tarjonnan mukaan </a:t>
            </a:r>
          </a:p>
          <a:p>
            <a:r>
              <a:rPr lang="fi-FI" dirty="0">
                <a:solidFill>
                  <a:srgbClr val="404040"/>
                </a:solidFill>
              </a:rPr>
              <a:t>Yksinkertaisesti:</a:t>
            </a:r>
          </a:p>
          <a:p>
            <a:pPr marL="0" indent="0">
              <a:buNone/>
            </a:pPr>
            <a:r>
              <a:rPr lang="fi-FI" b="1" dirty="0">
                <a:solidFill>
                  <a:schemeClr val="bg1">
                    <a:lumMod val="65000"/>
                  </a:schemeClr>
                </a:solidFill>
              </a:rPr>
              <a:t>        </a:t>
            </a:r>
            <a:r>
              <a:rPr lang="fi-FI" b="1" dirty="0">
                <a:solidFill>
                  <a:schemeClr val="accent1">
                    <a:lumMod val="75000"/>
                  </a:schemeClr>
                </a:solidFill>
                <a:sym typeface="Wingdings" panose="05000000000000000000" pitchFamily="2" charset="2"/>
              </a:rPr>
              <a:t> Jos on vähän kysyntää, korko laskee (kannustetaan kuluttamiseen ja investointeihin)</a:t>
            </a:r>
          </a:p>
          <a:p>
            <a:pPr marL="0" indent="0">
              <a:buNone/>
            </a:pPr>
            <a:r>
              <a:rPr lang="fi-FI" b="1" dirty="0">
                <a:solidFill>
                  <a:schemeClr val="accent1">
                    <a:lumMod val="75000"/>
                  </a:schemeClr>
                </a:solidFill>
                <a:sym typeface="Wingdings" panose="05000000000000000000" pitchFamily="2" charset="2"/>
              </a:rPr>
              <a:t>         Jos on paljon kysyntää, korko nousee (hillitään kulutusta ja investointeja)</a:t>
            </a:r>
          </a:p>
          <a:p>
            <a:r>
              <a:rPr lang="fi-FI" dirty="0">
                <a:solidFill>
                  <a:srgbClr val="404040"/>
                </a:solidFill>
                <a:sym typeface="Wingdings" panose="05000000000000000000" pitchFamily="2" charset="2"/>
              </a:rPr>
              <a:t>Kun on laskusuhdanne, ihmisten halu kuluttaa ja investoida vähenee huomattavasti. Tällöin myös rahan kysyntä vähenee. Tämän seurauksena korko voi laskea (tällöin voisi saada halpaa lainaa pankista)</a:t>
            </a:r>
          </a:p>
          <a:p>
            <a:r>
              <a:rPr lang="fi-FI" dirty="0">
                <a:solidFill>
                  <a:srgbClr val="404040"/>
                </a:solidFill>
                <a:sym typeface="Wingdings" panose="05000000000000000000" pitchFamily="2" charset="2"/>
              </a:rPr>
              <a:t>Rahapolittiikalla vaikutetaan rahan hintaan ja määrään</a:t>
            </a:r>
          </a:p>
          <a:p>
            <a:pPr marL="0" indent="0">
              <a:buNone/>
            </a:pPr>
            <a:r>
              <a:rPr lang="fi-FI" dirty="0">
                <a:solidFill>
                  <a:srgbClr val="404040"/>
                </a:solidFill>
                <a:sym typeface="Wingdings" panose="05000000000000000000" pitchFamily="2" charset="2"/>
              </a:rPr>
              <a:t>                     Näitä tahoja ovat esimerkiksi valtiossa keskuspankki ja EU:ssa </a:t>
            </a:r>
          </a:p>
          <a:p>
            <a:pPr marL="0" indent="0">
              <a:buNone/>
            </a:pPr>
            <a:r>
              <a:rPr lang="fi-FI" dirty="0">
                <a:solidFill>
                  <a:srgbClr val="404040"/>
                </a:solidFill>
                <a:sym typeface="Wingdings" panose="05000000000000000000" pitchFamily="2" charset="2"/>
              </a:rPr>
              <a:t>                        Euroopan keskuspankki</a:t>
            </a:r>
          </a:p>
          <a:p>
            <a:endParaRPr lang="fi-FI" dirty="0">
              <a:solidFill>
                <a:srgbClr val="404040"/>
              </a:solidFill>
              <a:sym typeface="Wingdings" panose="05000000000000000000" pitchFamily="2" charset="2"/>
            </a:endParaRPr>
          </a:p>
          <a:p>
            <a:endParaRPr lang="fi-FI" dirty="0">
              <a:solidFill>
                <a:srgbClr val="404040"/>
              </a:solidFill>
            </a:endParaRPr>
          </a:p>
        </p:txBody>
      </p:sp>
      <p:sp>
        <p:nvSpPr>
          <p:cNvPr id="4" name="Alatunnisteen paikkamerkki 3">
            <a:extLst>
              <a:ext uri="{FF2B5EF4-FFF2-40B4-BE49-F238E27FC236}">
                <a16:creationId xmlns:a16="http://schemas.microsoft.com/office/drawing/2014/main" id="{DFA4A136-9553-4914-A183-DFF2A4437EB0}"/>
              </a:ext>
            </a:extLst>
          </p:cNvPr>
          <p:cNvSpPr>
            <a:spLocks noGrp="1"/>
          </p:cNvSpPr>
          <p:nvPr>
            <p:ph type="ftr" sz="quarter" idx="11"/>
          </p:nvPr>
        </p:nvSpPr>
        <p:spPr>
          <a:xfrm>
            <a:off x="1600200" y="6236208"/>
            <a:ext cx="5901189" cy="320040"/>
          </a:xfrm>
        </p:spPr>
        <p:txBody>
          <a:bodyPr>
            <a:normAutofit/>
          </a:bodyPr>
          <a:lstStyle/>
          <a:p>
            <a:pPr>
              <a:spcAft>
                <a:spcPts val="600"/>
              </a:spcAft>
            </a:pPr>
            <a:r>
              <a:rPr lang="en-US">
                <a:solidFill>
                  <a:srgbClr val="FFFFFF"/>
                </a:solidFill>
              </a:rPr>
              <a:t>YH2 - Fanni Tainio</a:t>
            </a:r>
          </a:p>
        </p:txBody>
      </p:sp>
    </p:spTree>
    <p:extLst>
      <p:ext uri="{BB962C8B-B14F-4D97-AF65-F5344CB8AC3E}">
        <p14:creationId xmlns:p14="http://schemas.microsoft.com/office/powerpoint/2010/main" val="2734458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B2A0FBC-0D63-40D1-A0CA-AA14854BEAEF}"/>
              </a:ext>
            </a:extLst>
          </p:cNvPr>
          <p:cNvSpPr>
            <a:spLocks noGrp="1"/>
          </p:cNvSpPr>
          <p:nvPr>
            <p:ph type="title"/>
          </p:nvPr>
        </p:nvSpPr>
        <p:spPr/>
        <p:txBody>
          <a:bodyPr/>
          <a:lstStyle/>
          <a:p>
            <a:r>
              <a:rPr lang="fi-FI" dirty="0"/>
              <a:t>Miksi korkotaso vaihtelee?</a:t>
            </a:r>
          </a:p>
        </p:txBody>
      </p:sp>
      <p:sp>
        <p:nvSpPr>
          <p:cNvPr id="3" name="Sisällön paikkamerkki 2">
            <a:extLst>
              <a:ext uri="{FF2B5EF4-FFF2-40B4-BE49-F238E27FC236}">
                <a16:creationId xmlns:a16="http://schemas.microsoft.com/office/drawing/2014/main" id="{CD6240C7-B512-47FE-A023-BF228986C1F6}"/>
              </a:ext>
            </a:extLst>
          </p:cNvPr>
          <p:cNvSpPr>
            <a:spLocks noGrp="1"/>
          </p:cNvSpPr>
          <p:nvPr>
            <p:ph idx="1"/>
          </p:nvPr>
        </p:nvSpPr>
        <p:spPr/>
        <p:txBody>
          <a:bodyPr/>
          <a:lstStyle/>
          <a:p>
            <a:pPr marL="0" indent="0">
              <a:buNone/>
            </a:pPr>
            <a:r>
              <a:rPr lang="fi-FI" dirty="0"/>
              <a:t>Katso vielä Ylen lyhyt opetusvideo numero 4. Korko. Se havainnollistaa hyvin äskeistä asiaa (kestää vain 2,5min)</a:t>
            </a:r>
          </a:p>
          <a:p>
            <a:pPr marL="0" indent="0">
              <a:buNone/>
            </a:pPr>
            <a:endParaRPr lang="fi-FI" dirty="0"/>
          </a:p>
          <a:p>
            <a:pPr marL="0" indent="0">
              <a:buNone/>
            </a:pPr>
            <a:r>
              <a:rPr lang="fi-FI" dirty="0">
                <a:hlinkClick r:id="rId2"/>
              </a:rPr>
              <a:t>https://yle.fi/aihe/artikkeli/2017/10/31/nain-toimii-talous-katso-lyhyet-videot</a:t>
            </a:r>
            <a:endParaRPr lang="fi-FI" dirty="0"/>
          </a:p>
          <a:p>
            <a:pPr marL="0" indent="0">
              <a:buNone/>
            </a:pPr>
            <a:endParaRPr lang="fi-FI" dirty="0"/>
          </a:p>
        </p:txBody>
      </p:sp>
      <p:sp>
        <p:nvSpPr>
          <p:cNvPr id="4" name="Alatunnisteen paikkamerkki 3">
            <a:extLst>
              <a:ext uri="{FF2B5EF4-FFF2-40B4-BE49-F238E27FC236}">
                <a16:creationId xmlns:a16="http://schemas.microsoft.com/office/drawing/2014/main" id="{26133A0F-35B5-41E8-8D04-61DDB1852888}"/>
              </a:ext>
            </a:extLst>
          </p:cNvPr>
          <p:cNvSpPr>
            <a:spLocks noGrp="1"/>
          </p:cNvSpPr>
          <p:nvPr>
            <p:ph type="ftr" sz="quarter" idx="11"/>
          </p:nvPr>
        </p:nvSpPr>
        <p:spPr/>
        <p:txBody>
          <a:bodyPr/>
          <a:lstStyle/>
          <a:p>
            <a:r>
              <a:rPr lang="en-US"/>
              <a:t>YH2 - Fanni Tainio</a:t>
            </a:r>
            <a:endParaRPr lang="en-US" dirty="0"/>
          </a:p>
        </p:txBody>
      </p:sp>
    </p:spTree>
    <p:extLst>
      <p:ext uri="{BB962C8B-B14F-4D97-AF65-F5344CB8AC3E}">
        <p14:creationId xmlns:p14="http://schemas.microsoft.com/office/powerpoint/2010/main" val="832973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in paikkamerkki 5">
            <a:extLst>
              <a:ext uri="{FF2B5EF4-FFF2-40B4-BE49-F238E27FC236}">
                <a16:creationId xmlns:a16="http://schemas.microsoft.com/office/drawing/2014/main" id="{7E86A1DF-8711-41F1-BB77-3C1EFC24530A}"/>
              </a:ext>
            </a:extLst>
          </p:cNvPr>
          <p:cNvSpPr>
            <a:spLocks noGrp="1"/>
          </p:cNvSpPr>
          <p:nvPr>
            <p:ph type="body" idx="1"/>
          </p:nvPr>
        </p:nvSpPr>
        <p:spPr>
          <a:xfrm>
            <a:off x="1583436" y="1666875"/>
            <a:ext cx="4270248" cy="485775"/>
          </a:xfrm>
        </p:spPr>
        <p:txBody>
          <a:bodyPr/>
          <a:lstStyle/>
          <a:p>
            <a:r>
              <a:rPr lang="fi-FI" dirty="0"/>
              <a:t>rahamarkkinat</a:t>
            </a:r>
          </a:p>
        </p:txBody>
      </p:sp>
      <p:sp>
        <p:nvSpPr>
          <p:cNvPr id="7" name="Sisällön paikkamerkki 6">
            <a:extLst>
              <a:ext uri="{FF2B5EF4-FFF2-40B4-BE49-F238E27FC236}">
                <a16:creationId xmlns:a16="http://schemas.microsoft.com/office/drawing/2014/main" id="{9D617FAB-D192-4800-A2E5-04FDE2C36FC7}"/>
              </a:ext>
            </a:extLst>
          </p:cNvPr>
          <p:cNvSpPr>
            <a:spLocks noGrp="1"/>
          </p:cNvSpPr>
          <p:nvPr>
            <p:ph sz="half" idx="2"/>
          </p:nvPr>
        </p:nvSpPr>
        <p:spPr>
          <a:xfrm>
            <a:off x="390525" y="2286001"/>
            <a:ext cx="5463159" cy="3829050"/>
          </a:xfrm>
        </p:spPr>
        <p:txBody>
          <a:bodyPr>
            <a:normAutofit lnSpcReduction="10000"/>
          </a:bodyPr>
          <a:lstStyle/>
          <a:p>
            <a:r>
              <a:rPr lang="fi-FI" dirty="0"/>
              <a:t>Rahoitusmarkkinoilla ostetaan ja myydään osakkeita ja erilaisia sijoitus- ja lainatodistuksia </a:t>
            </a:r>
          </a:p>
          <a:p>
            <a:r>
              <a:rPr lang="fi-FI" dirty="0"/>
              <a:t>Apuna voi käyttää rahoitukset välittäjiä, jotka tietävät, mihin on järkevintä rahaa laittaa</a:t>
            </a:r>
          </a:p>
          <a:p>
            <a:r>
              <a:rPr lang="fi-FI" dirty="0"/>
              <a:t>Usein säästäjät itse valitsevat varmoja ja riskittömiä kohteita (tällöin tuotto myös huonompi) </a:t>
            </a:r>
          </a:p>
          <a:p>
            <a:r>
              <a:rPr lang="fi-FI" dirty="0"/>
              <a:t>Rahamarkkinoilla tarkoitetaan lyhytaikaisia (</a:t>
            </a:r>
            <a:r>
              <a:rPr lang="fi-FI" dirty="0" err="1"/>
              <a:t>max</a:t>
            </a:r>
            <a:r>
              <a:rPr lang="fi-FI" dirty="0"/>
              <a:t> vuosi) lainojen markkinoita, jossa kunnat, pankit ja yritykset hankkivat nopeaa rahoitusta tilapäisiin rahoitusongelmiin. Kyse on suurista, miljoonien eurojen lainoista </a:t>
            </a:r>
          </a:p>
          <a:p>
            <a:r>
              <a:rPr lang="fi-FI" dirty="0"/>
              <a:t>Kauppaa käydään erilaisista velkakirjoista</a:t>
            </a:r>
          </a:p>
        </p:txBody>
      </p:sp>
      <p:sp>
        <p:nvSpPr>
          <p:cNvPr id="8" name="Sisällön paikkamerkki 7">
            <a:extLst>
              <a:ext uri="{FF2B5EF4-FFF2-40B4-BE49-F238E27FC236}">
                <a16:creationId xmlns:a16="http://schemas.microsoft.com/office/drawing/2014/main" id="{AF459A89-0127-4647-98AB-B3D0E7ADDB0A}"/>
              </a:ext>
            </a:extLst>
          </p:cNvPr>
          <p:cNvSpPr>
            <a:spLocks noGrp="1"/>
          </p:cNvSpPr>
          <p:nvPr>
            <p:ph sz="quarter" idx="4"/>
          </p:nvPr>
        </p:nvSpPr>
        <p:spPr>
          <a:xfrm>
            <a:off x="6338316" y="2273807"/>
            <a:ext cx="5463158" cy="3707893"/>
          </a:xfrm>
        </p:spPr>
        <p:txBody>
          <a:bodyPr>
            <a:normAutofit lnSpcReduction="10000"/>
          </a:bodyPr>
          <a:lstStyle/>
          <a:p>
            <a:r>
              <a:rPr lang="fi-FI" dirty="0"/>
              <a:t>Pääomamarkkinoilla haetaan pitkäaikaisia (yli vuosi), usein satojenkin miljoonien eurojen rahoitusta</a:t>
            </a:r>
          </a:p>
          <a:p>
            <a:r>
              <a:rPr lang="fi-FI" dirty="0"/>
              <a:t>Voidaan jakaa oman ja vieraan pääoman markkinoihin</a:t>
            </a:r>
          </a:p>
          <a:p>
            <a:r>
              <a:rPr lang="fi-FI" dirty="0"/>
              <a:t>Oman pääoman markkinoilla yritys hankkii rahoitusta kasvattamalla pääomaansa esimerkiksi myymällä uusia osakkeita</a:t>
            </a:r>
          </a:p>
          <a:p>
            <a:r>
              <a:rPr lang="fi-FI" dirty="0"/>
              <a:t>Vieraan pääoman markkinoilla lainataan rahaa, joka pitää maksaa takaisin</a:t>
            </a:r>
          </a:p>
          <a:p>
            <a:pPr marL="0" indent="0">
              <a:buNone/>
            </a:pPr>
            <a:r>
              <a:rPr lang="fi-FI" dirty="0"/>
              <a:t>          </a:t>
            </a:r>
            <a:r>
              <a:rPr lang="fi-FI" dirty="0">
                <a:sym typeface="Wingdings" panose="05000000000000000000" pitchFamily="2" charset="2"/>
              </a:rPr>
              <a:t> Pankkilainat ja joukkovelkakirjalainat</a:t>
            </a:r>
          </a:p>
          <a:p>
            <a:pPr marL="0" indent="0">
              <a:buNone/>
            </a:pPr>
            <a:endParaRPr lang="fi-FI" dirty="0"/>
          </a:p>
        </p:txBody>
      </p:sp>
      <p:sp>
        <p:nvSpPr>
          <p:cNvPr id="9" name="Tekstin paikkamerkki 8">
            <a:extLst>
              <a:ext uri="{FF2B5EF4-FFF2-40B4-BE49-F238E27FC236}">
                <a16:creationId xmlns:a16="http://schemas.microsoft.com/office/drawing/2014/main" id="{4264D1B1-36D0-4C2B-AF9F-480FFEBCA547}"/>
              </a:ext>
            </a:extLst>
          </p:cNvPr>
          <p:cNvSpPr>
            <a:spLocks noGrp="1"/>
          </p:cNvSpPr>
          <p:nvPr>
            <p:ph type="body" sz="quarter" idx="13"/>
          </p:nvPr>
        </p:nvSpPr>
        <p:spPr>
          <a:xfrm>
            <a:off x="6338316" y="1666875"/>
            <a:ext cx="4270248" cy="485775"/>
          </a:xfrm>
        </p:spPr>
        <p:txBody>
          <a:bodyPr/>
          <a:lstStyle/>
          <a:p>
            <a:r>
              <a:rPr lang="fi-FI" dirty="0"/>
              <a:t>pääomamarkkinat</a:t>
            </a:r>
          </a:p>
        </p:txBody>
      </p:sp>
      <p:sp>
        <p:nvSpPr>
          <p:cNvPr id="4" name="Alatunnisteen paikkamerkki 3">
            <a:extLst>
              <a:ext uri="{FF2B5EF4-FFF2-40B4-BE49-F238E27FC236}">
                <a16:creationId xmlns:a16="http://schemas.microsoft.com/office/drawing/2014/main" id="{C0DA7DEA-1808-48B0-B36E-EF3E22034885}"/>
              </a:ext>
            </a:extLst>
          </p:cNvPr>
          <p:cNvSpPr>
            <a:spLocks noGrp="1"/>
          </p:cNvSpPr>
          <p:nvPr>
            <p:ph type="ftr" sz="quarter" idx="11"/>
          </p:nvPr>
        </p:nvSpPr>
        <p:spPr/>
        <p:txBody>
          <a:bodyPr/>
          <a:lstStyle/>
          <a:p>
            <a:r>
              <a:rPr lang="en-US"/>
              <a:t>YH2 - Fanni Tainio</a:t>
            </a:r>
            <a:endParaRPr lang="en-US" dirty="0"/>
          </a:p>
        </p:txBody>
      </p:sp>
      <p:sp>
        <p:nvSpPr>
          <p:cNvPr id="5" name="Otsikko 4">
            <a:extLst>
              <a:ext uri="{FF2B5EF4-FFF2-40B4-BE49-F238E27FC236}">
                <a16:creationId xmlns:a16="http://schemas.microsoft.com/office/drawing/2014/main" id="{B54F24E1-4B8A-47A9-9603-09C3FD3062ED}"/>
              </a:ext>
            </a:extLst>
          </p:cNvPr>
          <p:cNvSpPr>
            <a:spLocks noGrp="1"/>
          </p:cNvSpPr>
          <p:nvPr>
            <p:ph type="title"/>
          </p:nvPr>
        </p:nvSpPr>
        <p:spPr>
          <a:xfrm>
            <a:off x="2231136" y="621792"/>
            <a:ext cx="7729728" cy="790575"/>
          </a:xfrm>
        </p:spPr>
        <p:txBody>
          <a:bodyPr>
            <a:normAutofit fontScale="90000"/>
          </a:bodyPr>
          <a:lstStyle/>
          <a:p>
            <a:r>
              <a:rPr lang="fi-FI" sz="3600" dirty="0"/>
              <a:t>Rahoitusmarkkinat</a:t>
            </a:r>
            <a:br>
              <a:rPr lang="fi-FI" dirty="0"/>
            </a:br>
            <a:r>
              <a:rPr lang="fi-FI" sz="2200" dirty="0"/>
              <a:t>(en kysy kokeessa)</a:t>
            </a:r>
            <a:endParaRPr lang="fi-FI" dirty="0"/>
          </a:p>
        </p:txBody>
      </p:sp>
    </p:spTree>
    <p:extLst>
      <p:ext uri="{BB962C8B-B14F-4D97-AF65-F5344CB8AC3E}">
        <p14:creationId xmlns:p14="http://schemas.microsoft.com/office/powerpoint/2010/main" val="1847656439"/>
      </p:ext>
    </p:extLst>
  </p:cSld>
  <p:clrMapOvr>
    <a:masterClrMapping/>
  </p:clrMapOvr>
</p:sld>
</file>

<file path=ppt/theme/theme1.xml><?xml version="1.0" encoding="utf-8"?>
<a:theme xmlns:a="http://schemas.openxmlformats.org/drawingml/2006/main" name="Pakkaus">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630</Words>
  <Application>Microsoft Office PowerPoint</Application>
  <PresentationFormat>Laajakuva</PresentationFormat>
  <Paragraphs>71</Paragraphs>
  <Slides>9</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9</vt:i4>
      </vt:variant>
    </vt:vector>
  </HeadingPairs>
  <TitlesOfParts>
    <vt:vector size="13" baseType="lpstr">
      <vt:lpstr>Arial</vt:lpstr>
      <vt:lpstr>Calibri</vt:lpstr>
      <vt:lpstr>Gill Sans MT</vt:lpstr>
      <vt:lpstr>Pakkaus</vt:lpstr>
      <vt:lpstr>Raha ja rahoitusmarkkinat</vt:lpstr>
      <vt:lpstr>Aluksi ylen opetusvideo</vt:lpstr>
      <vt:lpstr>Rahan merkitys</vt:lpstr>
      <vt:lpstr>Pankkien rooli</vt:lpstr>
      <vt:lpstr>Rahan hinta on korko</vt:lpstr>
      <vt:lpstr>Pankit tarjoavat erilaisia Markkinakorkoja</vt:lpstr>
      <vt:lpstr>Miksi korkotaso vaihtelee?</vt:lpstr>
      <vt:lpstr>Miksi korkotaso vaihtelee?</vt:lpstr>
      <vt:lpstr>Rahoitusmarkkinat (en kysy kokeessa)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Raha ja rahoitusmarkkinat</dc:title>
  <dc:creator>Fanni Tainio</dc:creator>
  <cp:lastModifiedBy>Fanni Tainio</cp:lastModifiedBy>
  <cp:revision>5</cp:revision>
  <dcterms:created xsi:type="dcterms:W3CDTF">2020-04-20T10:54:50Z</dcterms:created>
  <dcterms:modified xsi:type="dcterms:W3CDTF">2020-04-21T09:08:41Z</dcterms:modified>
</cp:coreProperties>
</file>