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0"/>
  </p:notesMasterIdLst>
  <p:sldIdLst>
    <p:sldId id="256" r:id="rId2"/>
    <p:sldId id="258" r:id="rId3"/>
    <p:sldId id="261" r:id="rId4"/>
    <p:sldId id="257" r:id="rId5"/>
    <p:sldId id="262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hyperlink" Target="https://www.youtube.com/watch?v=niCavIyOjoU" TargetMode="Externa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s://www.youtube.com/watch?v=niCavIyOjoU" TargetMode="External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E10009-47C6-45AE-91FC-F4535F76893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16C3893-8617-4468-82E2-49650A22FCA4}">
      <dgm:prSet custT="1"/>
      <dgm:spPr/>
      <dgm:t>
        <a:bodyPr/>
        <a:lstStyle/>
        <a:p>
          <a:pPr algn="ctr"/>
          <a:r>
            <a:rPr lang="fi-FI" sz="2400" b="1" i="1" dirty="0"/>
            <a:t>Talouspolitiikalla tarkoitetaan niitä julkisen vallan toimia, joilla ohjataan taloutta ja yritetään luoda kansalaisille hyvinvointia </a:t>
          </a:r>
          <a:endParaRPr lang="en-US" sz="2400" dirty="0"/>
        </a:p>
      </dgm:t>
    </dgm:pt>
    <dgm:pt modelId="{C96A53E5-2AB4-4EA5-85C5-DF205C7700DB}" type="parTrans" cxnId="{67C9B1DD-074C-47B2-9159-4850524632A8}">
      <dgm:prSet/>
      <dgm:spPr/>
      <dgm:t>
        <a:bodyPr/>
        <a:lstStyle/>
        <a:p>
          <a:endParaRPr lang="en-US"/>
        </a:p>
      </dgm:t>
    </dgm:pt>
    <dgm:pt modelId="{70135C0F-07E5-4B3B-BC54-3AA3D7EFF7C5}" type="sibTrans" cxnId="{67C9B1DD-074C-47B2-9159-4850524632A8}">
      <dgm:prSet/>
      <dgm:spPr/>
      <dgm:t>
        <a:bodyPr/>
        <a:lstStyle/>
        <a:p>
          <a:endParaRPr lang="en-US"/>
        </a:p>
      </dgm:t>
    </dgm:pt>
    <dgm:pt modelId="{89106723-7259-44F2-ACAA-B483CCA16BF0}">
      <dgm:prSet custT="1"/>
      <dgm:spPr/>
      <dgm:t>
        <a:bodyPr/>
        <a:lstStyle/>
        <a:p>
          <a:pPr algn="ctr"/>
          <a:r>
            <a:rPr lang="fi-FI" sz="2400" b="1" i="1" dirty="0"/>
            <a:t>Talouspoliittisista päätöksistä vastaavat Suomen hallitus, kunnat, Euroopan keskuspankki sekä työmarkkinajärjestöt tulopolitiikan yhteydessä</a:t>
          </a:r>
          <a:endParaRPr lang="en-US" sz="2400" dirty="0"/>
        </a:p>
      </dgm:t>
    </dgm:pt>
    <dgm:pt modelId="{3535EAD5-3A8C-4483-93C2-9726383EF084}" type="parTrans" cxnId="{DBAE3395-6AB1-4E01-9554-6BA007B5D8FB}">
      <dgm:prSet/>
      <dgm:spPr/>
      <dgm:t>
        <a:bodyPr/>
        <a:lstStyle/>
        <a:p>
          <a:endParaRPr lang="en-US"/>
        </a:p>
      </dgm:t>
    </dgm:pt>
    <dgm:pt modelId="{3D09745E-EDC3-4726-8045-1A273E6B239D}" type="sibTrans" cxnId="{DBAE3395-6AB1-4E01-9554-6BA007B5D8FB}">
      <dgm:prSet/>
      <dgm:spPr/>
      <dgm:t>
        <a:bodyPr/>
        <a:lstStyle/>
        <a:p>
          <a:endParaRPr lang="en-US"/>
        </a:p>
      </dgm:t>
    </dgm:pt>
    <dgm:pt modelId="{27FC97F4-038E-4315-ABFE-849215A6D50D}" type="pres">
      <dgm:prSet presAssocID="{74E10009-47C6-45AE-91FC-F4535F768932}" presName="linear" presStyleCnt="0">
        <dgm:presLayoutVars>
          <dgm:animLvl val="lvl"/>
          <dgm:resizeHandles val="exact"/>
        </dgm:presLayoutVars>
      </dgm:prSet>
      <dgm:spPr/>
    </dgm:pt>
    <dgm:pt modelId="{B8167AE1-98E2-47AF-B070-2F38C2335FB7}" type="pres">
      <dgm:prSet presAssocID="{216C3893-8617-4468-82E2-49650A22FCA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9B33EE5-D5EA-4356-8675-E723467F779E}" type="pres">
      <dgm:prSet presAssocID="{70135C0F-07E5-4B3B-BC54-3AA3D7EFF7C5}" presName="spacer" presStyleCnt="0"/>
      <dgm:spPr/>
    </dgm:pt>
    <dgm:pt modelId="{E9BBDB51-ED42-4E1C-9A82-78F5BBBC9FDE}" type="pres">
      <dgm:prSet presAssocID="{89106723-7259-44F2-ACAA-B483CCA16BF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96D783E-BFAA-46D6-BFEC-81B24A3BF380}" type="presOf" srcId="{89106723-7259-44F2-ACAA-B483CCA16BF0}" destId="{E9BBDB51-ED42-4E1C-9A82-78F5BBBC9FDE}" srcOrd="0" destOrd="0" presId="urn:microsoft.com/office/officeart/2005/8/layout/vList2"/>
    <dgm:cxn modelId="{CC822A66-7E4A-45A9-A408-544576B1EEAD}" type="presOf" srcId="{216C3893-8617-4468-82E2-49650A22FCA4}" destId="{B8167AE1-98E2-47AF-B070-2F38C2335FB7}" srcOrd="0" destOrd="0" presId="urn:microsoft.com/office/officeart/2005/8/layout/vList2"/>
    <dgm:cxn modelId="{DBAE3395-6AB1-4E01-9554-6BA007B5D8FB}" srcId="{74E10009-47C6-45AE-91FC-F4535F768932}" destId="{89106723-7259-44F2-ACAA-B483CCA16BF0}" srcOrd="1" destOrd="0" parTransId="{3535EAD5-3A8C-4483-93C2-9726383EF084}" sibTransId="{3D09745E-EDC3-4726-8045-1A273E6B239D}"/>
    <dgm:cxn modelId="{5CE57C9E-CA7B-4BA0-A356-0E6985188B47}" type="presOf" srcId="{74E10009-47C6-45AE-91FC-F4535F768932}" destId="{27FC97F4-038E-4315-ABFE-849215A6D50D}" srcOrd="0" destOrd="0" presId="urn:microsoft.com/office/officeart/2005/8/layout/vList2"/>
    <dgm:cxn modelId="{67C9B1DD-074C-47B2-9159-4850524632A8}" srcId="{74E10009-47C6-45AE-91FC-F4535F768932}" destId="{216C3893-8617-4468-82E2-49650A22FCA4}" srcOrd="0" destOrd="0" parTransId="{C96A53E5-2AB4-4EA5-85C5-DF205C7700DB}" sibTransId="{70135C0F-07E5-4B3B-BC54-3AA3D7EFF7C5}"/>
    <dgm:cxn modelId="{A2DDBD57-2FD7-4AAC-99A7-97011417EABF}" type="presParOf" srcId="{27FC97F4-038E-4315-ABFE-849215A6D50D}" destId="{B8167AE1-98E2-47AF-B070-2F38C2335FB7}" srcOrd="0" destOrd="0" presId="urn:microsoft.com/office/officeart/2005/8/layout/vList2"/>
    <dgm:cxn modelId="{3495FBF2-3E78-4242-B150-9C0E627152A4}" type="presParOf" srcId="{27FC97F4-038E-4315-ABFE-849215A6D50D}" destId="{A9B33EE5-D5EA-4356-8675-E723467F779E}" srcOrd="1" destOrd="0" presId="urn:microsoft.com/office/officeart/2005/8/layout/vList2"/>
    <dgm:cxn modelId="{5D3A4237-074C-4129-A8A5-3ACA5A2EAF60}" type="presParOf" srcId="{27FC97F4-038E-4315-ABFE-849215A6D50D}" destId="{E9BBDB51-ED42-4E1C-9A82-78F5BBBC9FD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4B80EC-A9B2-4046-BE31-84C3D281F5CD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2C47693B-0734-4517-8E6E-C92E6048F809}">
      <dgm:prSet custT="1"/>
      <dgm:spPr/>
      <dgm:t>
        <a:bodyPr/>
        <a:lstStyle/>
        <a:p>
          <a:pPr>
            <a:defRPr cap="all"/>
          </a:pPr>
          <a:r>
            <a:rPr lang="fi-FI" sz="1800" dirty="0"/>
            <a:t>Katso seuraavaksi hyvä opetusvideo YouTubesta liittyen talouspolitiikkaan</a:t>
          </a:r>
          <a:endParaRPr lang="en-US" sz="1800" dirty="0"/>
        </a:p>
      </dgm:t>
    </dgm:pt>
    <dgm:pt modelId="{EBC74163-222E-426A-B9F1-4844DBAB8EC7}" type="parTrans" cxnId="{58B5614A-063D-45B9-8CB5-F252263C5BE9}">
      <dgm:prSet/>
      <dgm:spPr/>
      <dgm:t>
        <a:bodyPr/>
        <a:lstStyle/>
        <a:p>
          <a:endParaRPr lang="en-US"/>
        </a:p>
      </dgm:t>
    </dgm:pt>
    <dgm:pt modelId="{8A1CBE8E-80EB-498E-8B03-120C888F6B6B}" type="sibTrans" cxnId="{58B5614A-063D-45B9-8CB5-F252263C5BE9}">
      <dgm:prSet/>
      <dgm:spPr/>
      <dgm:t>
        <a:bodyPr/>
        <a:lstStyle/>
        <a:p>
          <a:endParaRPr lang="en-US"/>
        </a:p>
      </dgm:t>
    </dgm:pt>
    <dgm:pt modelId="{21FF8F0F-87A3-4069-87FE-2E26EF275789}">
      <dgm:prSet custT="1"/>
      <dgm:spPr/>
      <dgm:t>
        <a:bodyPr/>
        <a:lstStyle/>
        <a:p>
          <a:pPr>
            <a:defRPr cap="all"/>
          </a:pPr>
          <a:r>
            <a:rPr lang="fi-FI" sz="1800" dirty="0"/>
            <a:t>Videossa on avattu käsitteen keskeinen sisältö hyvin ymmärrettävästi</a:t>
          </a:r>
          <a:endParaRPr lang="en-US" sz="1800" dirty="0"/>
        </a:p>
      </dgm:t>
    </dgm:pt>
    <dgm:pt modelId="{928C3C8C-F6E3-4B36-85BA-222C706C3272}" type="parTrans" cxnId="{05699D06-FB18-482A-AC8B-C22F528AA7EC}">
      <dgm:prSet/>
      <dgm:spPr/>
      <dgm:t>
        <a:bodyPr/>
        <a:lstStyle/>
        <a:p>
          <a:endParaRPr lang="en-US"/>
        </a:p>
      </dgm:t>
    </dgm:pt>
    <dgm:pt modelId="{DD67BCE4-646E-4AAE-8CDC-10DD6F64FA7E}" type="sibTrans" cxnId="{05699D06-FB18-482A-AC8B-C22F528AA7EC}">
      <dgm:prSet/>
      <dgm:spPr/>
      <dgm:t>
        <a:bodyPr/>
        <a:lstStyle/>
        <a:p>
          <a:endParaRPr lang="en-US"/>
        </a:p>
      </dgm:t>
    </dgm:pt>
    <dgm:pt modelId="{67FE695E-069D-45F7-B212-7312583F1D91}">
      <dgm:prSet custT="1"/>
      <dgm:spPr/>
      <dgm:t>
        <a:bodyPr/>
        <a:lstStyle/>
        <a:p>
          <a:pPr>
            <a:defRPr cap="all"/>
          </a:pPr>
          <a:r>
            <a:rPr lang="fi-FI" sz="1800" dirty="0">
              <a:hlinkClick xmlns:r="http://schemas.openxmlformats.org/officeDocument/2006/relationships" r:id="rId1"/>
            </a:rPr>
            <a:t>https://www.youtube.com/watch?v=niCavIyOjoU</a:t>
          </a:r>
          <a:endParaRPr lang="en-US" sz="1800" dirty="0"/>
        </a:p>
      </dgm:t>
    </dgm:pt>
    <dgm:pt modelId="{6EF32E77-38D6-4B20-9C29-F0F31194CF1C}" type="parTrans" cxnId="{EC71D31A-58D9-4750-AEDB-976FC218EDF2}">
      <dgm:prSet/>
      <dgm:spPr/>
      <dgm:t>
        <a:bodyPr/>
        <a:lstStyle/>
        <a:p>
          <a:endParaRPr lang="en-US"/>
        </a:p>
      </dgm:t>
    </dgm:pt>
    <dgm:pt modelId="{C2C7A7AF-BE82-456B-BD08-049A35658A12}" type="sibTrans" cxnId="{EC71D31A-58D9-4750-AEDB-976FC218EDF2}">
      <dgm:prSet/>
      <dgm:spPr/>
      <dgm:t>
        <a:bodyPr/>
        <a:lstStyle/>
        <a:p>
          <a:endParaRPr lang="en-US"/>
        </a:p>
      </dgm:t>
    </dgm:pt>
    <dgm:pt modelId="{4451EA08-1483-40C2-BAD5-FB636ECB0679}" type="pres">
      <dgm:prSet presAssocID="{AA4B80EC-A9B2-4046-BE31-84C3D281F5CD}" presName="root" presStyleCnt="0">
        <dgm:presLayoutVars>
          <dgm:dir/>
          <dgm:resizeHandles val="exact"/>
        </dgm:presLayoutVars>
      </dgm:prSet>
      <dgm:spPr/>
    </dgm:pt>
    <dgm:pt modelId="{E38774BB-E870-4471-9268-654A885D7676}" type="pres">
      <dgm:prSet presAssocID="{2C47693B-0734-4517-8E6E-C92E6048F809}" presName="compNode" presStyleCnt="0"/>
      <dgm:spPr/>
    </dgm:pt>
    <dgm:pt modelId="{B783A424-A052-4E66-A46F-EA2A5D2518B7}" type="pres">
      <dgm:prSet presAssocID="{2C47693B-0734-4517-8E6E-C92E6048F809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C1702BB2-F7C0-48BE-9974-F59064A66049}" type="pres">
      <dgm:prSet presAssocID="{2C47693B-0734-4517-8E6E-C92E6048F809}" presName="iconRect" presStyleLbl="node1" presStyleIdx="0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5BC4804C-AEF0-4AD0-94D2-6F8A3B7C6DAB}" type="pres">
      <dgm:prSet presAssocID="{2C47693B-0734-4517-8E6E-C92E6048F809}" presName="spaceRect" presStyleCnt="0"/>
      <dgm:spPr/>
    </dgm:pt>
    <dgm:pt modelId="{2964D71E-1ED7-481E-9AD3-46668FB29900}" type="pres">
      <dgm:prSet presAssocID="{2C47693B-0734-4517-8E6E-C92E6048F809}" presName="textRect" presStyleLbl="revTx" presStyleIdx="0" presStyleCnt="3" custScaleX="94123" custLinFactNeighborX="-639" custLinFactNeighborY="-2646">
        <dgm:presLayoutVars>
          <dgm:chMax val="1"/>
          <dgm:chPref val="1"/>
        </dgm:presLayoutVars>
      </dgm:prSet>
      <dgm:spPr/>
    </dgm:pt>
    <dgm:pt modelId="{D8EED54E-E3F7-4D55-9234-16EC06AE17BE}" type="pres">
      <dgm:prSet presAssocID="{8A1CBE8E-80EB-498E-8B03-120C888F6B6B}" presName="sibTrans" presStyleCnt="0"/>
      <dgm:spPr/>
    </dgm:pt>
    <dgm:pt modelId="{107C4024-3B84-42F5-A971-3A46DF3D7D1D}" type="pres">
      <dgm:prSet presAssocID="{21FF8F0F-87A3-4069-87FE-2E26EF275789}" presName="compNode" presStyleCnt="0"/>
      <dgm:spPr/>
    </dgm:pt>
    <dgm:pt modelId="{E890E767-534D-45EA-A184-2C79B277AEA0}" type="pres">
      <dgm:prSet presAssocID="{21FF8F0F-87A3-4069-87FE-2E26EF275789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A38EF44C-1E4D-4645-A6F6-379530D71EA5}" type="pres">
      <dgm:prSet presAssocID="{21FF8F0F-87A3-4069-87FE-2E26EF275789}" presName="iconRect" presStyleLbl="node1" presStyleIdx="1" presStyleCnt="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83974412-F56B-47D2-8BC2-DAE82C253E2F}" type="pres">
      <dgm:prSet presAssocID="{21FF8F0F-87A3-4069-87FE-2E26EF275789}" presName="spaceRect" presStyleCnt="0"/>
      <dgm:spPr/>
    </dgm:pt>
    <dgm:pt modelId="{89DC5A4B-58D9-479C-996A-3C68121A39D2}" type="pres">
      <dgm:prSet presAssocID="{21FF8F0F-87A3-4069-87FE-2E26EF275789}" presName="textRect" presStyleLbl="revTx" presStyleIdx="1" presStyleCnt="3">
        <dgm:presLayoutVars>
          <dgm:chMax val="1"/>
          <dgm:chPref val="1"/>
        </dgm:presLayoutVars>
      </dgm:prSet>
      <dgm:spPr/>
    </dgm:pt>
    <dgm:pt modelId="{DD3B4799-9335-44C1-99D6-EE5C77377768}" type="pres">
      <dgm:prSet presAssocID="{DD67BCE4-646E-4AAE-8CDC-10DD6F64FA7E}" presName="sibTrans" presStyleCnt="0"/>
      <dgm:spPr/>
    </dgm:pt>
    <dgm:pt modelId="{ACFB63E9-5E80-4173-9BD4-4109CF31AF47}" type="pres">
      <dgm:prSet presAssocID="{67FE695E-069D-45F7-B212-7312583F1D91}" presName="compNode" presStyleCnt="0"/>
      <dgm:spPr/>
    </dgm:pt>
    <dgm:pt modelId="{89B4D515-DDC9-4966-96B1-E3C2C242F046}" type="pres">
      <dgm:prSet presAssocID="{67FE695E-069D-45F7-B212-7312583F1D91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2B42149D-7AF3-4586-A412-2FCC8B4BF7D1}" type="pres">
      <dgm:prSet presAssocID="{67FE695E-069D-45F7-B212-7312583F1D91}" presName="iconRect" presStyleLbl="node1" presStyleIdx="2" presStyleCnt="3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In"/>
        </a:ext>
      </dgm:extLst>
    </dgm:pt>
    <dgm:pt modelId="{C69CE344-CB96-4164-AA70-8465A874FD60}" type="pres">
      <dgm:prSet presAssocID="{67FE695E-069D-45F7-B212-7312583F1D91}" presName="spaceRect" presStyleCnt="0"/>
      <dgm:spPr/>
    </dgm:pt>
    <dgm:pt modelId="{556970A5-8C32-4980-BFCF-8AC5544B8918}" type="pres">
      <dgm:prSet presAssocID="{67FE695E-069D-45F7-B212-7312583F1D91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05699D06-FB18-482A-AC8B-C22F528AA7EC}" srcId="{AA4B80EC-A9B2-4046-BE31-84C3D281F5CD}" destId="{21FF8F0F-87A3-4069-87FE-2E26EF275789}" srcOrd="1" destOrd="0" parTransId="{928C3C8C-F6E3-4B36-85BA-222C706C3272}" sibTransId="{DD67BCE4-646E-4AAE-8CDC-10DD6F64FA7E}"/>
    <dgm:cxn modelId="{2099B116-8BE6-4FDA-AE98-59D4B7D2E893}" type="presOf" srcId="{67FE695E-069D-45F7-B212-7312583F1D91}" destId="{556970A5-8C32-4980-BFCF-8AC5544B8918}" srcOrd="0" destOrd="0" presId="urn:microsoft.com/office/officeart/2018/5/layout/IconLeafLabelList"/>
    <dgm:cxn modelId="{EC71D31A-58D9-4750-AEDB-976FC218EDF2}" srcId="{AA4B80EC-A9B2-4046-BE31-84C3D281F5CD}" destId="{67FE695E-069D-45F7-B212-7312583F1D91}" srcOrd="2" destOrd="0" parTransId="{6EF32E77-38D6-4B20-9C29-F0F31194CF1C}" sibTransId="{C2C7A7AF-BE82-456B-BD08-049A35658A12}"/>
    <dgm:cxn modelId="{2984315F-FC7A-4ECD-BFF9-37A96FDC65CF}" type="presOf" srcId="{21FF8F0F-87A3-4069-87FE-2E26EF275789}" destId="{89DC5A4B-58D9-479C-996A-3C68121A39D2}" srcOrd="0" destOrd="0" presId="urn:microsoft.com/office/officeart/2018/5/layout/IconLeafLabelList"/>
    <dgm:cxn modelId="{58B5614A-063D-45B9-8CB5-F252263C5BE9}" srcId="{AA4B80EC-A9B2-4046-BE31-84C3D281F5CD}" destId="{2C47693B-0734-4517-8E6E-C92E6048F809}" srcOrd="0" destOrd="0" parTransId="{EBC74163-222E-426A-B9F1-4844DBAB8EC7}" sibTransId="{8A1CBE8E-80EB-498E-8B03-120C888F6B6B}"/>
    <dgm:cxn modelId="{18D88871-4152-49E6-803D-105572E3EA6D}" type="presOf" srcId="{2C47693B-0734-4517-8E6E-C92E6048F809}" destId="{2964D71E-1ED7-481E-9AD3-46668FB29900}" srcOrd="0" destOrd="0" presId="urn:microsoft.com/office/officeart/2018/5/layout/IconLeafLabelList"/>
    <dgm:cxn modelId="{856812D9-0D7F-4CC7-A037-56B99B24515B}" type="presOf" srcId="{AA4B80EC-A9B2-4046-BE31-84C3D281F5CD}" destId="{4451EA08-1483-40C2-BAD5-FB636ECB0679}" srcOrd="0" destOrd="0" presId="urn:microsoft.com/office/officeart/2018/5/layout/IconLeafLabelList"/>
    <dgm:cxn modelId="{C5A86FB7-4293-41C9-9E13-9B6A25D05BE6}" type="presParOf" srcId="{4451EA08-1483-40C2-BAD5-FB636ECB0679}" destId="{E38774BB-E870-4471-9268-654A885D7676}" srcOrd="0" destOrd="0" presId="urn:microsoft.com/office/officeart/2018/5/layout/IconLeafLabelList"/>
    <dgm:cxn modelId="{4E691CD9-0EE1-47DF-9C48-0BA067262ABA}" type="presParOf" srcId="{E38774BB-E870-4471-9268-654A885D7676}" destId="{B783A424-A052-4E66-A46F-EA2A5D2518B7}" srcOrd="0" destOrd="0" presId="urn:microsoft.com/office/officeart/2018/5/layout/IconLeafLabelList"/>
    <dgm:cxn modelId="{E5B23EDB-ABA0-4C7D-B69C-8762E23AD961}" type="presParOf" srcId="{E38774BB-E870-4471-9268-654A885D7676}" destId="{C1702BB2-F7C0-48BE-9974-F59064A66049}" srcOrd="1" destOrd="0" presId="urn:microsoft.com/office/officeart/2018/5/layout/IconLeafLabelList"/>
    <dgm:cxn modelId="{F83D7E3C-D022-4C42-88FD-8027822E8617}" type="presParOf" srcId="{E38774BB-E870-4471-9268-654A885D7676}" destId="{5BC4804C-AEF0-4AD0-94D2-6F8A3B7C6DAB}" srcOrd="2" destOrd="0" presId="urn:microsoft.com/office/officeart/2018/5/layout/IconLeafLabelList"/>
    <dgm:cxn modelId="{7BC6C64C-91DC-4BA1-A753-34F9B3894AA9}" type="presParOf" srcId="{E38774BB-E870-4471-9268-654A885D7676}" destId="{2964D71E-1ED7-481E-9AD3-46668FB29900}" srcOrd="3" destOrd="0" presId="urn:microsoft.com/office/officeart/2018/5/layout/IconLeafLabelList"/>
    <dgm:cxn modelId="{5636E59C-2D15-423B-9286-485E7904CCA1}" type="presParOf" srcId="{4451EA08-1483-40C2-BAD5-FB636ECB0679}" destId="{D8EED54E-E3F7-4D55-9234-16EC06AE17BE}" srcOrd="1" destOrd="0" presId="urn:microsoft.com/office/officeart/2018/5/layout/IconLeafLabelList"/>
    <dgm:cxn modelId="{2674EF6C-6711-409B-9D2C-E69ADED397B7}" type="presParOf" srcId="{4451EA08-1483-40C2-BAD5-FB636ECB0679}" destId="{107C4024-3B84-42F5-A971-3A46DF3D7D1D}" srcOrd="2" destOrd="0" presId="urn:microsoft.com/office/officeart/2018/5/layout/IconLeafLabelList"/>
    <dgm:cxn modelId="{40EC0E82-0D0A-4AC9-9BAF-324235AB68F7}" type="presParOf" srcId="{107C4024-3B84-42F5-A971-3A46DF3D7D1D}" destId="{E890E767-534D-45EA-A184-2C79B277AEA0}" srcOrd="0" destOrd="0" presId="urn:microsoft.com/office/officeart/2018/5/layout/IconLeafLabelList"/>
    <dgm:cxn modelId="{C4436810-8A19-477E-A3A2-2B6388E42DD1}" type="presParOf" srcId="{107C4024-3B84-42F5-A971-3A46DF3D7D1D}" destId="{A38EF44C-1E4D-4645-A6F6-379530D71EA5}" srcOrd="1" destOrd="0" presId="urn:microsoft.com/office/officeart/2018/5/layout/IconLeafLabelList"/>
    <dgm:cxn modelId="{69C552E9-9043-440D-BE28-A1FF5B9AC37F}" type="presParOf" srcId="{107C4024-3B84-42F5-A971-3A46DF3D7D1D}" destId="{83974412-F56B-47D2-8BC2-DAE82C253E2F}" srcOrd="2" destOrd="0" presId="urn:microsoft.com/office/officeart/2018/5/layout/IconLeafLabelList"/>
    <dgm:cxn modelId="{44387371-0516-4936-B89B-0DEB00BCB0B2}" type="presParOf" srcId="{107C4024-3B84-42F5-A971-3A46DF3D7D1D}" destId="{89DC5A4B-58D9-479C-996A-3C68121A39D2}" srcOrd="3" destOrd="0" presId="urn:microsoft.com/office/officeart/2018/5/layout/IconLeafLabelList"/>
    <dgm:cxn modelId="{D74E590F-8BDE-4AEB-AD70-2A236C84EF6D}" type="presParOf" srcId="{4451EA08-1483-40C2-BAD5-FB636ECB0679}" destId="{DD3B4799-9335-44C1-99D6-EE5C77377768}" srcOrd="3" destOrd="0" presId="urn:microsoft.com/office/officeart/2018/5/layout/IconLeafLabelList"/>
    <dgm:cxn modelId="{9D907999-2AF7-4DEB-9A6E-68D8C2A069C5}" type="presParOf" srcId="{4451EA08-1483-40C2-BAD5-FB636ECB0679}" destId="{ACFB63E9-5E80-4173-9BD4-4109CF31AF47}" srcOrd="4" destOrd="0" presId="urn:microsoft.com/office/officeart/2018/5/layout/IconLeafLabelList"/>
    <dgm:cxn modelId="{917B69DE-8307-4B05-A4ED-A9769DE8268E}" type="presParOf" srcId="{ACFB63E9-5E80-4173-9BD4-4109CF31AF47}" destId="{89B4D515-DDC9-4966-96B1-E3C2C242F046}" srcOrd="0" destOrd="0" presId="urn:microsoft.com/office/officeart/2018/5/layout/IconLeafLabelList"/>
    <dgm:cxn modelId="{4503C991-1E25-46F2-AF64-4BF8D51424AE}" type="presParOf" srcId="{ACFB63E9-5E80-4173-9BD4-4109CF31AF47}" destId="{2B42149D-7AF3-4586-A412-2FCC8B4BF7D1}" srcOrd="1" destOrd="0" presId="urn:microsoft.com/office/officeart/2018/5/layout/IconLeafLabelList"/>
    <dgm:cxn modelId="{7CF610D9-49D8-45F6-9FA4-AAF7E9772BB3}" type="presParOf" srcId="{ACFB63E9-5E80-4173-9BD4-4109CF31AF47}" destId="{C69CE344-CB96-4164-AA70-8465A874FD60}" srcOrd="2" destOrd="0" presId="urn:microsoft.com/office/officeart/2018/5/layout/IconLeafLabelList"/>
    <dgm:cxn modelId="{FC6B34D9-A62C-45FA-9F8C-FE9E4A3E8D9B}" type="presParOf" srcId="{ACFB63E9-5E80-4173-9BD4-4109CF31AF47}" destId="{556970A5-8C32-4980-BFCF-8AC5544B8918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647838-6853-4D2B-BB1D-EA17D13068F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5C7CEB9-20EB-4892-84B9-629B17257A28}">
      <dgm:prSet/>
      <dgm:spPr/>
      <dgm:t>
        <a:bodyPr/>
        <a:lstStyle/>
        <a:p>
          <a:r>
            <a:rPr lang="fi-FI"/>
            <a:t>Julkisen vallan toimia taloudellisen kasvun lisäämiseksi</a:t>
          </a:r>
          <a:endParaRPr lang="en-US"/>
        </a:p>
      </dgm:t>
    </dgm:pt>
    <dgm:pt modelId="{E3B9B147-5881-4C67-9895-F99B99AF6F4A}" type="parTrans" cxnId="{708C44DE-BB92-40E0-9B15-E6731D5D4CBB}">
      <dgm:prSet/>
      <dgm:spPr/>
      <dgm:t>
        <a:bodyPr/>
        <a:lstStyle/>
        <a:p>
          <a:endParaRPr lang="en-US"/>
        </a:p>
      </dgm:t>
    </dgm:pt>
    <dgm:pt modelId="{D2FB3A63-1DB5-4E8B-AF28-5D92DBD6CF60}" type="sibTrans" cxnId="{708C44DE-BB92-40E0-9B15-E6731D5D4CBB}">
      <dgm:prSet/>
      <dgm:spPr/>
      <dgm:t>
        <a:bodyPr/>
        <a:lstStyle/>
        <a:p>
          <a:endParaRPr lang="en-US"/>
        </a:p>
      </dgm:t>
    </dgm:pt>
    <dgm:pt modelId="{B248F8C8-A446-4D2F-98AE-E46E9EBE7852}">
      <dgm:prSet/>
      <dgm:spPr/>
      <dgm:t>
        <a:bodyPr/>
        <a:lstStyle/>
        <a:p>
          <a:r>
            <a:rPr lang="fi-FI"/>
            <a:t>Hyvinvoinnin lisäämistä</a:t>
          </a:r>
          <a:endParaRPr lang="en-US"/>
        </a:p>
      </dgm:t>
    </dgm:pt>
    <dgm:pt modelId="{29DBBDF6-B5FF-4322-8D27-04D83BF9262B}" type="parTrans" cxnId="{0DABD6B6-33FA-4BC6-9E5B-E12A443EE749}">
      <dgm:prSet/>
      <dgm:spPr/>
      <dgm:t>
        <a:bodyPr/>
        <a:lstStyle/>
        <a:p>
          <a:endParaRPr lang="en-US"/>
        </a:p>
      </dgm:t>
    </dgm:pt>
    <dgm:pt modelId="{A7D286F8-69F8-47F0-816B-3AFFA488D3E3}" type="sibTrans" cxnId="{0DABD6B6-33FA-4BC6-9E5B-E12A443EE749}">
      <dgm:prSet/>
      <dgm:spPr/>
      <dgm:t>
        <a:bodyPr/>
        <a:lstStyle/>
        <a:p>
          <a:endParaRPr lang="en-US"/>
        </a:p>
      </dgm:t>
    </dgm:pt>
    <dgm:pt modelId="{360D5BF2-FC1E-4A23-B96A-0C774365DAE5}">
      <dgm:prSet/>
      <dgm:spPr/>
      <dgm:t>
        <a:bodyPr/>
        <a:lstStyle/>
        <a:p>
          <a:r>
            <a:rPr lang="fi-FI"/>
            <a:t>Hintojen liian nopean nousun hillitsemistä (inflaatio) </a:t>
          </a:r>
          <a:endParaRPr lang="en-US"/>
        </a:p>
      </dgm:t>
    </dgm:pt>
    <dgm:pt modelId="{0C4258BA-335F-4EFA-A158-73D6A0C7B2EA}" type="parTrans" cxnId="{14B3F02E-84C6-4ED0-ACD0-593DB51B4296}">
      <dgm:prSet/>
      <dgm:spPr/>
      <dgm:t>
        <a:bodyPr/>
        <a:lstStyle/>
        <a:p>
          <a:endParaRPr lang="en-US"/>
        </a:p>
      </dgm:t>
    </dgm:pt>
    <dgm:pt modelId="{9DA9458A-85AA-4C17-B5CF-AE49F3674373}" type="sibTrans" cxnId="{14B3F02E-84C6-4ED0-ACD0-593DB51B4296}">
      <dgm:prSet/>
      <dgm:spPr/>
      <dgm:t>
        <a:bodyPr/>
        <a:lstStyle/>
        <a:p>
          <a:endParaRPr lang="en-US"/>
        </a:p>
      </dgm:t>
    </dgm:pt>
    <dgm:pt modelId="{72E0F815-2425-4619-B32E-7BB36C36F96C}">
      <dgm:prSet/>
      <dgm:spPr/>
      <dgm:t>
        <a:bodyPr/>
        <a:lstStyle/>
        <a:p>
          <a:r>
            <a:rPr lang="fi-FI"/>
            <a:t>Työttömyyden torjumista</a:t>
          </a:r>
          <a:endParaRPr lang="en-US"/>
        </a:p>
      </dgm:t>
    </dgm:pt>
    <dgm:pt modelId="{79404A9E-8110-4DDE-B41F-D448D362A284}" type="parTrans" cxnId="{35CB4481-CCE7-4934-99A7-BAAD1B7AE832}">
      <dgm:prSet/>
      <dgm:spPr/>
      <dgm:t>
        <a:bodyPr/>
        <a:lstStyle/>
        <a:p>
          <a:endParaRPr lang="en-US"/>
        </a:p>
      </dgm:t>
    </dgm:pt>
    <dgm:pt modelId="{E03CD609-9E41-434F-A3E6-2745565EEAEB}" type="sibTrans" cxnId="{35CB4481-CCE7-4934-99A7-BAAD1B7AE832}">
      <dgm:prSet/>
      <dgm:spPr/>
      <dgm:t>
        <a:bodyPr/>
        <a:lstStyle/>
        <a:p>
          <a:endParaRPr lang="en-US"/>
        </a:p>
      </dgm:t>
    </dgm:pt>
    <dgm:pt modelId="{F116DF0B-969F-499B-A5B5-D0DD626F8128}">
      <dgm:prSet/>
      <dgm:spPr/>
      <dgm:t>
        <a:bodyPr/>
        <a:lstStyle/>
        <a:p>
          <a:r>
            <a:rPr lang="fi-FI"/>
            <a:t>Kansantalouden velkaantumisen estämistä </a:t>
          </a:r>
          <a:endParaRPr lang="en-US"/>
        </a:p>
      </dgm:t>
    </dgm:pt>
    <dgm:pt modelId="{88A801F4-6E9C-4E2F-9E8B-0DB303842E11}" type="parTrans" cxnId="{ED159F0D-9D19-42FE-9943-36107650FF40}">
      <dgm:prSet/>
      <dgm:spPr/>
      <dgm:t>
        <a:bodyPr/>
        <a:lstStyle/>
        <a:p>
          <a:endParaRPr lang="en-US"/>
        </a:p>
      </dgm:t>
    </dgm:pt>
    <dgm:pt modelId="{CE23541E-F08D-4622-A4CF-12AFF40D36CD}" type="sibTrans" cxnId="{ED159F0D-9D19-42FE-9943-36107650FF40}">
      <dgm:prSet/>
      <dgm:spPr/>
      <dgm:t>
        <a:bodyPr/>
        <a:lstStyle/>
        <a:p>
          <a:endParaRPr lang="en-US"/>
        </a:p>
      </dgm:t>
    </dgm:pt>
    <dgm:pt modelId="{1BEB67EC-17F1-4394-AD10-63877392B4DC}">
      <dgm:prSet/>
      <dgm:spPr/>
      <dgm:t>
        <a:bodyPr/>
        <a:lstStyle/>
        <a:p>
          <a:r>
            <a:rPr lang="fi-FI"/>
            <a:t>Köyhyyden torjumista </a:t>
          </a:r>
          <a:endParaRPr lang="en-US"/>
        </a:p>
      </dgm:t>
    </dgm:pt>
    <dgm:pt modelId="{BAADED14-D0B3-48E7-9941-000245AE1B7E}" type="parTrans" cxnId="{A546B925-826A-42DD-A755-3DF72C86D4B8}">
      <dgm:prSet/>
      <dgm:spPr/>
      <dgm:t>
        <a:bodyPr/>
        <a:lstStyle/>
        <a:p>
          <a:endParaRPr lang="en-US"/>
        </a:p>
      </dgm:t>
    </dgm:pt>
    <dgm:pt modelId="{F71E6902-2527-4002-820C-5BF52FB995D8}" type="sibTrans" cxnId="{A546B925-826A-42DD-A755-3DF72C86D4B8}">
      <dgm:prSet/>
      <dgm:spPr/>
      <dgm:t>
        <a:bodyPr/>
        <a:lstStyle/>
        <a:p>
          <a:endParaRPr lang="en-US"/>
        </a:p>
      </dgm:t>
    </dgm:pt>
    <dgm:pt modelId="{DB671A53-7074-4459-8382-8870A25D92FF}">
      <dgm:prSet/>
      <dgm:spPr/>
      <dgm:t>
        <a:bodyPr/>
        <a:lstStyle/>
        <a:p>
          <a:r>
            <a:rPr lang="fi-FI"/>
            <a:t>Kestävän kehityksen tukemista </a:t>
          </a:r>
          <a:endParaRPr lang="en-US"/>
        </a:p>
      </dgm:t>
    </dgm:pt>
    <dgm:pt modelId="{D0A90D1A-9533-4693-892F-187D36CD0FEB}" type="parTrans" cxnId="{3A9A696B-BB0E-46EB-8BAA-802AFED4F207}">
      <dgm:prSet/>
      <dgm:spPr/>
      <dgm:t>
        <a:bodyPr/>
        <a:lstStyle/>
        <a:p>
          <a:endParaRPr lang="en-US"/>
        </a:p>
      </dgm:t>
    </dgm:pt>
    <dgm:pt modelId="{1550A0CA-7036-4169-A07F-BC3857F40CDF}" type="sibTrans" cxnId="{3A9A696B-BB0E-46EB-8BAA-802AFED4F207}">
      <dgm:prSet/>
      <dgm:spPr/>
      <dgm:t>
        <a:bodyPr/>
        <a:lstStyle/>
        <a:p>
          <a:endParaRPr lang="en-US"/>
        </a:p>
      </dgm:t>
    </dgm:pt>
    <dgm:pt modelId="{E234EA7A-2F26-4290-9D55-FE57809CCDBB}" type="pres">
      <dgm:prSet presAssocID="{6D647838-6853-4D2B-BB1D-EA17D13068F2}" presName="linear" presStyleCnt="0">
        <dgm:presLayoutVars>
          <dgm:animLvl val="lvl"/>
          <dgm:resizeHandles val="exact"/>
        </dgm:presLayoutVars>
      </dgm:prSet>
      <dgm:spPr/>
    </dgm:pt>
    <dgm:pt modelId="{FDE32BD9-8EC9-47E4-8A48-6774D27A0BCA}" type="pres">
      <dgm:prSet presAssocID="{E5C7CEB9-20EB-4892-84B9-629B17257A28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75A109E9-51CC-40BF-B79B-517700D72F20}" type="pres">
      <dgm:prSet presAssocID="{D2FB3A63-1DB5-4E8B-AF28-5D92DBD6CF60}" presName="spacer" presStyleCnt="0"/>
      <dgm:spPr/>
    </dgm:pt>
    <dgm:pt modelId="{D287FB32-854F-48DD-B5A8-E00AD7824DA9}" type="pres">
      <dgm:prSet presAssocID="{B248F8C8-A446-4D2F-98AE-E46E9EBE7852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8898D496-BE26-4DCD-8C1D-60D3EBB9F418}" type="pres">
      <dgm:prSet presAssocID="{A7D286F8-69F8-47F0-816B-3AFFA488D3E3}" presName="spacer" presStyleCnt="0"/>
      <dgm:spPr/>
    </dgm:pt>
    <dgm:pt modelId="{34A3D923-7798-45BA-881B-C1E273E68360}" type="pres">
      <dgm:prSet presAssocID="{360D5BF2-FC1E-4A23-B96A-0C774365DAE5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CE1086BA-650D-4470-BAF4-2718081183D3}" type="pres">
      <dgm:prSet presAssocID="{9DA9458A-85AA-4C17-B5CF-AE49F3674373}" presName="spacer" presStyleCnt="0"/>
      <dgm:spPr/>
    </dgm:pt>
    <dgm:pt modelId="{B8D483C4-69FF-41A9-A502-D26BF77A77DD}" type="pres">
      <dgm:prSet presAssocID="{72E0F815-2425-4619-B32E-7BB36C36F96C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BADEAF7A-BD53-44EF-91C4-E06C7ACDD507}" type="pres">
      <dgm:prSet presAssocID="{E03CD609-9E41-434F-A3E6-2745565EEAEB}" presName="spacer" presStyleCnt="0"/>
      <dgm:spPr/>
    </dgm:pt>
    <dgm:pt modelId="{0AC6E8E9-BB46-464C-849F-048471D1FB16}" type="pres">
      <dgm:prSet presAssocID="{F116DF0B-969F-499B-A5B5-D0DD626F8128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03A87123-B6CB-4276-868A-974904B3854C}" type="pres">
      <dgm:prSet presAssocID="{CE23541E-F08D-4622-A4CF-12AFF40D36CD}" presName="spacer" presStyleCnt="0"/>
      <dgm:spPr/>
    </dgm:pt>
    <dgm:pt modelId="{1B485AE9-7181-47E2-8C33-D7C1AD11E865}" type="pres">
      <dgm:prSet presAssocID="{1BEB67EC-17F1-4394-AD10-63877392B4DC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4D68DAF8-B79A-421F-AF47-B9954E374F3B}" type="pres">
      <dgm:prSet presAssocID="{F71E6902-2527-4002-820C-5BF52FB995D8}" presName="spacer" presStyleCnt="0"/>
      <dgm:spPr/>
    </dgm:pt>
    <dgm:pt modelId="{5EA87D53-D4AF-4FCC-A311-69AE155C6B86}" type="pres">
      <dgm:prSet presAssocID="{DB671A53-7074-4459-8382-8870A25D92FF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ED159F0D-9D19-42FE-9943-36107650FF40}" srcId="{6D647838-6853-4D2B-BB1D-EA17D13068F2}" destId="{F116DF0B-969F-499B-A5B5-D0DD626F8128}" srcOrd="4" destOrd="0" parTransId="{88A801F4-6E9C-4E2F-9E8B-0DB303842E11}" sibTransId="{CE23541E-F08D-4622-A4CF-12AFF40D36CD}"/>
    <dgm:cxn modelId="{A546B925-826A-42DD-A755-3DF72C86D4B8}" srcId="{6D647838-6853-4D2B-BB1D-EA17D13068F2}" destId="{1BEB67EC-17F1-4394-AD10-63877392B4DC}" srcOrd="5" destOrd="0" parTransId="{BAADED14-D0B3-48E7-9941-000245AE1B7E}" sibTransId="{F71E6902-2527-4002-820C-5BF52FB995D8}"/>
    <dgm:cxn modelId="{14B3F02E-84C6-4ED0-ACD0-593DB51B4296}" srcId="{6D647838-6853-4D2B-BB1D-EA17D13068F2}" destId="{360D5BF2-FC1E-4A23-B96A-0C774365DAE5}" srcOrd="2" destOrd="0" parTransId="{0C4258BA-335F-4EFA-A158-73D6A0C7B2EA}" sibTransId="{9DA9458A-85AA-4C17-B5CF-AE49F3674373}"/>
    <dgm:cxn modelId="{3A9A696B-BB0E-46EB-8BAA-802AFED4F207}" srcId="{6D647838-6853-4D2B-BB1D-EA17D13068F2}" destId="{DB671A53-7074-4459-8382-8870A25D92FF}" srcOrd="6" destOrd="0" parTransId="{D0A90D1A-9533-4693-892F-187D36CD0FEB}" sibTransId="{1550A0CA-7036-4169-A07F-BC3857F40CDF}"/>
    <dgm:cxn modelId="{C879864F-5F07-44ED-9EA8-5243B2742891}" type="presOf" srcId="{6D647838-6853-4D2B-BB1D-EA17D13068F2}" destId="{E234EA7A-2F26-4290-9D55-FE57809CCDBB}" srcOrd="0" destOrd="0" presId="urn:microsoft.com/office/officeart/2005/8/layout/vList2"/>
    <dgm:cxn modelId="{35CB4481-CCE7-4934-99A7-BAAD1B7AE832}" srcId="{6D647838-6853-4D2B-BB1D-EA17D13068F2}" destId="{72E0F815-2425-4619-B32E-7BB36C36F96C}" srcOrd="3" destOrd="0" parTransId="{79404A9E-8110-4DDE-B41F-D448D362A284}" sibTransId="{E03CD609-9E41-434F-A3E6-2745565EEAEB}"/>
    <dgm:cxn modelId="{151D69A8-A0A7-44E5-B44B-E4F5DA20C74C}" type="presOf" srcId="{F116DF0B-969F-499B-A5B5-D0DD626F8128}" destId="{0AC6E8E9-BB46-464C-849F-048471D1FB16}" srcOrd="0" destOrd="0" presId="urn:microsoft.com/office/officeart/2005/8/layout/vList2"/>
    <dgm:cxn modelId="{0DABD6B6-33FA-4BC6-9E5B-E12A443EE749}" srcId="{6D647838-6853-4D2B-BB1D-EA17D13068F2}" destId="{B248F8C8-A446-4D2F-98AE-E46E9EBE7852}" srcOrd="1" destOrd="0" parTransId="{29DBBDF6-B5FF-4322-8D27-04D83BF9262B}" sibTransId="{A7D286F8-69F8-47F0-816B-3AFFA488D3E3}"/>
    <dgm:cxn modelId="{8466A4C0-9BEF-41BF-9306-9009A56F79CA}" type="presOf" srcId="{E5C7CEB9-20EB-4892-84B9-629B17257A28}" destId="{FDE32BD9-8EC9-47E4-8A48-6774D27A0BCA}" srcOrd="0" destOrd="0" presId="urn:microsoft.com/office/officeart/2005/8/layout/vList2"/>
    <dgm:cxn modelId="{317DD3C5-1571-43E5-B6A8-A1B9341F95DB}" type="presOf" srcId="{72E0F815-2425-4619-B32E-7BB36C36F96C}" destId="{B8D483C4-69FF-41A9-A502-D26BF77A77DD}" srcOrd="0" destOrd="0" presId="urn:microsoft.com/office/officeart/2005/8/layout/vList2"/>
    <dgm:cxn modelId="{9C2283C6-0407-494B-94E8-17ABEC66D540}" type="presOf" srcId="{1BEB67EC-17F1-4394-AD10-63877392B4DC}" destId="{1B485AE9-7181-47E2-8C33-D7C1AD11E865}" srcOrd="0" destOrd="0" presId="urn:microsoft.com/office/officeart/2005/8/layout/vList2"/>
    <dgm:cxn modelId="{5EC794CA-973A-4FC9-B0B5-7AA7CAD8D9FF}" type="presOf" srcId="{B248F8C8-A446-4D2F-98AE-E46E9EBE7852}" destId="{D287FB32-854F-48DD-B5A8-E00AD7824DA9}" srcOrd="0" destOrd="0" presId="urn:microsoft.com/office/officeart/2005/8/layout/vList2"/>
    <dgm:cxn modelId="{A432F6CF-DF30-4DB1-84B5-8DC8C7BB0BCB}" type="presOf" srcId="{DB671A53-7074-4459-8382-8870A25D92FF}" destId="{5EA87D53-D4AF-4FCC-A311-69AE155C6B86}" srcOrd="0" destOrd="0" presId="urn:microsoft.com/office/officeart/2005/8/layout/vList2"/>
    <dgm:cxn modelId="{708C44DE-BB92-40E0-9B15-E6731D5D4CBB}" srcId="{6D647838-6853-4D2B-BB1D-EA17D13068F2}" destId="{E5C7CEB9-20EB-4892-84B9-629B17257A28}" srcOrd="0" destOrd="0" parTransId="{E3B9B147-5881-4C67-9895-F99B99AF6F4A}" sibTransId="{D2FB3A63-1DB5-4E8B-AF28-5D92DBD6CF60}"/>
    <dgm:cxn modelId="{7445DFE5-C839-42B7-936F-4D7292F61518}" type="presOf" srcId="{360D5BF2-FC1E-4A23-B96A-0C774365DAE5}" destId="{34A3D923-7798-45BA-881B-C1E273E68360}" srcOrd="0" destOrd="0" presId="urn:microsoft.com/office/officeart/2005/8/layout/vList2"/>
    <dgm:cxn modelId="{DD0F2A73-7FA2-40D8-953E-5A25635C3010}" type="presParOf" srcId="{E234EA7A-2F26-4290-9D55-FE57809CCDBB}" destId="{FDE32BD9-8EC9-47E4-8A48-6774D27A0BCA}" srcOrd="0" destOrd="0" presId="urn:microsoft.com/office/officeart/2005/8/layout/vList2"/>
    <dgm:cxn modelId="{31348B3E-FF3D-403F-9CE7-560F56836CEB}" type="presParOf" srcId="{E234EA7A-2F26-4290-9D55-FE57809CCDBB}" destId="{75A109E9-51CC-40BF-B79B-517700D72F20}" srcOrd="1" destOrd="0" presId="urn:microsoft.com/office/officeart/2005/8/layout/vList2"/>
    <dgm:cxn modelId="{318C3949-3DC9-4374-B818-AFF3D96C25DA}" type="presParOf" srcId="{E234EA7A-2F26-4290-9D55-FE57809CCDBB}" destId="{D287FB32-854F-48DD-B5A8-E00AD7824DA9}" srcOrd="2" destOrd="0" presId="urn:microsoft.com/office/officeart/2005/8/layout/vList2"/>
    <dgm:cxn modelId="{14E88366-F5EF-4D65-86AC-3CD64D6D5E30}" type="presParOf" srcId="{E234EA7A-2F26-4290-9D55-FE57809CCDBB}" destId="{8898D496-BE26-4DCD-8C1D-60D3EBB9F418}" srcOrd="3" destOrd="0" presId="urn:microsoft.com/office/officeart/2005/8/layout/vList2"/>
    <dgm:cxn modelId="{FD80E762-08A6-455B-AF7F-F78228E891C4}" type="presParOf" srcId="{E234EA7A-2F26-4290-9D55-FE57809CCDBB}" destId="{34A3D923-7798-45BA-881B-C1E273E68360}" srcOrd="4" destOrd="0" presId="urn:microsoft.com/office/officeart/2005/8/layout/vList2"/>
    <dgm:cxn modelId="{F5EC943B-E3E9-45DB-BAD8-6167653ADEAE}" type="presParOf" srcId="{E234EA7A-2F26-4290-9D55-FE57809CCDBB}" destId="{CE1086BA-650D-4470-BAF4-2718081183D3}" srcOrd="5" destOrd="0" presId="urn:microsoft.com/office/officeart/2005/8/layout/vList2"/>
    <dgm:cxn modelId="{28704897-5A61-4B85-94B5-8FDA74C14551}" type="presParOf" srcId="{E234EA7A-2F26-4290-9D55-FE57809CCDBB}" destId="{B8D483C4-69FF-41A9-A502-D26BF77A77DD}" srcOrd="6" destOrd="0" presId="urn:microsoft.com/office/officeart/2005/8/layout/vList2"/>
    <dgm:cxn modelId="{A957F7BF-75D5-43F6-B823-1F4FD94E4157}" type="presParOf" srcId="{E234EA7A-2F26-4290-9D55-FE57809CCDBB}" destId="{BADEAF7A-BD53-44EF-91C4-E06C7ACDD507}" srcOrd="7" destOrd="0" presId="urn:microsoft.com/office/officeart/2005/8/layout/vList2"/>
    <dgm:cxn modelId="{294B4A18-C23A-4B70-9C38-4AC023B4778F}" type="presParOf" srcId="{E234EA7A-2F26-4290-9D55-FE57809CCDBB}" destId="{0AC6E8E9-BB46-464C-849F-048471D1FB16}" srcOrd="8" destOrd="0" presId="urn:microsoft.com/office/officeart/2005/8/layout/vList2"/>
    <dgm:cxn modelId="{7F809750-857F-47CC-BBBC-202AEE5CBD34}" type="presParOf" srcId="{E234EA7A-2F26-4290-9D55-FE57809CCDBB}" destId="{03A87123-B6CB-4276-868A-974904B3854C}" srcOrd="9" destOrd="0" presId="urn:microsoft.com/office/officeart/2005/8/layout/vList2"/>
    <dgm:cxn modelId="{7B579A5A-1D3D-449A-A82C-6F5B3C06F4F4}" type="presParOf" srcId="{E234EA7A-2F26-4290-9D55-FE57809CCDBB}" destId="{1B485AE9-7181-47E2-8C33-D7C1AD11E865}" srcOrd="10" destOrd="0" presId="urn:microsoft.com/office/officeart/2005/8/layout/vList2"/>
    <dgm:cxn modelId="{D1115F09-5542-43EE-8ECB-262AAE688E27}" type="presParOf" srcId="{E234EA7A-2F26-4290-9D55-FE57809CCDBB}" destId="{4D68DAF8-B79A-421F-AF47-B9954E374F3B}" srcOrd="11" destOrd="0" presId="urn:microsoft.com/office/officeart/2005/8/layout/vList2"/>
    <dgm:cxn modelId="{36319AA6-E71D-4375-9668-9789A88E34D2}" type="presParOf" srcId="{E234EA7A-2F26-4290-9D55-FE57809CCDBB}" destId="{5EA87D53-D4AF-4FCC-A311-69AE155C6B86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167AE1-98E2-47AF-B070-2F38C2335FB7}">
      <dsp:nvSpPr>
        <dsp:cNvPr id="0" name=""/>
        <dsp:cNvSpPr/>
      </dsp:nvSpPr>
      <dsp:spPr>
        <a:xfrm>
          <a:off x="0" y="928762"/>
          <a:ext cx="6151562" cy="161606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b="1" i="1" kern="1200" dirty="0"/>
            <a:t>Talouspolitiikalla tarkoitetaan niitä julkisen vallan toimia, joilla ohjataan taloutta ja yritetään luoda kansalaisille hyvinvointia </a:t>
          </a:r>
          <a:endParaRPr lang="en-US" sz="2400" kern="1200" dirty="0"/>
        </a:p>
      </dsp:txBody>
      <dsp:txXfrm>
        <a:off x="78890" y="1007652"/>
        <a:ext cx="5993782" cy="1458282"/>
      </dsp:txXfrm>
    </dsp:sp>
    <dsp:sp modelId="{E9BBDB51-ED42-4E1C-9A82-78F5BBBC9FDE}">
      <dsp:nvSpPr>
        <dsp:cNvPr id="0" name=""/>
        <dsp:cNvSpPr/>
      </dsp:nvSpPr>
      <dsp:spPr>
        <a:xfrm>
          <a:off x="0" y="2732025"/>
          <a:ext cx="6151562" cy="1616062"/>
        </a:xfrm>
        <a:prstGeom prst="round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b="1" i="1" kern="1200" dirty="0"/>
            <a:t>Talouspoliittisista päätöksistä vastaavat Suomen hallitus, kunnat, Euroopan keskuspankki sekä työmarkkinajärjestöt tulopolitiikan yhteydessä</a:t>
          </a:r>
          <a:endParaRPr lang="en-US" sz="2400" kern="1200" dirty="0"/>
        </a:p>
      </dsp:txBody>
      <dsp:txXfrm>
        <a:off x="78890" y="2810915"/>
        <a:ext cx="5993782" cy="14582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83A424-A052-4E66-A46F-EA2A5D2518B7}">
      <dsp:nvSpPr>
        <dsp:cNvPr id="0" name=""/>
        <dsp:cNvSpPr/>
      </dsp:nvSpPr>
      <dsp:spPr>
        <a:xfrm>
          <a:off x="635299" y="134812"/>
          <a:ext cx="1852875" cy="18528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702BB2-F7C0-48BE-9974-F59064A66049}">
      <dsp:nvSpPr>
        <dsp:cNvPr id="0" name=""/>
        <dsp:cNvSpPr/>
      </dsp:nvSpPr>
      <dsp:spPr>
        <a:xfrm>
          <a:off x="1030174" y="529687"/>
          <a:ext cx="1063125" cy="10631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64D71E-1ED7-481E-9AD3-46668FB29900}">
      <dsp:nvSpPr>
        <dsp:cNvPr id="0" name=""/>
        <dsp:cNvSpPr/>
      </dsp:nvSpPr>
      <dsp:spPr>
        <a:xfrm>
          <a:off x="108729" y="2539212"/>
          <a:ext cx="2690963" cy="96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i-FI" sz="1800" kern="1200" dirty="0"/>
            <a:t>Katso seuraavaksi hyvä opetusvideo YouTubesta liittyen talouspolitiikkaan</a:t>
          </a:r>
          <a:endParaRPr lang="en-US" sz="1800" kern="1200" dirty="0"/>
        </a:p>
      </dsp:txBody>
      <dsp:txXfrm>
        <a:off x="108729" y="2539212"/>
        <a:ext cx="2690963" cy="967500"/>
      </dsp:txXfrm>
    </dsp:sp>
    <dsp:sp modelId="{E890E767-534D-45EA-A184-2C79B277AEA0}">
      <dsp:nvSpPr>
        <dsp:cNvPr id="0" name=""/>
        <dsp:cNvSpPr/>
      </dsp:nvSpPr>
      <dsp:spPr>
        <a:xfrm>
          <a:off x="4204362" y="134812"/>
          <a:ext cx="1852875" cy="18528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8EF44C-1E4D-4645-A6F6-379530D71EA5}">
      <dsp:nvSpPr>
        <dsp:cNvPr id="0" name=""/>
        <dsp:cNvSpPr/>
      </dsp:nvSpPr>
      <dsp:spPr>
        <a:xfrm>
          <a:off x="4599237" y="529687"/>
          <a:ext cx="1063125" cy="10631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DC5A4B-58D9-479C-996A-3C68121A39D2}">
      <dsp:nvSpPr>
        <dsp:cNvPr id="0" name=""/>
        <dsp:cNvSpPr/>
      </dsp:nvSpPr>
      <dsp:spPr>
        <a:xfrm>
          <a:off x="3612049" y="2564812"/>
          <a:ext cx="3037500" cy="96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i-FI" sz="1800" kern="1200" dirty="0"/>
            <a:t>Videossa on avattu käsitteen keskeinen sisältö hyvin ymmärrettävästi</a:t>
          </a:r>
          <a:endParaRPr lang="en-US" sz="1800" kern="1200" dirty="0"/>
        </a:p>
      </dsp:txBody>
      <dsp:txXfrm>
        <a:off x="3612049" y="2564812"/>
        <a:ext cx="3037500" cy="967500"/>
      </dsp:txXfrm>
    </dsp:sp>
    <dsp:sp modelId="{89B4D515-DDC9-4966-96B1-E3C2C242F046}">
      <dsp:nvSpPr>
        <dsp:cNvPr id="0" name=""/>
        <dsp:cNvSpPr/>
      </dsp:nvSpPr>
      <dsp:spPr>
        <a:xfrm>
          <a:off x="7773425" y="134812"/>
          <a:ext cx="1852875" cy="18528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42149D-7AF3-4586-A412-2FCC8B4BF7D1}">
      <dsp:nvSpPr>
        <dsp:cNvPr id="0" name=""/>
        <dsp:cNvSpPr/>
      </dsp:nvSpPr>
      <dsp:spPr>
        <a:xfrm>
          <a:off x="8168300" y="529687"/>
          <a:ext cx="1063125" cy="10631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970A5-8C32-4980-BFCF-8AC5544B8918}">
      <dsp:nvSpPr>
        <dsp:cNvPr id="0" name=""/>
        <dsp:cNvSpPr/>
      </dsp:nvSpPr>
      <dsp:spPr>
        <a:xfrm>
          <a:off x="7181112" y="2564812"/>
          <a:ext cx="3037500" cy="96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i-FI" sz="1800" kern="1200" dirty="0">
              <a:hlinkClick xmlns:r="http://schemas.openxmlformats.org/officeDocument/2006/relationships" r:id="rId7"/>
            </a:rPr>
            <a:t>https://www.youtube.com/watch?v=niCavIyOjoU</a:t>
          </a:r>
          <a:endParaRPr lang="en-US" sz="1800" kern="1200" dirty="0"/>
        </a:p>
      </dsp:txBody>
      <dsp:txXfrm>
        <a:off x="7181112" y="2564812"/>
        <a:ext cx="3037500" cy="967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E32BD9-8EC9-47E4-8A48-6774D27A0BCA}">
      <dsp:nvSpPr>
        <dsp:cNvPr id="0" name=""/>
        <dsp:cNvSpPr/>
      </dsp:nvSpPr>
      <dsp:spPr>
        <a:xfrm>
          <a:off x="0" y="737084"/>
          <a:ext cx="6151562" cy="4913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/>
            <a:t>Julkisen vallan toimia taloudellisen kasvun lisäämiseksi</a:t>
          </a:r>
          <a:endParaRPr lang="en-US" sz="2100" kern="1200"/>
        </a:p>
      </dsp:txBody>
      <dsp:txXfrm>
        <a:off x="23988" y="761072"/>
        <a:ext cx="6103586" cy="443423"/>
      </dsp:txXfrm>
    </dsp:sp>
    <dsp:sp modelId="{D287FB32-854F-48DD-B5A8-E00AD7824DA9}">
      <dsp:nvSpPr>
        <dsp:cNvPr id="0" name=""/>
        <dsp:cNvSpPr/>
      </dsp:nvSpPr>
      <dsp:spPr>
        <a:xfrm>
          <a:off x="0" y="1288964"/>
          <a:ext cx="6151562" cy="491399"/>
        </a:xfrm>
        <a:prstGeom prst="roundRect">
          <a:avLst/>
        </a:prstGeom>
        <a:solidFill>
          <a:schemeClr val="accent2">
            <a:hueOff val="-1725315"/>
            <a:satOff val="7643"/>
            <a:lumOff val="-28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/>
            <a:t>Hyvinvoinnin lisäämistä</a:t>
          </a:r>
          <a:endParaRPr lang="en-US" sz="2100" kern="1200"/>
        </a:p>
      </dsp:txBody>
      <dsp:txXfrm>
        <a:off x="23988" y="1312952"/>
        <a:ext cx="6103586" cy="443423"/>
      </dsp:txXfrm>
    </dsp:sp>
    <dsp:sp modelId="{34A3D923-7798-45BA-881B-C1E273E68360}">
      <dsp:nvSpPr>
        <dsp:cNvPr id="0" name=""/>
        <dsp:cNvSpPr/>
      </dsp:nvSpPr>
      <dsp:spPr>
        <a:xfrm>
          <a:off x="0" y="1840844"/>
          <a:ext cx="6151562" cy="491399"/>
        </a:xfrm>
        <a:prstGeom prst="roundRect">
          <a:avLst/>
        </a:prstGeom>
        <a:solidFill>
          <a:schemeClr val="accent2">
            <a:hueOff val="-3450629"/>
            <a:satOff val="15286"/>
            <a:lumOff val="-56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/>
            <a:t>Hintojen liian nopean nousun hillitsemistä (inflaatio) </a:t>
          </a:r>
          <a:endParaRPr lang="en-US" sz="2100" kern="1200"/>
        </a:p>
      </dsp:txBody>
      <dsp:txXfrm>
        <a:off x="23988" y="1864832"/>
        <a:ext cx="6103586" cy="443423"/>
      </dsp:txXfrm>
    </dsp:sp>
    <dsp:sp modelId="{B8D483C4-69FF-41A9-A502-D26BF77A77DD}">
      <dsp:nvSpPr>
        <dsp:cNvPr id="0" name=""/>
        <dsp:cNvSpPr/>
      </dsp:nvSpPr>
      <dsp:spPr>
        <a:xfrm>
          <a:off x="0" y="2392724"/>
          <a:ext cx="6151562" cy="491399"/>
        </a:xfrm>
        <a:prstGeom prst="roundRect">
          <a:avLst/>
        </a:prstGeom>
        <a:solidFill>
          <a:schemeClr val="accent2">
            <a:hueOff val="-5175944"/>
            <a:satOff val="22930"/>
            <a:lumOff val="-8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/>
            <a:t>Työttömyyden torjumista</a:t>
          </a:r>
          <a:endParaRPr lang="en-US" sz="2100" kern="1200"/>
        </a:p>
      </dsp:txBody>
      <dsp:txXfrm>
        <a:off x="23988" y="2416712"/>
        <a:ext cx="6103586" cy="443423"/>
      </dsp:txXfrm>
    </dsp:sp>
    <dsp:sp modelId="{0AC6E8E9-BB46-464C-849F-048471D1FB16}">
      <dsp:nvSpPr>
        <dsp:cNvPr id="0" name=""/>
        <dsp:cNvSpPr/>
      </dsp:nvSpPr>
      <dsp:spPr>
        <a:xfrm>
          <a:off x="0" y="2944604"/>
          <a:ext cx="6151562" cy="491399"/>
        </a:xfrm>
        <a:prstGeom prst="roundRect">
          <a:avLst/>
        </a:prstGeom>
        <a:solidFill>
          <a:schemeClr val="accent2">
            <a:hueOff val="-6901259"/>
            <a:satOff val="30573"/>
            <a:lumOff val="-112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/>
            <a:t>Kansantalouden velkaantumisen estämistä </a:t>
          </a:r>
          <a:endParaRPr lang="en-US" sz="2100" kern="1200"/>
        </a:p>
      </dsp:txBody>
      <dsp:txXfrm>
        <a:off x="23988" y="2968592"/>
        <a:ext cx="6103586" cy="443423"/>
      </dsp:txXfrm>
    </dsp:sp>
    <dsp:sp modelId="{1B485AE9-7181-47E2-8C33-D7C1AD11E865}">
      <dsp:nvSpPr>
        <dsp:cNvPr id="0" name=""/>
        <dsp:cNvSpPr/>
      </dsp:nvSpPr>
      <dsp:spPr>
        <a:xfrm>
          <a:off x="0" y="3496485"/>
          <a:ext cx="6151562" cy="491399"/>
        </a:xfrm>
        <a:prstGeom prst="roundRect">
          <a:avLst/>
        </a:prstGeom>
        <a:solidFill>
          <a:schemeClr val="accent2">
            <a:hueOff val="-8626573"/>
            <a:satOff val="38216"/>
            <a:lumOff val="-140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/>
            <a:t>Köyhyyden torjumista </a:t>
          </a:r>
          <a:endParaRPr lang="en-US" sz="2100" kern="1200"/>
        </a:p>
      </dsp:txBody>
      <dsp:txXfrm>
        <a:off x="23988" y="3520473"/>
        <a:ext cx="6103586" cy="443423"/>
      </dsp:txXfrm>
    </dsp:sp>
    <dsp:sp modelId="{5EA87D53-D4AF-4FCC-A311-69AE155C6B86}">
      <dsp:nvSpPr>
        <dsp:cNvPr id="0" name=""/>
        <dsp:cNvSpPr/>
      </dsp:nvSpPr>
      <dsp:spPr>
        <a:xfrm>
          <a:off x="0" y="4048365"/>
          <a:ext cx="6151562" cy="491399"/>
        </a:xfrm>
        <a:prstGeom prst="round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/>
            <a:t>Kestävän kehityksen tukemista </a:t>
          </a:r>
          <a:endParaRPr lang="en-US" sz="2100" kern="1200"/>
        </a:p>
      </dsp:txBody>
      <dsp:txXfrm>
        <a:off x="23988" y="4072353"/>
        <a:ext cx="6103586" cy="4434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7FA35-8F56-45ED-A9D7-C6952647B3B1}" type="datetimeFigureOut">
              <a:rPr lang="fi-FI" smtClean="0"/>
              <a:t>8.5.2020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DC88B8-D5E5-4F2B-8820-67AD761FABB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9106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C7967-CEBF-4A2C-9B26-C6B88F449CD8}" type="datetime1">
              <a:rPr lang="en-US" smtClean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YH2 - Fanni Tainio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0B29A-F720-4653-9FF1-9705EFDC63EC}" type="datetime1">
              <a:rPr lang="en-US" smtClean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YH2 - Fanni Tainio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ED8AB-BBA7-47DD-A555-B73EEC1DA077}" type="datetime1">
              <a:rPr lang="en-US" smtClean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YH2 - Fanni Tainio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53574-EA09-4F59-A283-4901FDDC6C21}" type="datetime1">
              <a:rPr lang="en-US" smtClean="0"/>
              <a:t>5/8/2020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YH2 - Fanni Tainio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DEE8-5971-4C34-9D20-0247242B63CB}" type="datetime1">
              <a:rPr lang="en-US" smtClean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YH2 - Fanni Tainio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1513-D4FC-4B45-A131-CE1AC2FC77B0}" type="datetime1">
              <a:rPr lang="en-US" smtClean="0"/>
              <a:t>5/8/2020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YH2 - Fanni Tainio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2FA1-55AE-42E3-84B0-F2806B50F293}" type="datetime1">
              <a:rPr lang="en-US" smtClean="0"/>
              <a:t>5/8/2020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YH2 - Fanni Tainio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3C440-AB96-4821-804B-FADE8AC19463}" type="datetime1">
              <a:rPr lang="en-US" smtClean="0"/>
              <a:t>5/8/2020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YH2 - Fanni Tainio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21EB-FF06-437E-9C38-4EFB6D928B6D}" type="datetime1">
              <a:rPr lang="en-US" smtClean="0"/>
              <a:t>5/8/2020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YH2 - Fanni Tainio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5D10-0A05-4832-9FB8-B50D3C5FBBBA}" type="datetime1">
              <a:rPr lang="en-US" smtClean="0"/>
              <a:t>5/8/2020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US"/>
              <a:t>YH2 - Fanni Tainio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66FB52FE-31E8-41DF-80B4-3E3807FACBE0}" type="datetime1">
              <a:rPr lang="en-US" smtClean="0"/>
              <a:t>5/8/2020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US"/>
              <a:t>YH2 - Fanni Tainio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0089825-0533-4D86-B935-263E2C98BD14}" type="datetime1">
              <a:rPr lang="en-US" smtClean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US"/>
              <a:t>YH2 - Fanni Tainio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8D508C-A317-451C-AB61-8A699E3570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01406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DC94672-19EA-4E01-B614-DA67278F33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567226"/>
            <a:ext cx="8991600" cy="1723549"/>
          </a:xfrm>
        </p:spPr>
        <p:txBody>
          <a:bodyPr>
            <a:normAutofit/>
          </a:bodyPr>
          <a:lstStyle/>
          <a:p>
            <a:r>
              <a:rPr lang="fi-FI" sz="4000"/>
              <a:t>Mitä on talouspolitiikka?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C499F91-EA5F-4D8F-B224-B7DC92044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79218" y="5286375"/>
            <a:ext cx="4850781" cy="1269873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</a:pPr>
            <a:r>
              <a:rPr lang="fi-FI" sz="1800" b="1" dirty="0">
                <a:solidFill>
                  <a:srgbClr val="FFFFFF"/>
                </a:solidFill>
              </a:rPr>
              <a:t>YH 2 </a:t>
            </a:r>
          </a:p>
          <a:p>
            <a:pPr algn="r">
              <a:lnSpc>
                <a:spcPct val="90000"/>
              </a:lnSpc>
            </a:pPr>
            <a:r>
              <a:rPr lang="fi-FI" sz="1800" b="1" dirty="0">
                <a:solidFill>
                  <a:srgbClr val="FFFFFF"/>
                </a:solidFill>
              </a:rPr>
              <a:t>Kevät 2020</a:t>
            </a:r>
          </a:p>
          <a:p>
            <a:pPr algn="r">
              <a:lnSpc>
                <a:spcPct val="90000"/>
              </a:lnSpc>
            </a:pPr>
            <a:r>
              <a:rPr lang="fi-FI" sz="1800" b="1" dirty="0">
                <a:solidFill>
                  <a:srgbClr val="FFFFFF"/>
                </a:solidFill>
              </a:rPr>
              <a:t>Fanni Tainio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D9DE02F-B572-489B-9F3E-4B2CC6187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1" y="6236208"/>
            <a:ext cx="4414024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YH2 - Fanni Tainio</a:t>
            </a:r>
          </a:p>
        </p:txBody>
      </p:sp>
    </p:spTree>
    <p:extLst>
      <p:ext uri="{BB962C8B-B14F-4D97-AF65-F5344CB8AC3E}">
        <p14:creationId xmlns:p14="http://schemas.microsoft.com/office/powerpoint/2010/main" val="224676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836D221-E91F-4CA7-904A-D533B97F4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8CFC506A-74A9-4BC8-AF99-85FC959E0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681103"/>
            <a:ext cx="3401568" cy="1495794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fi-FI" sz="2200">
                <a:solidFill>
                  <a:srgbClr val="0D0D0D"/>
                </a:solidFill>
              </a:rPr>
              <a:t>Mitä on talouspolitiikka?</a:t>
            </a: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563906AD-57D2-40AD-A4A4-DEE56613D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00B9F56-9DC1-45BE-A958-530AC0C0A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97500" y="6236208"/>
            <a:ext cx="5177675" cy="320040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r>
              <a:rPr lang="en-US"/>
              <a:t>YH2 - Fanni Tainio</a:t>
            </a:r>
          </a:p>
        </p:txBody>
      </p:sp>
      <p:graphicFrame>
        <p:nvGraphicFramePr>
          <p:cNvPr id="6" name="Sisällön paikkamerkki 2">
            <a:extLst>
              <a:ext uri="{FF2B5EF4-FFF2-40B4-BE49-F238E27FC236}">
                <a16:creationId xmlns:a16="http://schemas.microsoft.com/office/drawing/2014/main" id="{C0EDB670-C959-4DDC-8A55-2CCDB3ED7F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8770001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8005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8988765-31B2-4581-BEAD-12DF182CF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fi-FI" dirty="0">
                <a:solidFill>
                  <a:srgbClr val="262626"/>
                </a:solidFill>
              </a:rPr>
              <a:t>Hyvä Opetusvideo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1BC616A-A48B-42B0-8D19-19CCC2098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YH2 - Fanni Tainio</a:t>
            </a:r>
          </a:p>
        </p:txBody>
      </p:sp>
      <p:graphicFrame>
        <p:nvGraphicFramePr>
          <p:cNvPr id="15" name="Sisällön paikkamerkki 2">
            <a:extLst>
              <a:ext uri="{FF2B5EF4-FFF2-40B4-BE49-F238E27FC236}">
                <a16:creationId xmlns:a16="http://schemas.microsoft.com/office/drawing/2014/main" id="{1F5077C0-BF1C-4717-AE51-EFE2B0FB66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2675155"/>
              </p:ext>
            </p:extLst>
          </p:nvPr>
        </p:nvGraphicFramePr>
        <p:xfrm>
          <a:off x="965200" y="2638424"/>
          <a:ext cx="10261600" cy="366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83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836D221-E91F-4CA7-904A-D533B97F4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98FC892-11FE-4780-ABBE-C3E6D9453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681103"/>
            <a:ext cx="3401568" cy="1495794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fi-FI" sz="2200">
                <a:solidFill>
                  <a:srgbClr val="0D0D0D"/>
                </a:solidFill>
              </a:rPr>
              <a:t>Talouspolitiikka on</a:t>
            </a: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563906AD-57D2-40AD-A4A4-DEE56613D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A451B94-4380-4C7E-A031-470529E2B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97500" y="6236208"/>
            <a:ext cx="5177675" cy="320040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r>
              <a:rPr lang="en-US"/>
              <a:t>YH2 - Fanni Tainio</a:t>
            </a:r>
          </a:p>
        </p:txBody>
      </p:sp>
      <p:graphicFrame>
        <p:nvGraphicFramePr>
          <p:cNvPr id="18" name="Sisällön paikkamerkki 2">
            <a:extLst>
              <a:ext uri="{FF2B5EF4-FFF2-40B4-BE49-F238E27FC236}">
                <a16:creationId xmlns:a16="http://schemas.microsoft.com/office/drawing/2014/main" id="{9FF67301-6D95-4469-A250-E3C51CD9B2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985198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2162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A871B4C-617D-47A0-BA26-308851724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</p:spPr>
        <p:txBody>
          <a:bodyPr>
            <a:normAutofit/>
          </a:bodyPr>
          <a:lstStyle/>
          <a:p>
            <a:r>
              <a:rPr lang="fi-FI" dirty="0"/>
              <a:t>Talouspolitiikka on kompromisseja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0AF8A7F-0178-4E84-82C6-ADD27E2DB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r>
              <a:rPr lang="fi-FI">
                <a:solidFill>
                  <a:srgbClr val="404040"/>
                </a:solidFill>
              </a:rPr>
              <a:t>On tärkeää muistaa, että talouspolitiikka on aina kompromisseja</a:t>
            </a:r>
          </a:p>
          <a:p>
            <a:r>
              <a:rPr lang="fi-FI">
                <a:solidFill>
                  <a:srgbClr val="404040"/>
                </a:solidFill>
              </a:rPr>
              <a:t>Ei ole mahdollista tehdä päätöksiä, jotka miellyttäisivät esimerkiksi kaikkia suomalaisia</a:t>
            </a:r>
          </a:p>
          <a:p>
            <a:r>
              <a:rPr lang="fi-FI">
                <a:solidFill>
                  <a:srgbClr val="404040"/>
                </a:solidFill>
              </a:rPr>
              <a:t>Noudatettavasta talouspolitiikasta ja sen tavoitteista ei vallitse koskaan yksimielisyys, vaan näkemykset jakaantuvat </a:t>
            </a:r>
          </a:p>
          <a:p>
            <a:pPr marL="0" indent="0">
              <a:buNone/>
            </a:pPr>
            <a:r>
              <a:rPr lang="fi-FI">
                <a:solidFill>
                  <a:srgbClr val="404040"/>
                </a:solidFill>
              </a:rPr>
              <a:t>          </a:t>
            </a:r>
            <a:r>
              <a:rPr lang="fi-FI">
                <a:solidFill>
                  <a:srgbClr val="404040"/>
                </a:solidFill>
                <a:sym typeface="Wingdings" panose="05000000000000000000" pitchFamily="2" charset="2"/>
              </a:rPr>
              <a:t> Puolueilla, etujärjestöillä ja talouden asiaintuntijoilla on eriäviä näkemyksiä ja erilaiset arvot</a:t>
            </a:r>
          </a:p>
          <a:p>
            <a:pPr marL="0" indent="0">
              <a:buNone/>
            </a:pPr>
            <a:r>
              <a:rPr lang="fi-FI">
                <a:solidFill>
                  <a:srgbClr val="404040"/>
                </a:solidFill>
                <a:sym typeface="Wingdings" panose="05000000000000000000" pitchFamily="2" charset="2"/>
              </a:rPr>
              <a:t>           Näkemykset hyvästä yhteiskunnasta ja keinoista parantaa sitä vaihtelevat</a:t>
            </a:r>
          </a:p>
          <a:p>
            <a:pPr marL="0" indent="0">
              <a:buNone/>
            </a:pPr>
            <a:endParaRPr lang="fi-FI">
              <a:solidFill>
                <a:srgbClr val="404040"/>
              </a:solidFill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E437E00-2D79-4B83-92E6-7705A51C0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rgbClr val="262626"/>
                </a:solidFill>
              </a:rPr>
              <a:t>YH2 - Fanni Tainio</a:t>
            </a:r>
          </a:p>
        </p:txBody>
      </p:sp>
    </p:spTree>
    <p:extLst>
      <p:ext uri="{BB962C8B-B14F-4D97-AF65-F5344CB8AC3E}">
        <p14:creationId xmlns:p14="http://schemas.microsoft.com/office/powerpoint/2010/main" val="138338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AF6BD5-63D3-42C8-A026-FACD8111F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fi-FI" sz="1900">
                <a:solidFill>
                  <a:srgbClr val="FFFFFF"/>
                </a:solidFill>
              </a:rPr>
              <a:t>OVATKO ASIANTUNTIJAT OIKEASSA?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15B19AC-98FE-4CF4-8061-C8B87A907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805" y="1402080"/>
            <a:ext cx="6759170" cy="405384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i-FI" dirty="0"/>
              <a:t>Taloustieteilijöiden/asiantuntijoiden merkitys politiikassa on vahvistunut viime aikoina</a:t>
            </a:r>
          </a:p>
          <a:p>
            <a:pPr>
              <a:lnSpc>
                <a:spcPct val="90000"/>
              </a:lnSpc>
            </a:pPr>
            <a:r>
              <a:rPr lang="fi-FI" dirty="0"/>
              <a:t>Heidän näkemyksensä oikeasta talouspolitiikasta vaihtelevat laidasta laitaan</a:t>
            </a:r>
          </a:p>
          <a:p>
            <a:pPr>
              <a:lnSpc>
                <a:spcPct val="90000"/>
              </a:lnSpc>
            </a:pPr>
            <a:r>
              <a:rPr lang="fi-FI" dirty="0">
                <a:sym typeface="Wingdings" panose="05000000000000000000" pitchFamily="2" charset="2"/>
              </a:rPr>
              <a:t>Talouspoliittisia päätöksiä tekevien poliitikkojen tehtävänä on valita järkevimmät näkemykset. On hyvä muistaa, että asiantuntijan näkemys edustaa vain yhtä näkökulmaa, eikä talouden ennustaminen ole aina helppoa </a:t>
            </a:r>
          </a:p>
          <a:p>
            <a:pPr>
              <a:lnSpc>
                <a:spcPct val="90000"/>
              </a:lnSpc>
            </a:pPr>
            <a:r>
              <a:rPr lang="fi-FI" dirty="0">
                <a:sym typeface="Wingdings" panose="05000000000000000000" pitchFamily="2" charset="2"/>
              </a:rPr>
              <a:t>Esimerkiksi poliittiset puolueet käyttävät hyväsi samoin ajattelevien asiantuntijoiden näkemyksiä, koska ne tukevat heidän kannattamaansa talouspolitiikkaa</a:t>
            </a:r>
          </a:p>
          <a:p>
            <a:pPr marL="0" indent="0">
              <a:lnSpc>
                <a:spcPct val="90000"/>
              </a:lnSpc>
              <a:buNone/>
            </a:pPr>
            <a:endParaRPr lang="fi-FI" dirty="0">
              <a:sym typeface="Wingdings" panose="05000000000000000000" pitchFamily="2" charset="2"/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4CCAA88-BBB5-43DF-B02F-4F612E776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91694" y="6236208"/>
            <a:ext cx="4853331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2">
                    <a:alpha val="70000"/>
                  </a:schemeClr>
                </a:solidFill>
              </a:rPr>
              <a:t>YH2 - Fanni Tainio</a:t>
            </a:r>
          </a:p>
        </p:txBody>
      </p:sp>
    </p:spTree>
    <p:extLst>
      <p:ext uri="{BB962C8B-B14F-4D97-AF65-F5344CB8AC3E}">
        <p14:creationId xmlns:p14="http://schemas.microsoft.com/office/powerpoint/2010/main" val="814932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3530FE0-C542-45A1-BCD8-935787009C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51" y="640080"/>
            <a:ext cx="8924024" cy="5200996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0543" y="825096"/>
            <a:ext cx="8549640" cy="483096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6718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542B91B-BC26-41B7-B032-69A92463E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0168" y="1586484"/>
            <a:ext cx="3685032" cy="3685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fi-FI" sz="1400">
                <a:solidFill>
                  <a:srgbClr val="FFFFFF"/>
                </a:solidFill>
              </a:rPr>
              <a:t>Talouspolitiikalla on rajoitteita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5D3C39-4170-4B2F-B03F-9624CCA6A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825096"/>
            <a:ext cx="6867525" cy="4830965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fi-FI" sz="1600" dirty="0">
                <a:solidFill>
                  <a:schemeClr val="tx1"/>
                </a:solidFill>
              </a:rPr>
              <a:t>Talouspolitiikalla voidaan vaikuttaa talouteen, mutta silläkin on rajoitteensa</a:t>
            </a:r>
          </a:p>
          <a:p>
            <a:pPr>
              <a:lnSpc>
                <a:spcPct val="90000"/>
              </a:lnSpc>
            </a:pPr>
            <a:r>
              <a:rPr lang="fi-FI" sz="1600" dirty="0">
                <a:solidFill>
                  <a:schemeClr val="tx1"/>
                </a:solidFill>
              </a:rPr>
              <a:t>Joskus muutokset voivat olla hitaita ja tulokset näkyvät vasta vuosikymmenien jälkeen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1600" dirty="0">
                <a:solidFill>
                  <a:schemeClr val="tx1"/>
                </a:solidFill>
              </a:rPr>
              <a:t>           </a:t>
            </a:r>
            <a:r>
              <a:rPr lang="fi-FI" sz="1600" dirty="0">
                <a:solidFill>
                  <a:schemeClr val="tx1"/>
                </a:solidFill>
                <a:sym typeface="Wingdings" panose="05000000000000000000" pitchFamily="2" charset="2"/>
              </a:rPr>
              <a:t> Esimerkiksi koulutusjärjestelmän muutoksen tai taloudellisen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1600" dirty="0">
                <a:solidFill>
                  <a:schemeClr val="tx1"/>
                </a:solidFill>
                <a:sym typeface="Wingdings" panose="05000000000000000000" pitchFamily="2" charset="2"/>
              </a:rPr>
              <a:t>               korruption kitkeminen voi olla hidas prosessi, jonka tulokset nähdään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1600" dirty="0">
                <a:solidFill>
                  <a:schemeClr val="tx1"/>
                </a:solidFill>
                <a:sym typeface="Wingdings" panose="05000000000000000000" pitchFamily="2" charset="2"/>
              </a:rPr>
              <a:t>               vasta pitkän ajan kuluttua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1600" dirty="0">
                <a:solidFill>
                  <a:schemeClr val="tx1"/>
                </a:solidFill>
                <a:sym typeface="Wingdings" panose="05000000000000000000" pitchFamily="2" charset="2"/>
              </a:rPr>
              <a:t>            Esimerkiksi ylivelkaantuneen maan talouden muuttaminen tasapainoon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1600" dirty="0">
                <a:solidFill>
                  <a:schemeClr val="tx1"/>
                </a:solidFill>
                <a:sym typeface="Wingdings" panose="05000000000000000000" pitchFamily="2" charset="2"/>
              </a:rPr>
              <a:t>               käy hitaasti </a:t>
            </a:r>
          </a:p>
          <a:p>
            <a:pPr>
              <a:lnSpc>
                <a:spcPct val="90000"/>
              </a:lnSpc>
            </a:pPr>
            <a:r>
              <a:rPr lang="fi-FI" sz="1600" dirty="0">
                <a:solidFill>
                  <a:schemeClr val="tx1"/>
                </a:solidFill>
                <a:sym typeface="Wingdings" panose="05000000000000000000" pitchFamily="2" charset="2"/>
              </a:rPr>
              <a:t>Talouden käytettävissä olevat voimavarat ohjaavat valtion taloutta ja tuotannontekijöistä vallitsee aina niukkuutta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1600" dirty="0">
                <a:solidFill>
                  <a:schemeClr val="tx1"/>
                </a:solidFill>
                <a:sym typeface="Wingdings" panose="05000000000000000000" pitchFamily="2" charset="2"/>
              </a:rPr>
              <a:t>             Esimerkiksi luonnonvarojen rajallisuuteen ei voida vaikuttaa, mutta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1600" dirty="0">
                <a:solidFill>
                  <a:schemeClr val="tx1"/>
                </a:solidFill>
                <a:sym typeface="Wingdings" panose="05000000000000000000" pitchFamily="2" charset="2"/>
              </a:rPr>
              <a:t>                 käyttöä voidaan sen sijaan tehostaa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1600" dirty="0">
                <a:solidFill>
                  <a:schemeClr val="tx1"/>
                </a:solidFill>
                <a:sym typeface="Wingdings" panose="05000000000000000000" pitchFamily="2" charset="2"/>
              </a:rPr>
              <a:t>             Esimerkiksi öljy on uusiutumaton luonnonvara, jota ei saada lisää.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1600" dirty="0">
                <a:solidFill>
                  <a:schemeClr val="tx1"/>
                </a:solidFill>
                <a:sym typeface="Wingdings" panose="05000000000000000000" pitchFamily="2" charset="2"/>
              </a:rPr>
              <a:t>                Jos maaöljy loppuu Saudi-Arabiasta, on sillä vaikutuksia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1600" dirty="0">
                <a:solidFill>
                  <a:schemeClr val="tx1"/>
                </a:solidFill>
                <a:sym typeface="Wingdings" panose="05000000000000000000" pitchFamily="2" charset="2"/>
              </a:rPr>
              <a:t>                maan talouteen</a:t>
            </a:r>
            <a:endParaRPr lang="fi-FI" sz="1600" dirty="0">
              <a:solidFill>
                <a:schemeClr val="tx1"/>
              </a:solidFill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1861122-B8DC-44C2-91DA-46BB920E3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YH2 - Fanni Tainio</a:t>
            </a:r>
          </a:p>
        </p:txBody>
      </p:sp>
    </p:spTree>
    <p:extLst>
      <p:ext uri="{BB962C8B-B14F-4D97-AF65-F5344CB8AC3E}">
        <p14:creationId xmlns:p14="http://schemas.microsoft.com/office/powerpoint/2010/main" val="974327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B39222-1F52-4134-B78D-13934C34B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LOPUKSI TEHTÄVIÄ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36767EF-5FF2-4A7B-85C9-801CC7F2C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899" y="2638044"/>
            <a:ext cx="10182225" cy="343890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i-FI" sz="2000" b="1" dirty="0">
                <a:highlight>
                  <a:srgbClr val="FFFF00"/>
                </a:highlight>
              </a:rPr>
              <a:t>Tehtävien</a:t>
            </a:r>
            <a:r>
              <a:rPr lang="fi-FI" b="1" dirty="0">
                <a:highlight>
                  <a:srgbClr val="FFFF00"/>
                </a:highlight>
              </a:rPr>
              <a:t> palautus on tänään </a:t>
            </a:r>
            <a:r>
              <a:rPr lang="fi-FI" b="1">
                <a:highlight>
                  <a:srgbClr val="FFFF00"/>
                </a:highlight>
              </a:rPr>
              <a:t>11.5 klo19 </a:t>
            </a:r>
            <a:r>
              <a:rPr lang="fi-FI" b="1" dirty="0">
                <a:highlight>
                  <a:srgbClr val="FFFF00"/>
                </a:highlight>
              </a:rPr>
              <a:t>Peda.netiin</a:t>
            </a:r>
          </a:p>
          <a:p>
            <a:pPr marL="0" indent="0" algn="ctr">
              <a:buNone/>
            </a:pPr>
            <a:endParaRPr lang="fi-FI" b="1" dirty="0">
              <a:highlight>
                <a:srgbClr val="00FFFF"/>
              </a:highlight>
            </a:endParaRPr>
          </a:p>
          <a:p>
            <a:pPr marL="342900" indent="-342900">
              <a:buFont typeface="+mj-lt"/>
              <a:buAutoNum type="arabicPeriod"/>
            </a:pPr>
            <a:r>
              <a:rPr lang="fi-FI" dirty="0"/>
              <a:t>Millaisia tavoitteita talouspolitiikalla on?</a:t>
            </a:r>
          </a:p>
          <a:p>
            <a:pPr marL="342900" indent="-342900">
              <a:buFont typeface="+mj-lt"/>
              <a:buAutoNum type="arabicPeriod"/>
            </a:pPr>
            <a:r>
              <a:rPr lang="fi-FI" dirty="0"/>
              <a:t>Miksi talouspolitiikasta on erilaisia näkemyksiä?</a:t>
            </a:r>
          </a:p>
          <a:p>
            <a:pPr marL="342900" indent="-342900">
              <a:buFont typeface="+mj-lt"/>
              <a:buAutoNum type="arabicPeriod"/>
            </a:pPr>
            <a:r>
              <a:rPr lang="fi-FI" dirty="0"/>
              <a:t>Ota kantaa väitteeseen: Talouspolitiikka on aina kompromissien tekemistä. </a:t>
            </a:r>
          </a:p>
          <a:p>
            <a:pPr marL="342900" indent="-342900">
              <a:buFont typeface="+mj-lt"/>
              <a:buAutoNum type="arabicPeriod"/>
            </a:pPr>
            <a:r>
              <a:rPr lang="fi-FI" dirty="0"/>
              <a:t>Millaisia seurauksia on tilanteilla: </a:t>
            </a:r>
          </a:p>
          <a:p>
            <a:pPr>
              <a:buFontTx/>
              <a:buChar char="-"/>
            </a:pPr>
            <a:r>
              <a:rPr lang="fi-FI" dirty="0"/>
              <a:t>Opintotukea leikataan</a:t>
            </a:r>
          </a:p>
          <a:p>
            <a:pPr>
              <a:buFontTx/>
              <a:buChar char="-"/>
            </a:pPr>
            <a:r>
              <a:rPr lang="fi-FI" dirty="0"/>
              <a:t>Työttömyysturvaa korotetaan</a:t>
            </a:r>
          </a:p>
          <a:p>
            <a:pPr>
              <a:buFontTx/>
              <a:buChar char="-"/>
            </a:pPr>
            <a:r>
              <a:rPr lang="fi-FI" dirty="0"/>
              <a:t>Yritystukia vähennetään</a:t>
            </a:r>
          </a:p>
          <a:p>
            <a:pPr marL="342900" indent="-342900">
              <a:buFont typeface="+mj-lt"/>
              <a:buAutoNum type="arabicPeriod"/>
            </a:pPr>
            <a:endParaRPr lang="fi-FI" dirty="0">
              <a:highlight>
                <a:srgbClr val="00FFFF"/>
              </a:highlight>
            </a:endParaRP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1313B2D-95D4-4365-9CA8-C807ED2E7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YH2 - Fanni Tainio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275177"/>
      </p:ext>
    </p:extLst>
  </p:cSld>
  <p:clrMapOvr>
    <a:masterClrMapping/>
  </p:clrMapOvr>
</p:sld>
</file>

<file path=ppt/theme/theme1.xml><?xml version="1.0" encoding="utf-8"?>
<a:theme xmlns:a="http://schemas.openxmlformats.org/drawingml/2006/main" name="Pakkaus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410</Words>
  <Application>Microsoft Office PowerPoint</Application>
  <PresentationFormat>Laajakuva</PresentationFormat>
  <Paragraphs>63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Calibri</vt:lpstr>
      <vt:lpstr>Gill Sans MT</vt:lpstr>
      <vt:lpstr>Pakkaus</vt:lpstr>
      <vt:lpstr>Mitä on talouspolitiikka?</vt:lpstr>
      <vt:lpstr>Mitä on talouspolitiikka?</vt:lpstr>
      <vt:lpstr>Hyvä Opetusvideo</vt:lpstr>
      <vt:lpstr>Talouspolitiikka on</vt:lpstr>
      <vt:lpstr>Talouspolitiikka on kompromisseja</vt:lpstr>
      <vt:lpstr>OVATKO ASIANTUNTIJAT OIKEASSA?</vt:lpstr>
      <vt:lpstr>Talouspolitiikalla on rajoitteita</vt:lpstr>
      <vt:lpstr>LOPUKSI TEHTÄVIÄ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Mitä on talouspolitiikka?</dc:title>
  <dc:creator>Fanni Tainio</dc:creator>
  <cp:lastModifiedBy>Fanni Tainio</cp:lastModifiedBy>
  <cp:revision>5</cp:revision>
  <dcterms:created xsi:type="dcterms:W3CDTF">2020-05-07T08:53:05Z</dcterms:created>
  <dcterms:modified xsi:type="dcterms:W3CDTF">2020-05-08T09:48:36Z</dcterms:modified>
</cp:coreProperties>
</file>