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6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A42E7A-4624-4D04-8B6E-7E24350C59C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Talouden häiriöt ja niiden korjaaminen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627090-1EB4-4CD9-9ED4-2C1217663C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YH 2</a:t>
            </a:r>
          </a:p>
          <a:p>
            <a:pPr algn="ctr"/>
            <a:r>
              <a:rPr lang="fi-FI" dirty="0">
                <a:solidFill>
                  <a:schemeClr val="bg1"/>
                </a:solidFill>
              </a:rPr>
              <a:t>Kevät 2020</a:t>
            </a:r>
          </a:p>
          <a:p>
            <a:pPr algn="ctr"/>
            <a:r>
              <a:rPr lang="fi-FI" dirty="0">
                <a:solidFill>
                  <a:schemeClr val="bg1"/>
                </a:solidFill>
              </a:rPr>
              <a:t>Fanni Tainio</a:t>
            </a:r>
          </a:p>
        </p:txBody>
      </p:sp>
    </p:spTree>
    <p:extLst>
      <p:ext uri="{BB962C8B-B14F-4D97-AF65-F5344CB8AC3E}">
        <p14:creationId xmlns:p14="http://schemas.microsoft.com/office/powerpoint/2010/main" val="343234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E546C2C4-CA87-4654-9344-6A1DCD68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3" y="2936558"/>
            <a:ext cx="4379439" cy="984885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 fontScale="90000"/>
          </a:bodyPr>
          <a:lstStyle/>
          <a:p>
            <a:r>
              <a:rPr lang="fi-FI" dirty="0">
                <a:solidFill>
                  <a:srgbClr val="FFFFFF"/>
                </a:solidFill>
              </a:rPr>
              <a:t>Klassinen liberalismi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9B824AA-0254-43FD-82F0-D01B195C1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104900"/>
            <a:ext cx="5591176" cy="4819650"/>
          </a:xfrm>
        </p:spPr>
        <p:txBody>
          <a:bodyPr anchor="ctr">
            <a:normAutofit/>
          </a:bodyPr>
          <a:lstStyle/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Klassinen liberalismi korostaa markkinoiden vapautta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 perusajatuksen takana oli Adam Smith 1700-luvulla 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Näkemyksen mukaan julkisen vallan tulisi puuttua markkinoiden toimintaan mahdollisimman vähän 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Klassinen liberalismi hallitsi talouspoliittista ajattelua 1900-luvun alkupuolella</a:t>
            </a:r>
          </a:p>
        </p:txBody>
      </p:sp>
    </p:spTree>
    <p:extLst>
      <p:ext uri="{BB962C8B-B14F-4D97-AF65-F5344CB8AC3E}">
        <p14:creationId xmlns:p14="http://schemas.microsoft.com/office/powerpoint/2010/main" val="209702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A1E0933-3141-4A21-AE0E-355D6ABFD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i-FI" sz="1600" dirty="0">
                <a:solidFill>
                  <a:srgbClr val="FFFFFF"/>
                </a:solidFill>
              </a:rPr>
              <a:t>keynesiläinen talouspolitiikka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7B164B8F-2864-49B3-B7BA-3C0CF7DC6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fi-FI" sz="2000" dirty="0">
                <a:solidFill>
                  <a:srgbClr val="404040"/>
                </a:solidFill>
              </a:rPr>
              <a:t>Talouspolitiikan tehtävänä kokonaiskysynnän, kulutuksen ja investointien sääntely</a:t>
            </a:r>
          </a:p>
          <a:p>
            <a:r>
              <a:rPr lang="fi-FI" sz="2000" dirty="0">
                <a:solidFill>
                  <a:srgbClr val="404040"/>
                </a:solidFill>
              </a:rPr>
              <a:t>Säätelijänä on julkinen talous, jonka tehtävänä on parantaa työllisyyttä ja kulutusmahdollisuuksia</a:t>
            </a:r>
          </a:p>
          <a:p>
            <a:r>
              <a:rPr lang="fi-FI" sz="2000" dirty="0">
                <a:solidFill>
                  <a:srgbClr val="404040"/>
                </a:solidFill>
              </a:rPr>
              <a:t>Ykkösongelmana nähdään työttömyys, jota pitää torjua inflaation uhallakin</a:t>
            </a:r>
          </a:p>
          <a:p>
            <a:r>
              <a:rPr lang="fi-FI" sz="2000" dirty="0">
                <a:solidFill>
                  <a:srgbClr val="404040"/>
                </a:solidFill>
              </a:rPr>
              <a:t>Syntyi 1930-luvulla (USA:ssa), menetti merkitystään 1970-luvulla </a:t>
            </a:r>
          </a:p>
          <a:p>
            <a:endParaRPr lang="fi-FI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315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B145B86-5196-41B9-8EB5-1C343B51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i-FI" sz="2000" dirty="0">
                <a:solidFill>
                  <a:srgbClr val="FFFFFF"/>
                </a:solidFill>
              </a:rPr>
              <a:t>uusliberalismi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E6D1EF0-B57B-42E8-8328-BDFFD79B6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326" y="1181099"/>
            <a:ext cx="5041330" cy="4562475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rgbClr val="404040"/>
                </a:solidFill>
              </a:rPr>
              <a:t>1970-luvun jälkeen ajatus vallan antamisesta markkinoille nousi uudestaan voimakkaasti esille </a:t>
            </a:r>
          </a:p>
          <a:p>
            <a:r>
              <a:rPr lang="fi-FI" dirty="0">
                <a:solidFill>
                  <a:srgbClr val="404040"/>
                </a:solidFill>
              </a:rPr>
              <a:t>Erityisesti USA ja Iso-Britannia harjoittivat uusliberalismin talouspolitiikkaa</a:t>
            </a:r>
          </a:p>
          <a:p>
            <a:r>
              <a:rPr lang="fi-FI" dirty="0">
                <a:solidFill>
                  <a:srgbClr val="404040"/>
                </a:solidFill>
              </a:rPr>
              <a:t>Vaatimuksena oli mahdollisimman vapaa markkinatalous, jossa toimi vapaa kaupankäynti</a:t>
            </a:r>
          </a:p>
          <a:p>
            <a:r>
              <a:rPr lang="fi-FI" dirty="0">
                <a:solidFill>
                  <a:srgbClr val="404040"/>
                </a:solidFill>
              </a:rPr>
              <a:t>Jokainen kansalainen vastaa itse hyvinvoinnistaan, eikä valtio puutu tähän 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  <a:p>
            <a:r>
              <a:rPr lang="fi-FI" dirty="0">
                <a:solidFill>
                  <a:srgbClr val="404040"/>
                </a:solidFill>
              </a:rPr>
              <a:t>Samalla verotusta alennetaan ja tulonsiirtoja vähennetään </a:t>
            </a:r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*</a:t>
            </a:r>
          </a:p>
          <a:p>
            <a:pPr marL="0" indent="0" algn="ctr">
              <a:buNone/>
            </a:pPr>
            <a:r>
              <a:rPr lang="fi-FI" dirty="0">
                <a:solidFill>
                  <a:schemeClr val="accent2">
                    <a:lumMod val="75000"/>
                  </a:schemeClr>
                </a:solidFill>
              </a:rPr>
              <a:t>Huom! Hyvin päinvastaista toimintaa kuin esimerkiksi Suomessa (hyvinvointivaltio)</a:t>
            </a:r>
          </a:p>
        </p:txBody>
      </p:sp>
    </p:spTree>
    <p:extLst>
      <p:ext uri="{BB962C8B-B14F-4D97-AF65-F5344CB8AC3E}">
        <p14:creationId xmlns:p14="http://schemas.microsoft.com/office/powerpoint/2010/main" val="3242734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41F0979-02FD-4E4C-97E2-F5ACBEBF0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3" y="2936558"/>
            <a:ext cx="4379439" cy="984885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monetarismi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0681651-18BB-4642-B632-D8F0E6E1D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150" y="1133475"/>
            <a:ext cx="6153150" cy="4914899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1970-luvulla syntyi myös talouspolitiikan suunta, jossa finanssipolitiikan sijaan korostettiin rahapolitiikkaa keinona hillitä laskusuhdanteita 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Inflaatio ja työttömyys pysyvät kurissa, jos työvoiman kysyntä ja tarjonta saavat määrittää palkkatason kullakin alalla 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Esimerkiksi jos alalle on hakemassa paljon työntekijöitä eikä työvoiman tarve kasva, palkat alenevat ja halukkaat työllistyvät 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Jos taas alalla tarvitaan enemmän työntekijöitä kuin on tarjolla, alan palkat nousevat. Alalle aletaan myös kouluttamaan enemmän uutta väkeä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Vuoden 2008 finanssikriisin jälkeen talousopin suunta on saanut kannatusta. Keskuspankit ovat pitäneet ohjauskorkonsa alhaisena, minkä on toivottu lisäävät ihmisten kuluttamista</a:t>
            </a:r>
          </a:p>
        </p:txBody>
      </p:sp>
    </p:spTree>
    <p:extLst>
      <p:ext uri="{BB962C8B-B14F-4D97-AF65-F5344CB8AC3E}">
        <p14:creationId xmlns:p14="http://schemas.microsoft.com/office/powerpoint/2010/main" val="2108880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7F226E54-DF68-443A-A208-FF2EF5BE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 dirty="0"/>
              <a:t>Sitten tehtäviä 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1DF9D467-345F-4D6C-8C5D-73B4041A0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5" y="1962149"/>
            <a:ext cx="9191625" cy="3419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000" b="1" dirty="0">
                <a:solidFill>
                  <a:srgbClr val="404040"/>
                </a:solidFill>
                <a:highlight>
                  <a:srgbClr val="FFFF00"/>
                </a:highlight>
              </a:rPr>
              <a:t>Tehtävät palautetaan Peda.netiin seuraavan tunnin tehtävien kanssa yhdessä tiedostossa</a:t>
            </a:r>
          </a:p>
          <a:p>
            <a:pPr marL="0" indent="0" algn="ctr">
              <a:buNone/>
            </a:pPr>
            <a:endParaRPr lang="fi-FI" sz="2000" b="1" dirty="0">
              <a:solidFill>
                <a:srgbClr val="404040"/>
              </a:solidFill>
              <a:highlight>
                <a:srgbClr val="FFFF00"/>
              </a:highlight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fi-FI" sz="2000" dirty="0">
                <a:solidFill>
                  <a:srgbClr val="404040"/>
                </a:solidFill>
              </a:rPr>
              <a:t>Millaisia tavoitteita talouspolitiikalla on? Kuinka ne voidaan saavuttaa?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fi-FI" sz="2000" dirty="0">
                <a:solidFill>
                  <a:srgbClr val="404040"/>
                </a:solidFill>
              </a:rPr>
              <a:t>Kuinka finanssipolitiikka toimii käytännössä?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fi-FI" sz="2000" dirty="0">
                <a:solidFill>
                  <a:srgbClr val="404040"/>
                </a:solidFill>
              </a:rPr>
              <a:t>Minkälaisia vaikeuksia liittyy seuraaviin finanssipolitiikan keinoihin säädellä taloutta a) verotus b) julkiset investoinnit c) valtion velan lisääminen?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fi-FI" sz="2000" dirty="0">
                <a:solidFill>
                  <a:srgbClr val="404040"/>
                </a:solidFill>
              </a:rPr>
              <a:t>Esittele erilaiset talousteoriat ja niiden pääpiirteet (4 kpl).</a:t>
            </a:r>
          </a:p>
          <a:p>
            <a:pPr marL="457200" indent="-457200" algn="ctr">
              <a:buFont typeface="+mj-lt"/>
              <a:buAutoNum type="arabicPeriod"/>
            </a:pPr>
            <a:endParaRPr lang="fi-FI" sz="2000" dirty="0">
              <a:solidFill>
                <a:srgbClr val="404040"/>
              </a:solidFill>
            </a:endParaRPr>
          </a:p>
          <a:p>
            <a:pPr marL="457200" indent="-457200" algn="ctr">
              <a:buFont typeface="+mj-lt"/>
              <a:buAutoNum type="arabicPeriod"/>
            </a:pPr>
            <a:endParaRPr lang="fi-FI" sz="2000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fi-FI" sz="20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64618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ADE75B1-D256-438A-9BE2-B5F2B6452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i-FI" sz="1600" dirty="0">
                <a:solidFill>
                  <a:srgbClr val="FFFFFF"/>
                </a:solidFill>
              </a:rPr>
              <a:t>Talouspolitiikan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004830-453C-4B8C-8269-C9ED31420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695326"/>
            <a:ext cx="6702020" cy="54673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sz="2400" b="1" dirty="0"/>
          </a:p>
          <a:p>
            <a:pPr>
              <a:lnSpc>
                <a:spcPct val="90000"/>
              </a:lnSpc>
            </a:pPr>
            <a:r>
              <a:rPr lang="fi-FI" sz="2400" dirty="0"/>
              <a:t>Talouspolitiikan tavoitteena on hallittu talouskasvu, hyvä työllisyystilanne, hintojen vakaus ja oikeudenmukainen tulonjako ihmisten välillä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Talouspolitiikalla pyritään tasoittamaan talouden suhdanteita, koska näin voidaan välttyä voimakkaalta nousukaudelta tai jyrkältä laskukaudelta (jos aihe kuulostaa vieraalta, kertaa luentokerta 13 suhdannevaihteluista)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Toimia tasaisen talouskasvun eteen kutsutaan suhdannepolitiikaksi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084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31434D28-042D-4CD2-A77D-ADCF08AE7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2404871"/>
            <a:ext cx="4238625" cy="2081403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talouspolITIIKAN OSA-ALUEET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isällön paikkamerkki 5" descr="Kuva, joka sisältää kohteen merkki&#10;&#10;Kuvaus luotu automaattisesti">
            <a:extLst>
              <a:ext uri="{FF2B5EF4-FFF2-40B4-BE49-F238E27FC236}">
                <a16:creationId xmlns:a16="http://schemas.microsoft.com/office/drawing/2014/main" id="{9F04BBED-02F2-4F25-9866-E19D682109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674766"/>
            <a:ext cx="6257544" cy="519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6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2790715-5D32-4C00-AC19-71907DA40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 dirty="0"/>
              <a:t>FINANSSIPOLITIIKKAA HARJOITTAVAT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1C0444-5EC5-4E52-AFA8-23B176E57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914525"/>
            <a:ext cx="8779512" cy="32559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altLang="fi-FI" sz="2000" dirty="0"/>
              <a:t>Julkisyhteisöt, joilla on oikeus kerätä veroja</a:t>
            </a:r>
          </a:p>
          <a:p>
            <a:pPr lvl="2">
              <a:lnSpc>
                <a:spcPct val="90000"/>
              </a:lnSpc>
            </a:pPr>
            <a:r>
              <a:rPr lang="fi-FI" altLang="fi-FI" sz="1800" dirty="0"/>
              <a:t>Valtio       </a:t>
            </a:r>
          </a:p>
          <a:p>
            <a:pPr lvl="2">
              <a:lnSpc>
                <a:spcPct val="90000"/>
              </a:lnSpc>
            </a:pPr>
            <a:r>
              <a:rPr lang="fi-FI" altLang="fi-FI" sz="1800" dirty="0"/>
              <a:t>Kunnat	</a:t>
            </a:r>
          </a:p>
          <a:p>
            <a:pPr marL="457200" lvl="2" indent="0">
              <a:lnSpc>
                <a:spcPct val="90000"/>
              </a:lnSpc>
              <a:buNone/>
            </a:pPr>
            <a:endParaRPr lang="fi-FI" altLang="fi-FI" sz="1800" dirty="0"/>
          </a:p>
          <a:p>
            <a:pPr>
              <a:lnSpc>
                <a:spcPct val="90000"/>
              </a:lnSpc>
            </a:pPr>
            <a:r>
              <a:rPr lang="fi-FI" altLang="fi-FI" sz="2000" dirty="0"/>
              <a:t>Sosiaaliturvarahastot </a:t>
            </a:r>
          </a:p>
          <a:p>
            <a:pPr lvl="2">
              <a:lnSpc>
                <a:spcPct val="90000"/>
              </a:lnSpc>
            </a:pPr>
            <a:r>
              <a:rPr lang="fi-FI" altLang="fi-FI" sz="1800" dirty="0"/>
              <a:t>Julkisen vallan sosiaaliturvaa hoitavat yksiköt: Kela, työttömyyskassat, eläkekassat</a:t>
            </a:r>
          </a:p>
          <a:p>
            <a:pPr lvl="2">
              <a:lnSpc>
                <a:spcPct val="90000"/>
              </a:lnSpc>
            </a:pPr>
            <a:r>
              <a:rPr lang="fi-FI" altLang="fi-FI" sz="1800" dirty="0"/>
              <a:t>Maksut kerätään suoraan palkoista työntekijöiltä ja työnantajilta</a:t>
            </a:r>
          </a:p>
          <a:p>
            <a:endParaRPr lang="fi-FI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1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CB3953-F53A-4985-A574-9E123A90B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375" y="2790825"/>
            <a:ext cx="3571875" cy="551307"/>
          </a:xfrm>
        </p:spPr>
        <p:txBody>
          <a:bodyPr>
            <a:normAutofit/>
          </a:bodyPr>
          <a:lstStyle/>
          <a:p>
            <a:r>
              <a:rPr lang="fi-FI" sz="1800" b="1" dirty="0" err="1"/>
              <a:t>tAVOITTEET</a:t>
            </a:r>
            <a:endParaRPr lang="fi-FI" sz="1800" b="1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7559BB8D-5569-49E1-AD44-F8FCBFD11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0500" y="3524250"/>
            <a:ext cx="4848225" cy="2609850"/>
          </a:xfrm>
        </p:spPr>
        <p:txBody>
          <a:bodyPr>
            <a:normAutofit/>
          </a:bodyPr>
          <a:lstStyle/>
          <a:p>
            <a:r>
              <a:rPr lang="fi-FI" sz="1600" dirty="0"/>
              <a:t>Tuloerojen tasaaminen kotitalouksien ja maan eri alueiden kesken</a:t>
            </a:r>
          </a:p>
          <a:p>
            <a:r>
              <a:rPr lang="fi-FI" sz="1600" dirty="0"/>
              <a:t> Talouskasvuun ja työllisyyteen vaikuttaminen</a:t>
            </a:r>
          </a:p>
          <a:p>
            <a:r>
              <a:rPr lang="fi-FI" sz="1600" dirty="0"/>
              <a:t>Suhdannevaihteluiden tasoittaminen (ei jyrkkää nousua tai laskua)</a:t>
            </a:r>
          </a:p>
          <a:p>
            <a:endParaRPr lang="fi-FI" dirty="0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2504CE99-30EC-43DC-B4B4-3F412B04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1600" y="2247900"/>
            <a:ext cx="6591300" cy="4267201"/>
          </a:xfrm>
        </p:spPr>
        <p:txBody>
          <a:bodyPr>
            <a:normAutofit/>
          </a:bodyPr>
          <a:lstStyle/>
          <a:p>
            <a:r>
              <a:rPr lang="fi-FI" sz="1600" dirty="0"/>
              <a:t>Valtio pyrkii kuluttamaan, kun muut säästävät ja valtio säästää, kun muut kuluttavat </a:t>
            </a:r>
          </a:p>
          <a:p>
            <a:r>
              <a:rPr lang="fi-FI" sz="1600" dirty="0"/>
              <a:t>Eli kun on nousukausi taloudessa, valtio pyrkii vähentämään menojaan ja lisäämään tulojaan (nousukaudella valtion budjetin tulisi olla ylijäämäinen eli tuloja enemmän kuin menoja)</a:t>
            </a:r>
          </a:p>
          <a:p>
            <a:pPr marL="0" indent="0">
              <a:buNone/>
            </a:pPr>
            <a:r>
              <a:rPr lang="fi-FI" sz="1600" dirty="0"/>
              <a:t>        </a:t>
            </a:r>
            <a:r>
              <a:rPr lang="fi-FI" sz="1600" dirty="0">
                <a:sym typeface="Wingdings" panose="05000000000000000000" pitchFamily="2" charset="2"/>
              </a:rPr>
              <a:t> Halutaan, että rahaa säästyisi pahan päivän varalle</a:t>
            </a:r>
          </a:p>
          <a:p>
            <a:r>
              <a:rPr lang="fi-FI" sz="1600" dirty="0">
                <a:sym typeface="Wingdings" panose="05000000000000000000" pitchFamily="2" charset="2"/>
              </a:rPr>
              <a:t>Valtio voi säätää verotusta (nousukaudella verotusta kiristetään ja laskukaudella verotusta lasketaan) </a:t>
            </a:r>
          </a:p>
          <a:p>
            <a:pPr marL="0" indent="0">
              <a:buNone/>
            </a:pPr>
            <a:r>
              <a:rPr lang="fi-FI" sz="1600" dirty="0">
                <a:sym typeface="Wingdings" panose="05000000000000000000" pitchFamily="2" charset="2"/>
              </a:rPr>
              <a:t>         Poliittisesti vaikea päätös, koska vaikutukset ovat usein</a:t>
            </a:r>
          </a:p>
          <a:p>
            <a:pPr marL="0" indent="0">
              <a:buNone/>
            </a:pPr>
            <a:r>
              <a:rPr lang="fi-FI" sz="1600" dirty="0">
                <a:sym typeface="Wingdings" panose="05000000000000000000" pitchFamily="2" charset="2"/>
              </a:rPr>
              <a:t>             epävarmoja ja kansalaiset haluttomia verotuksen nousuun</a:t>
            </a:r>
          </a:p>
          <a:p>
            <a:r>
              <a:rPr lang="fi-FI" sz="1600" dirty="0">
                <a:sym typeface="Wingdings" panose="05000000000000000000" pitchFamily="2" charset="2"/>
              </a:rPr>
              <a:t>Talouteen ja kokonaiskysyntään voidaan vaikuttaa myös säätelemällä julkista kulutusta ja investointeja (investoinnit on hyvä säästää laskukaudelle, koska niiden kautta luodaan  työpaikkoja ja elvytetään taloutta)</a:t>
            </a:r>
            <a:endParaRPr lang="fi-FI" sz="1600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B109686-7C8B-47B6-B831-0EF0F9BF28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2656" y="1562100"/>
            <a:ext cx="4865370" cy="581025"/>
          </a:xfrm>
        </p:spPr>
        <p:txBody>
          <a:bodyPr>
            <a:normAutofit/>
          </a:bodyPr>
          <a:lstStyle/>
          <a:p>
            <a:r>
              <a:rPr lang="fi-FI" sz="1800" b="1" dirty="0"/>
              <a:t>KUINKA TOIMII käytännössä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6E073FE-7DB5-49D0-875B-A36F3B27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581026"/>
            <a:ext cx="7855839" cy="76199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i-FI" sz="3200" dirty="0"/>
              <a:t>finanssipolitiikka</a:t>
            </a:r>
          </a:p>
        </p:txBody>
      </p:sp>
    </p:spTree>
    <p:extLst>
      <p:ext uri="{BB962C8B-B14F-4D97-AF65-F5344CB8AC3E}">
        <p14:creationId xmlns:p14="http://schemas.microsoft.com/office/powerpoint/2010/main" val="116928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E02DEA62-0F7C-4F0F-89D0-8EC8F5A4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i-FI" sz="2400" dirty="0">
                <a:solidFill>
                  <a:srgbClr val="FFFFFF"/>
                </a:solidFill>
              </a:rPr>
              <a:t>Pohdi</a:t>
            </a: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2400" dirty="0">
                <a:solidFill>
                  <a:srgbClr val="FFFFFF"/>
                </a:solidFill>
              </a:rPr>
              <a:t>seuraavaksi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70F74FBA-8DCD-4F26-BCDB-24906A9B9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i-FI" sz="2400" dirty="0"/>
              <a:t>Miten julkinen talous voi tasoittaa</a:t>
            </a:r>
            <a:br>
              <a:rPr lang="fi-FI" sz="2400" dirty="0"/>
            </a:br>
            <a:r>
              <a:rPr lang="fi-FI" sz="2400" dirty="0"/>
              <a:t>taloussuhdanteita?</a:t>
            </a:r>
          </a:p>
          <a:p>
            <a:pPr marL="0" indent="0" algn="ctr">
              <a:buNone/>
            </a:pPr>
            <a:endParaRPr lang="fi-FI" dirty="0"/>
          </a:p>
          <a:p>
            <a:pPr marL="342900" indent="-342900" algn="ctr">
              <a:buAutoNum type="alphaLcParenR"/>
            </a:pPr>
            <a:r>
              <a:rPr lang="fi-FI" dirty="0"/>
              <a:t>Noususuhdanteen aikana?</a:t>
            </a:r>
          </a:p>
          <a:p>
            <a:pPr marL="342900" indent="-342900" algn="ctr">
              <a:buAutoNum type="alphaLcParenR"/>
            </a:pPr>
            <a:r>
              <a:rPr lang="fi-FI" dirty="0"/>
              <a:t>Laskusuhdanteen aikana?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58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A4261277-D0A1-4DD9-9E44-CAB1C4E4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i-FI" sz="2400" dirty="0">
                <a:solidFill>
                  <a:srgbClr val="FFFFFF"/>
                </a:solidFill>
              </a:rPr>
              <a:t>Vastaus</a:t>
            </a: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2400" dirty="0">
                <a:solidFill>
                  <a:srgbClr val="FFFFFF"/>
                </a:solidFill>
              </a:rPr>
              <a:t>pohdintaan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3CF0A40-D5E2-413D-9182-FF58636E5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4" y="1190625"/>
            <a:ext cx="6314555" cy="525780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Noususuhdanteen aikana voidaan: </a:t>
            </a:r>
          </a:p>
          <a:p>
            <a:r>
              <a:rPr lang="fi-FI" dirty="0"/>
              <a:t>Kiristää eli nostaa verotusta (kansalaisilla on parempi maksukyky)</a:t>
            </a:r>
          </a:p>
          <a:p>
            <a:r>
              <a:rPr lang="fi-FI" dirty="0"/>
              <a:t>Leikata tulonsiirtoja (kansalaisten tarve niille vähenee)</a:t>
            </a:r>
          </a:p>
          <a:p>
            <a:r>
              <a:rPr lang="fi-FI" dirty="0"/>
              <a:t>Investoida (yleensä kannattaa tehdä laskusuhdanteen aikana)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Laskusuhdanteen aikana voidaan: </a:t>
            </a:r>
          </a:p>
          <a:p>
            <a:r>
              <a:rPr lang="fi-FI" dirty="0"/>
              <a:t>Keventää verotusta (ihmisten maksukyky heikentynyt)</a:t>
            </a:r>
          </a:p>
          <a:p>
            <a:r>
              <a:rPr lang="fi-FI" dirty="0"/>
              <a:t>Lisätä tulonsiirtoja (ihmisten tarve niille kasvanut)</a:t>
            </a:r>
          </a:p>
          <a:p>
            <a:r>
              <a:rPr lang="fi-FI" dirty="0"/>
              <a:t>Tehdä investointeja (luo työpaikkoja ja elvyttää taloutta)</a:t>
            </a:r>
          </a:p>
          <a:p>
            <a:r>
              <a:rPr lang="fi-FI" dirty="0"/>
              <a:t>Ottaa velkaa (ei välttämättä fiksuin vaihtoehto, koska Suomi on jo nyt hyvin velkaantunut)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Kuten ehkä huomaat, pelkästään hyviä tai huonoja ratkaisuja ei ole. Usein kyse on kompromisseista, eikä tulokset tyydytä aina kaikkia (esimerkiksi verojen nostamisesta kärsivät eniten vähävaraiset)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7361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CDE1E10B-CC29-4007-B889-07205840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 dirty="0"/>
              <a:t>rahapolitiikka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0FE51076-CD55-42D6-83E2-E054F1898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990725"/>
            <a:ext cx="8779512" cy="333375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404040"/>
                </a:solidFill>
              </a:rPr>
              <a:t>Euroopan keskuspankki huolehtii rahapolitiikasta </a:t>
            </a:r>
          </a:p>
          <a:p>
            <a:r>
              <a:rPr lang="fi-FI" dirty="0">
                <a:solidFill>
                  <a:srgbClr val="404040"/>
                </a:solidFill>
              </a:rPr>
              <a:t>Kun on nousukausi (taloudessa menee hyvin), se harjoittaa kireää rahapolitiikkaa nostamalla korkoja </a:t>
            </a:r>
          </a:p>
          <a:p>
            <a:r>
              <a:rPr lang="fi-FI" dirty="0">
                <a:solidFill>
                  <a:srgbClr val="404040"/>
                </a:solidFill>
              </a:rPr>
              <a:t>Kun on laskukausi (taloudessa menee huonosti), se harjoittaa löysää rahapolitiikkaa laskemalla korkoja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</a:rPr>
              <a:t>           </a:t>
            </a:r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 Halutaan, että investoinnit ja kulutus lisääntyisivät, jolloin kokonaiskysyntä</a:t>
            </a:r>
          </a:p>
          <a:p>
            <a:pPr marL="0" indent="0">
              <a:buNone/>
            </a:pPr>
            <a:r>
              <a:rPr lang="fi-FI" dirty="0">
                <a:solidFill>
                  <a:srgbClr val="404040"/>
                </a:solidFill>
                <a:sym typeface="Wingdings" panose="05000000000000000000" pitchFamily="2" charset="2"/>
              </a:rPr>
              <a:t>               kasvaisi </a:t>
            </a:r>
          </a:p>
          <a:p>
            <a:r>
              <a:rPr lang="fi-FI" dirty="0">
                <a:solidFill>
                  <a:srgbClr val="404040"/>
                </a:solidFill>
              </a:rPr>
              <a:t>Korkotason nostaminen on haastava prosessi, koska oikeaa ajoitusta on hankala löytää. Täytyy olla juuri oikea aika ja oikean suuruiset muutokset, että tehtävässä onnistutaan</a:t>
            </a:r>
          </a:p>
        </p:txBody>
      </p:sp>
    </p:spTree>
    <p:extLst>
      <p:ext uri="{BB962C8B-B14F-4D97-AF65-F5344CB8AC3E}">
        <p14:creationId xmlns:p14="http://schemas.microsoft.com/office/powerpoint/2010/main" val="325102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8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870992E-30D8-48B3-9271-CE996D13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i-FI" sz="2100" dirty="0">
                <a:solidFill>
                  <a:srgbClr val="FFFFFF"/>
                </a:solidFill>
              </a:rPr>
              <a:t>Kuinka ratkaista taloudellisia ongelmia?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BD99B50-E0FF-47AA-8E8A-ED9426B3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rgbClr val="404040"/>
                </a:solidFill>
              </a:rPr>
              <a:t>Taloustieteilijöiden näkemykset vaihtelevat siitä, kuinka taloudellisia ongelmia tulisi ratkaista </a:t>
            </a:r>
          </a:p>
          <a:p>
            <a:r>
              <a:rPr lang="fi-FI" dirty="0">
                <a:solidFill>
                  <a:srgbClr val="404040"/>
                </a:solidFill>
              </a:rPr>
              <a:t>Suurimmat erot syntyvät siitä, korostetaanko teorioissa finanssi- vai rahapolitiikan merkitystä</a:t>
            </a:r>
          </a:p>
          <a:p>
            <a:r>
              <a:rPr lang="fi-FI" dirty="0">
                <a:solidFill>
                  <a:srgbClr val="404040"/>
                </a:solidFill>
              </a:rPr>
              <a:t>1900-luvulla syntyi paljon erilaisia talousteorioita </a:t>
            </a:r>
          </a:p>
          <a:p>
            <a:r>
              <a:rPr lang="fi-FI" dirty="0">
                <a:solidFill>
                  <a:srgbClr val="404040"/>
                </a:solidFill>
              </a:rPr>
              <a:t>Seuraavissa dioissa on esitetty muutamia (tärkeää osata pääpiirteittäin)</a:t>
            </a:r>
          </a:p>
        </p:txBody>
      </p:sp>
    </p:spTree>
    <p:extLst>
      <p:ext uri="{BB962C8B-B14F-4D97-AF65-F5344CB8AC3E}">
        <p14:creationId xmlns:p14="http://schemas.microsoft.com/office/powerpoint/2010/main" val="1115669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Pakkaus</Template>
  <TotalTime>117</TotalTime>
  <Words>713</Words>
  <Application>Microsoft Office PowerPoint</Application>
  <PresentationFormat>Laajakuva</PresentationFormat>
  <Paragraphs>94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Pakkaus</vt:lpstr>
      <vt:lpstr>Talouden häiriöt ja niiden korjaaminen</vt:lpstr>
      <vt:lpstr>Talouspolitiikan tavoitteet</vt:lpstr>
      <vt:lpstr>talouspolITIIKAN OSA-ALUEET</vt:lpstr>
      <vt:lpstr>FINANSSIPOLITIIKKAA HARJOITTAVAT</vt:lpstr>
      <vt:lpstr>finanssipolitiikka</vt:lpstr>
      <vt:lpstr>Pohdi seuraavaksi</vt:lpstr>
      <vt:lpstr>Vastaus pohdintaan</vt:lpstr>
      <vt:lpstr>rahapolitiikka</vt:lpstr>
      <vt:lpstr>Kuinka ratkaista taloudellisia ongelmia?</vt:lpstr>
      <vt:lpstr>Klassinen liberalismi</vt:lpstr>
      <vt:lpstr>keynesiläinen talouspolitiikka</vt:lpstr>
      <vt:lpstr>uusliberalismi</vt:lpstr>
      <vt:lpstr>monetarismi</vt:lpstr>
      <vt:lpstr>Sitten tehtäviä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Talouden häiriöt ja niiden korjaaminen</dc:title>
  <dc:creator>Fanni Tainio</dc:creator>
  <cp:lastModifiedBy>Fanni Tainio</cp:lastModifiedBy>
  <cp:revision>11</cp:revision>
  <dcterms:created xsi:type="dcterms:W3CDTF">2020-05-08T09:55:01Z</dcterms:created>
  <dcterms:modified xsi:type="dcterms:W3CDTF">2020-05-08T11:52:24Z</dcterms:modified>
</cp:coreProperties>
</file>