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5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F849C1C-D53F-D842-91BB-79F8F4EA92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65E9-F998-4B1B-83EA-017037190E68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DFE626A-0632-2DF8-9DD5-644699B88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3C5B-AC76-46C8-B08B-E22805381C80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8DEBC07-6338-60A9-7048-23AA2CB27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06C0-B0BE-4C95-A23B-016E3412C16B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6F08792E-75DA-93FA-2C89-1CBA74938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FF84-C1F3-41AA-8981-0AD2A9501AB0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5EB49BA-2DE7-1604-14FD-B2EC5D222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0DB9-D49A-4519-9E51-C3784F01EF10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8F69B2-062D-A555-E7C1-4826F984B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0346-5B50-4B44-A646-9719F33342A9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AD36CC0-5463-33F6-F5F3-E31CDD940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3E11-A781-485D-A94B-1A2B297DE4C9}" type="datetime1">
              <a:rPr lang="fi-FI" smtClean="0"/>
              <a:t>31.1.2023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71CF342-CF2E-F146-E86E-9D85B0F53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F6C0-6C95-4F9F-B708-C8B512401129}" type="datetime1">
              <a:rPr lang="fi-FI" smtClean="0"/>
              <a:t>31.1.2023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D31C47A-62C8-523C-2AD4-73A07967F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39AE-B2B3-4A1A-A97C-5C517D951CD3}" type="datetime1">
              <a:rPr lang="fi-FI" smtClean="0"/>
              <a:t>31.1.2023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858E821-C2BE-9529-DBDF-171735489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6E49C-6287-4FD4-9EA3-3E3DE60C28D4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7CD4EE4C-B3F7-375A-2EF1-84DB5DF46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47F7-4201-4B02-B9DA-3DFAAE400771}" type="datetime1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37CB860-77D7-0005-B763-363FD6FCCB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9F2E88-CE9E-4033-B902-A2AAF8223244}" type="datetime1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5. Uskontojen mediajulkisuus Suomessa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Uskontojen näkyvyys mediassa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37879"/>
            <a:ext cx="4995441" cy="4633913"/>
          </a:xfrm>
        </p:spPr>
        <p:txBody>
          <a:bodyPr/>
          <a:lstStyle/>
          <a:p>
            <a:r>
              <a:rPr lang="fi-FI" altLang="fi-FI" sz="2200" dirty="0"/>
              <a:t>Uskontojen käsittelytavat mediassa vaihtelevat uskonnon yhteiskunnallisen aseman mukaan.</a:t>
            </a:r>
          </a:p>
          <a:p>
            <a:r>
              <a:rPr lang="fi-FI" altLang="fi-FI" sz="2200" dirty="0"/>
              <a:t>Valtauskontoja kuvataan yleensä mediassa myönteisesti.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Suomessa evankelis-luterilainen ja ortodoksinen kirkko saavat usein myönteistä huomiota.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7ADDF5A-2827-F199-C1B5-D3F309D86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6137"/>
            <a:ext cx="5726092" cy="38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Evankelis-luterilainen kirkko suomalaisessa mediassa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01478"/>
            <a:ext cx="10515600" cy="4791397"/>
          </a:xfrm>
        </p:spPr>
        <p:txBody>
          <a:bodyPr/>
          <a:lstStyle/>
          <a:p>
            <a:r>
              <a:rPr lang="fi-FI" altLang="fi-FI" sz="2200" dirty="0"/>
              <a:t>Suomessa luterilainen kirkko on esillä luonnollisena osana yhteiskuntaa. </a:t>
            </a:r>
          </a:p>
          <a:p>
            <a:r>
              <a:rPr lang="fi-FI" altLang="fi-FI" sz="2200" dirty="0"/>
              <a:t>Papit kirjoittavat lehtiin kolumneja ja toimivat asiantuntijoina eettisissä kysymyksissä.</a:t>
            </a:r>
          </a:p>
          <a:p>
            <a:r>
              <a:rPr lang="fi-FI" altLang="fi-FI" sz="2200" dirty="0"/>
              <a:t>Jumalanpalveluksia televisioidaan.</a:t>
            </a:r>
          </a:p>
          <a:p>
            <a:r>
              <a:rPr lang="fi-FI" altLang="fi-FI" sz="2200" dirty="0"/>
              <a:t>Kuitenkin myös evankelis-luterilainen kirkko saa enemmän huomiota konfliktien kuin kirkon normaalin toiminnan yhteydessä.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33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Ortodoksinen kirkko suomalaisessa mediassa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55180"/>
            <a:ext cx="4790243" cy="4780639"/>
          </a:xfrm>
        </p:spPr>
        <p:txBody>
          <a:bodyPr/>
          <a:lstStyle/>
          <a:p>
            <a:r>
              <a:rPr lang="fi-FI" altLang="fi-FI" sz="2200" dirty="0"/>
              <a:t>Ortodoksinen kirkko on suomalaisessa mediassa esillä luterilaista kirkkoa vähemmän.</a:t>
            </a:r>
          </a:p>
          <a:p>
            <a:r>
              <a:rPr lang="fi-FI" altLang="fi-FI" sz="2200" dirty="0"/>
              <a:t>Ortodoksinen kirkko näyttäytyy yleensä mediassa konservatiivisena perinteisten arvojen vaalijana.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maa, ulko, rakennus, henkilö&#10;&#10;Kuvaus luotu automaattisesti">
            <a:extLst>
              <a:ext uri="{FF2B5EF4-FFF2-40B4-BE49-F238E27FC236}">
                <a16:creationId xmlns:a16="http://schemas.microsoft.com/office/drawing/2014/main" id="{1911D729-B778-5E6F-07EA-D78743DE6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38" y="1883114"/>
            <a:ext cx="5533008" cy="36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1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Kristilliset vähemmistöt suomalaisessa mediassa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89904"/>
            <a:ext cx="6488575" cy="4802971"/>
          </a:xfrm>
        </p:spPr>
        <p:txBody>
          <a:bodyPr/>
          <a:lstStyle/>
          <a:p>
            <a:r>
              <a:rPr lang="fi-FI" altLang="fi-FI" sz="2200" dirty="0"/>
              <a:t>Kristilliset vähemmistöt esitetään usein konservatiivisina ja muun yhteiskunnan arvoista poikkeavina.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Herätysliikkeiden johtajat esitetään joskus jopa  seuraajiaan manipuloivina ihmisinä.</a:t>
            </a:r>
          </a:p>
          <a:p>
            <a:r>
              <a:rPr lang="fi-FI" altLang="fi-FI" sz="2200" dirty="0"/>
              <a:t>Luterilaisen kirkon herätysliikkeiden kesätapahtumista, kuten Suviseuroista ja herättäjäjuhlista, uutisoidaan myönteisesti tai neutraalisti.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9" name="Kuva 8" descr="Kuva, joka sisältää kohteen teksti, puu, ulko, merkki&#10;&#10;Kuvaus luotu automaattisesti">
            <a:extLst>
              <a:ext uri="{FF2B5EF4-FFF2-40B4-BE49-F238E27FC236}">
                <a16:creationId xmlns:a16="http://schemas.microsoft.com/office/drawing/2014/main" id="{3AF9352D-68BB-F37D-4311-95914F12B5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6" b="-212"/>
          <a:stretch/>
        </p:blipFill>
        <p:spPr bwMode="auto">
          <a:xfrm>
            <a:off x="8153400" y="1452880"/>
            <a:ext cx="3028950" cy="4549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0A5E880-4CCA-AE5C-563E-4B53940F9D9D}"/>
              </a:ext>
            </a:extLst>
          </p:cNvPr>
          <p:cNvSpPr txBox="1"/>
          <p:nvPr/>
        </p:nvSpPr>
        <p:spPr>
          <a:xfrm>
            <a:off x="9825939" y="5971786"/>
            <a:ext cx="1467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Kuva: Kuvapalvelu / Suviseurat</a:t>
            </a:r>
            <a:endParaRPr lang="fi-FI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6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Muut uskonnot suomalaisessa mediassa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713054"/>
            <a:ext cx="5257800" cy="4779822"/>
          </a:xfrm>
        </p:spPr>
        <p:txBody>
          <a:bodyPr/>
          <a:lstStyle/>
          <a:p>
            <a:r>
              <a:rPr lang="fi-FI" altLang="fi-FI" sz="2200" dirty="0"/>
              <a:t>Islamia käsitellään lähinnä ulkomaan uutisten konfliktien ja uskonnollisten juhlien, kuten ramadanin päätösjuhlan, yhteydessä.</a:t>
            </a:r>
          </a:p>
          <a:p>
            <a:r>
              <a:rPr lang="fi-FI" altLang="fi-FI" sz="2200" dirty="0"/>
              <a:t>Muita ei-kristillisiä yhteisöjä käsitellään satunnaisesti lähinnä ulkomaan uutisissa.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D084826-CF62-059C-FBBF-180DA6882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72" y="2039915"/>
            <a:ext cx="5547349" cy="37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2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Uususkonnot ja instituutioiden ulkopuolinen uskonnollisuus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89904"/>
            <a:ext cx="6291805" cy="4802971"/>
          </a:xfrm>
        </p:spPr>
        <p:txBody>
          <a:bodyPr/>
          <a:lstStyle/>
          <a:p>
            <a:r>
              <a:rPr lang="fi-FI" altLang="fi-FI" sz="2200" dirty="0"/>
              <a:t>Media suhtautuu uususkontoihin yleensä varsin kielteisesti (esimerkiksi käsitykset ryhmiin vastoin tahtoaan liittyneistä uhreista).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Erityisen kielteisesti on suhtauduttu saatananpalvontaan.</a:t>
            </a:r>
          </a:p>
          <a:p>
            <a:r>
              <a:rPr lang="fi-FI" altLang="fi-FI" sz="2200" dirty="0"/>
              <a:t>Luonnonuskontojen elvyttäminen on kuitenkin joskus myös myönteisen mielenkiinnon kohde.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6D3EE04-9D73-65B7-4EF7-D3A8FD658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2" y="2500132"/>
            <a:ext cx="3396232" cy="43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3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Uskontokritiikki ja uskonnottomien yhdistykset suomalaisessa mediassa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13054"/>
            <a:ext cx="5979289" cy="4779822"/>
          </a:xfrm>
        </p:spPr>
        <p:txBody>
          <a:bodyPr/>
          <a:lstStyle/>
          <a:p>
            <a:r>
              <a:rPr lang="fi-FI" altLang="fi-FI" sz="2200" dirty="0"/>
              <a:t>Vaikka media on usein kriittinen uskontoja kohtaan, myös uskontokritiikistä kirjoitetaan usein arvostelevaan sävyyn.</a:t>
            </a:r>
          </a:p>
          <a:p>
            <a:r>
              <a:rPr lang="fi-FI" altLang="fi-FI" sz="2200" dirty="0"/>
              <a:t>Suomessa uskonnottomien etujärjestöt, kuten Vapaa-ajattelijain Liitto, saavat kuitenkin pieneen kokoonsa nähden paljon medianäkyvyyttä.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Uskontojen mediajulkisuus Suomessa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FC6D756-89EF-8262-33CD-BB4981BB5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45" y="1713054"/>
            <a:ext cx="2774131" cy="45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7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286</Words>
  <Application>Microsoft Office PowerPoint</Application>
  <PresentationFormat>Laajakuva</PresentationFormat>
  <Paragraphs>43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5. Uskontojen mediajulkisuus Suomessa</vt:lpstr>
      <vt:lpstr>Uskontojen näkyvyys mediassa</vt:lpstr>
      <vt:lpstr>Evankelis-luterilainen kirkko suomalaisessa mediassa</vt:lpstr>
      <vt:lpstr>Ortodoksinen kirkko suomalaisessa mediassa</vt:lpstr>
      <vt:lpstr>Kristilliset vähemmistöt suomalaisessa mediassa</vt:lpstr>
      <vt:lpstr>Muut uskonnot suomalaisessa mediassa</vt:lpstr>
      <vt:lpstr>Uususkonnot ja instituutioiden ulkopuolinen uskonnollisuus</vt:lpstr>
      <vt:lpstr>Uskontokritiikki ja uskonnottomien yhdistykset suomalaisessa mediassa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20</cp:revision>
  <dcterms:created xsi:type="dcterms:W3CDTF">2021-06-01T16:07:13Z</dcterms:created>
  <dcterms:modified xsi:type="dcterms:W3CDTF">2023-01-31T15:26:55Z</dcterms:modified>
</cp:coreProperties>
</file>