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79" r:id="rId3"/>
    <p:sldId id="280" r:id="rId4"/>
    <p:sldId id="257" r:id="rId5"/>
    <p:sldId id="281" r:id="rId6"/>
    <p:sldId id="264" r:id="rId7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79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0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47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67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0" y="1893886"/>
            <a:ext cx="6858000" cy="968374"/>
          </a:xfrm>
          <a:prstGeom prst="rect">
            <a:avLst/>
          </a:prstGeom>
          <a:solidFill>
            <a:srgbClr val="45992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10.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Populaarikulttuurin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rajat</a:t>
            </a:r>
            <a:endParaRPr lang="en-US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348056"/>
            <a:ext cx="5915025" cy="5796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ct val="0"/>
              </a:spcBef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Taide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vs.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viihde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B8F9AE71-6D80-45CA-95F4-BA4740D3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90920"/>
              </p:ext>
            </p:extLst>
          </p:nvPr>
        </p:nvGraphicFramePr>
        <p:xfrm>
          <a:off x="783771" y="1430110"/>
          <a:ext cx="5478236" cy="22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9118">
                  <a:extLst>
                    <a:ext uri="{9D8B030D-6E8A-4147-A177-3AD203B41FA5}">
                      <a16:colId xmlns:a16="http://schemas.microsoft.com/office/drawing/2014/main" val="2535924485"/>
                    </a:ext>
                  </a:extLst>
                </a:gridCol>
                <a:gridCol w="2739118">
                  <a:extLst>
                    <a:ext uri="{9D8B030D-6E8A-4147-A177-3AD203B41FA5}">
                      <a16:colId xmlns:a16="http://schemas.microsoft.com/office/drawing/2014/main" val="228801137"/>
                    </a:ext>
                  </a:extLst>
                </a:gridCol>
              </a:tblGrid>
              <a:tr h="376592">
                <a:tc>
                  <a:txBody>
                    <a:bodyPr/>
                    <a:lstStyle/>
                    <a:p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Taide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Viihde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14041"/>
                  </a:ext>
                </a:extLst>
              </a:tr>
              <a:tr h="1906688">
                <a:tc>
                  <a:txBody>
                    <a:bodyPr/>
                    <a:lstStyle/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Arial" panose="020B0604020202020204" pitchFamily="34" charset="0"/>
                          <a:sym typeface="Calibri"/>
                        </a:rPr>
                        <a:t>Vakavasti otettavaa</a:t>
                      </a:r>
                    </a:p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Arial" panose="020B0604020202020204" pitchFamily="34" charset="0"/>
                          <a:sym typeface="Calibri"/>
                        </a:rPr>
                        <a:t>Syvällistä</a:t>
                      </a:r>
                    </a:p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Arial" panose="020B0604020202020204" pitchFamily="34" charset="0"/>
                          <a:sym typeface="Calibri"/>
                        </a:rPr>
                        <a:t>Vaikeaa</a:t>
                      </a:r>
                    </a:p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Arial" panose="020B0604020202020204" pitchFamily="34" charset="0"/>
                          <a:sym typeface="Calibri"/>
                        </a:rPr>
                        <a:t>Hankalasti lähestyttävää</a:t>
                      </a:r>
                    </a:p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Arial" panose="020B0604020202020204" pitchFamily="34" charset="0"/>
                          <a:sym typeface="Calibri"/>
                        </a:rPr>
                        <a:t>Arvostettavaa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Ajanvietettä</a:t>
                      </a:r>
                    </a:p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Sisällötöntä</a:t>
                      </a:r>
                    </a:p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Helppoa</a:t>
                      </a:r>
                    </a:p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Koukuttavaa</a:t>
                      </a:r>
                    </a:p>
                    <a:p>
                      <a:pPr marL="215900" marR="0" indent="-215900" algn="l" rt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•"/>
                        <a:defRPr/>
                      </a:pPr>
                      <a:r>
                        <a:rPr lang="fi-FI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Vahingollista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2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82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399815"/>
            <a:ext cx="5915025" cy="5796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ct val="0"/>
              </a:spcBef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Populaarikulttuurin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lajit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29480"/>
            <a:ext cx="5915024" cy="3287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Populaarikulttuuri on kulttuurin muoto, joka yhdistetään yleensä viihteeseen.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Populaarikulttuuriksi lasketaan suurelle yleisölle suunnattu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radio, televisio ja elokuva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musiikki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viihdekirjallisuus ja sarjakuva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digitaaliset pelit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huippu-urheilu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muoti.</a:t>
            </a:r>
          </a:p>
        </p:txBody>
      </p:sp>
    </p:spTree>
    <p:extLst>
      <p:ext uri="{BB962C8B-B14F-4D97-AF65-F5344CB8AC3E}">
        <p14:creationId xmlns:p14="http://schemas.microsoft.com/office/powerpoint/2010/main" val="155786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563451"/>
            <a:ext cx="5915025" cy="5796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ct val="0"/>
              </a:spcBef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Populaarikulttuurin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rajankäyntiä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453243"/>
            <a:ext cx="3994376" cy="2845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Monia teoksia on pidetty ensin populaarikulttuurina, mutta ajan myötä ne on nostettu taiteeksi.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Esimerkiksi Mozartin (1756-91) </a:t>
            </a:r>
            <a:r>
              <a:rPr lang="fi-FI" altLang="fi-FI" sz="2000" i="1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Taikahuilu</a:t>
            </a: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-ooppera</a:t>
            </a:r>
          </a:p>
          <a:p>
            <a:pPr marL="215900" lvl="1" indent="-215900">
              <a:spcBef>
                <a:spcPts val="6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Taiteilijat voivat myös leikitellä teoksissaan kyseenalaistamalla taiteen ja populaarikulttuurin rajanvetoa.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7462CC2-795A-4F0F-A9C0-B3752476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42" y="1896097"/>
            <a:ext cx="1778470" cy="17784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563451"/>
            <a:ext cx="5915025" cy="5796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ct val="0"/>
              </a:spcBef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Populaarikulttuuri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arvot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453243"/>
            <a:ext cx="5757862" cy="16246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Usein populaarikulttuurin tavoitteena pidetään viihdyttämistä ja massojen saavuttamista. 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Populaarikulttuuri voi sekä myötäillä vallitsevia arvoja ja käsityksiä että haastaa yhteiskuntakritiikkiin.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148409B-2E78-48F2-80BE-538CD29A2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132" y="3077936"/>
            <a:ext cx="1891053" cy="14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1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9" y="1241448"/>
            <a:ext cx="5915023" cy="2963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Yhtäläisyyksiä</a:t>
            </a:r>
            <a:endParaRPr lang="fi-FI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Tarkoitettu kansan ajanvietteeksi tai kansan tuntojen kuvaukseksi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Levisi ennen ihmiseltä toiselle suullisena perimätietona, nykyään esimerkiksi sosiaalisen median kautta</a:t>
            </a:r>
          </a:p>
          <a:p>
            <a:pPr marL="215900" lvl="1" indent="-215900">
              <a:spcBef>
                <a:spcPts val="6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fi-FI" altLang="fi-FI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Eroja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Kansankulttuuri ihmisten itsensä tekemää, kun populaarikulttuuri sidoksissa monikansallisiin tuotantokoneistoihin (esimerkiksi levy-yhtiöt)</a:t>
            </a:r>
          </a:p>
        </p:txBody>
      </p:sp>
      <p:sp>
        <p:nvSpPr>
          <p:cNvPr id="5" name="Shape 98">
            <a:extLst>
              <a:ext uri="{FF2B5EF4-FFF2-40B4-BE49-F238E27FC236}">
                <a16:creationId xmlns:a16="http://schemas.microsoft.com/office/drawing/2014/main" id="{15B4421D-80B1-4D53-A87D-C755336AE3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7" y="478685"/>
            <a:ext cx="5915025" cy="5796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ct val="0"/>
              </a:spcBef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Kansankulttuuri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populaarikulttuuri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88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Mukautettu</PresentationFormat>
  <Paragraphs>37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PowerPoint-esitys</vt:lpstr>
      <vt:lpstr>Taide vs. viihde</vt:lpstr>
      <vt:lpstr>Populaarikulttuurin lajit</vt:lpstr>
      <vt:lpstr>Populaarikulttuurin rajankäyntiä</vt:lpstr>
      <vt:lpstr>Populaarikulttuuri ja arvot</vt:lpstr>
      <vt:lpstr>Kansankulttuuri ja populaarikulttuuri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Luukkonen Iiris</dc:creator>
  <cp:lastModifiedBy>Luukkonen Iiris</cp:lastModifiedBy>
  <cp:revision>34</cp:revision>
  <dcterms:modified xsi:type="dcterms:W3CDTF">2021-08-25T09:03:39Z</dcterms:modified>
</cp:coreProperties>
</file>