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86426" autoAdjust="0"/>
  </p:normalViewPr>
  <p:slideViewPr>
    <p:cSldViewPr snapToGrid="0">
      <p:cViewPr varScale="1">
        <p:scale>
          <a:sx n="99" d="100"/>
          <a:sy n="99" d="100"/>
        </p:scale>
        <p:origin x="1531" y="77"/>
      </p:cViewPr>
      <p:guideLst/>
    </p:cSldViewPr>
  </p:slideViewPr>
  <p:outlineViewPr>
    <p:cViewPr>
      <p:scale>
        <a:sx n="33" d="100"/>
        <a:sy n="33" d="100"/>
      </p:scale>
      <p:origin x="0" y="-75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42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25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8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tö</a:t>
            </a:r>
          </a:p>
        </p:txBody>
      </p:sp>
      <p:sp>
        <p:nvSpPr>
          <p:cNvPr id="5" name="Shape 84">
            <a:extLst>
              <a:ext uri="{FF2B5EF4-FFF2-40B4-BE49-F238E27FC236}">
                <a16:creationId xmlns:a16="http://schemas.microsoft.com/office/drawing/2014/main" id="{22C3B87C-23F1-452C-9E5B-A5C037B5ECF2}"/>
              </a:ext>
            </a:extLst>
          </p:cNvPr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Kirkko itsenäisessä Suomessa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itsenäistyminen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1917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126489"/>
            <a:ext cx="3957638" cy="32454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Vuoden</a:t>
            </a:r>
            <a:r>
              <a:rPr lang="en-US" sz="2000" dirty="0"/>
              <a:t> 1918 </a:t>
            </a:r>
            <a:r>
              <a:rPr lang="en-US" sz="2000" dirty="0" err="1"/>
              <a:t>sisällissodassa</a:t>
            </a:r>
            <a:r>
              <a:rPr lang="en-US" sz="2000" dirty="0"/>
              <a:t> </a:t>
            </a:r>
            <a:r>
              <a:rPr lang="en-US" sz="2000" dirty="0" err="1"/>
              <a:t>kirkko</a:t>
            </a:r>
            <a:r>
              <a:rPr lang="en-US" sz="2000" dirty="0"/>
              <a:t> </a:t>
            </a:r>
            <a:r>
              <a:rPr lang="en-US" sz="2000" dirty="0" err="1"/>
              <a:t>asettui</a:t>
            </a:r>
            <a:r>
              <a:rPr lang="en-US" sz="2000" dirty="0"/>
              <a:t> </a:t>
            </a:r>
            <a:r>
              <a:rPr lang="en-US" sz="2000" dirty="0" err="1"/>
              <a:t>valkoisten</a:t>
            </a:r>
            <a:r>
              <a:rPr lang="en-US" sz="2000" dirty="0"/>
              <a:t> </a:t>
            </a:r>
            <a:r>
              <a:rPr lang="en-US" sz="2000" dirty="0" err="1"/>
              <a:t>puolelle</a:t>
            </a:r>
            <a:r>
              <a:rPr lang="en-US" sz="2000" dirty="0"/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Punaiset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olivat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katkeria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kirkolle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Myöhemmin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työväenliikkeen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kirkon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välit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olivat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jännitteisiä</a:t>
            </a:r>
            <a:r>
              <a:rPr lang="en-US" sz="2000" dirty="0"/>
              <a:t>.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Vuoden</a:t>
            </a:r>
            <a:r>
              <a:rPr lang="en-US" sz="2000" dirty="0"/>
              <a:t> 1919 </a:t>
            </a:r>
            <a:r>
              <a:rPr lang="en-US" sz="2000" dirty="0" err="1"/>
              <a:t>hallitusmuodossa</a:t>
            </a:r>
            <a:r>
              <a:rPr lang="en-US" sz="2000" dirty="0"/>
              <a:t> </a:t>
            </a:r>
            <a:r>
              <a:rPr lang="en-US" sz="2000" dirty="0" err="1"/>
              <a:t>valtio</a:t>
            </a:r>
            <a:r>
              <a:rPr lang="en-US" sz="2000" dirty="0"/>
              <a:t> </a:t>
            </a:r>
            <a:r>
              <a:rPr lang="en-US" sz="2000" dirty="0" err="1"/>
              <a:t>julistautui</a:t>
            </a:r>
            <a:r>
              <a:rPr lang="en-US" sz="2000" dirty="0"/>
              <a:t> </a:t>
            </a:r>
            <a:r>
              <a:rPr lang="en-US" sz="2000" dirty="0" err="1"/>
              <a:t>uskonnollisesti</a:t>
            </a:r>
            <a:r>
              <a:rPr lang="en-US" sz="2000" dirty="0"/>
              <a:t> </a:t>
            </a:r>
            <a:r>
              <a:rPr lang="en-US" sz="2000" dirty="0" err="1"/>
              <a:t>puoleettomaksi</a:t>
            </a:r>
            <a:r>
              <a:rPr lang="en-US" sz="2000" dirty="0"/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Luterilaiselle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ortodoksiselle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kirkolle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myönnettiin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erityisasema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  <p:pic>
        <p:nvPicPr>
          <p:cNvPr id="6" name="Shape 90" descr="suomen_lippu_hires_shutterstock.JPG">
            <a:extLst>
              <a:ext uri="{FF2B5EF4-FFF2-40B4-BE49-F238E27FC236}">
                <a16:creationId xmlns:a16="http://schemas.microsoft.com/office/drawing/2014/main" id="{B50C3FCD-FAAF-4B5F-863F-111B5569F0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0" y="1382393"/>
            <a:ext cx="197802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Uskonnonvapauslaki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1923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07479" y="1347887"/>
            <a:ext cx="5691103" cy="28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Vuonna</a:t>
            </a:r>
            <a:r>
              <a:rPr lang="en-US" sz="2000" dirty="0"/>
              <a:t> 1923 </a:t>
            </a:r>
            <a:r>
              <a:rPr lang="en-US" sz="2000" dirty="0" err="1"/>
              <a:t>voimaan</a:t>
            </a:r>
            <a:r>
              <a:rPr lang="en-US" sz="2000" dirty="0"/>
              <a:t> </a:t>
            </a:r>
            <a:r>
              <a:rPr lang="en-US" sz="2000" dirty="0" err="1"/>
              <a:t>tuli</a:t>
            </a:r>
            <a:r>
              <a:rPr lang="en-US" sz="2000" dirty="0"/>
              <a:t> </a:t>
            </a:r>
            <a:r>
              <a:rPr lang="en-US" sz="2000" dirty="0" err="1"/>
              <a:t>uskonnonvapauslaki</a:t>
            </a:r>
            <a:r>
              <a:rPr lang="en-US" sz="2000" dirty="0"/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Laki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antoi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mahdollisuuden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erota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kirkosta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liittyä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toiseen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uskontokuntaan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tai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jättäytyä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uskonnollisten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yhdyskuntien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ulkopuolelle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Uuden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uskonnollisen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yhdyskunnan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perustaminen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tuli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mahdolliseksi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Väestökirjanpito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tuli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siviilirekisterin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tehtäväksi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41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Sota-aika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048043"/>
            <a:ext cx="3986213" cy="33479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Suomalaista</a:t>
            </a:r>
            <a:r>
              <a:rPr lang="en-US" sz="2000" dirty="0"/>
              <a:t> </a:t>
            </a:r>
            <a:r>
              <a:rPr lang="en-US" sz="2000" dirty="0" err="1"/>
              <a:t>yhteiskuntaa</a:t>
            </a:r>
            <a:r>
              <a:rPr lang="en-US" sz="2000" dirty="0"/>
              <a:t> </a:t>
            </a:r>
            <a:r>
              <a:rPr lang="en-US" sz="2000" dirty="0" err="1"/>
              <a:t>rakennettiin</a:t>
            </a:r>
            <a:r>
              <a:rPr lang="en-US" sz="2000" dirty="0"/>
              <a:t> </a:t>
            </a:r>
            <a:r>
              <a:rPr lang="en-US" sz="2000" dirty="0" err="1"/>
              <a:t>kristillisen</a:t>
            </a:r>
            <a:r>
              <a:rPr lang="en-US" sz="2000" dirty="0"/>
              <a:t> </a:t>
            </a:r>
            <a:r>
              <a:rPr lang="en-US" sz="2000" dirty="0" err="1"/>
              <a:t>uskon</a:t>
            </a:r>
            <a:r>
              <a:rPr lang="en-US" sz="2000" dirty="0"/>
              <a:t> ja </a:t>
            </a:r>
            <a:r>
              <a:rPr lang="en-US" sz="2000" dirty="0" err="1"/>
              <a:t>arvomaailman</a:t>
            </a:r>
            <a:r>
              <a:rPr lang="en-US" sz="2000" dirty="0"/>
              <a:t> </a:t>
            </a:r>
            <a:r>
              <a:rPr lang="en-US" sz="2000" dirty="0" err="1"/>
              <a:t>perustalle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Kirkon</a:t>
            </a:r>
            <a:r>
              <a:rPr lang="en-US" sz="2000" dirty="0"/>
              <a:t> </a:t>
            </a:r>
            <a:r>
              <a:rPr lang="en-US" sz="2000" dirty="0" err="1"/>
              <a:t>johto</a:t>
            </a:r>
            <a:r>
              <a:rPr lang="en-US" sz="2000" dirty="0"/>
              <a:t> </a:t>
            </a:r>
            <a:r>
              <a:rPr lang="en-US" sz="2000" dirty="0" err="1"/>
              <a:t>tuomitsi</a:t>
            </a:r>
            <a:r>
              <a:rPr lang="en-US" sz="2000" dirty="0"/>
              <a:t> </a:t>
            </a:r>
            <a:r>
              <a:rPr lang="en-US" sz="2000" dirty="0" err="1"/>
              <a:t>oikeistoradikalismin</a:t>
            </a:r>
            <a:r>
              <a:rPr lang="en-US" sz="2000" dirty="0"/>
              <a:t> ja </a:t>
            </a:r>
            <a:r>
              <a:rPr lang="en-US" sz="2000" dirty="0" err="1"/>
              <a:t>kommunismin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Talvi</a:t>
            </a:r>
            <a:r>
              <a:rPr lang="en-US" sz="2000" dirty="0"/>
              <a:t>- ja </a:t>
            </a:r>
            <a:r>
              <a:rPr lang="en-US" sz="2000" dirty="0" err="1"/>
              <a:t>jatkosodassa</a:t>
            </a:r>
            <a:r>
              <a:rPr lang="en-US" sz="2000" dirty="0"/>
              <a:t> </a:t>
            </a:r>
            <a:r>
              <a:rPr lang="en-US" sz="2000" dirty="0" err="1"/>
              <a:t>sotilaspapit</a:t>
            </a:r>
            <a:r>
              <a:rPr lang="en-US" sz="2000" dirty="0"/>
              <a:t> </a:t>
            </a:r>
            <a:r>
              <a:rPr lang="en-US" sz="2000" dirty="0" err="1"/>
              <a:t>tekivät</a:t>
            </a:r>
            <a:r>
              <a:rPr lang="en-US" sz="2000" dirty="0"/>
              <a:t> </a:t>
            </a:r>
            <a:r>
              <a:rPr lang="en-US" sz="2000" dirty="0" err="1"/>
              <a:t>työtä</a:t>
            </a:r>
            <a:r>
              <a:rPr lang="en-US" sz="2000" dirty="0"/>
              <a:t> </a:t>
            </a:r>
            <a:r>
              <a:rPr lang="en-US" sz="2000" dirty="0" err="1"/>
              <a:t>rintamalla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Kansalle</a:t>
            </a:r>
            <a:r>
              <a:rPr lang="en-US" sz="2000" dirty="0"/>
              <a:t> </a:t>
            </a:r>
            <a:r>
              <a:rPr lang="en-US" sz="2000" dirty="0" err="1"/>
              <a:t>korostettiin</a:t>
            </a:r>
            <a:r>
              <a:rPr lang="en-US" sz="2000" dirty="0"/>
              <a:t>, </a:t>
            </a:r>
            <a:r>
              <a:rPr lang="en-US" sz="2000" dirty="0" err="1"/>
              <a:t>että</a:t>
            </a:r>
            <a:r>
              <a:rPr lang="en-US" sz="2000" dirty="0"/>
              <a:t> </a:t>
            </a:r>
            <a:r>
              <a:rPr lang="en-US" sz="2000" dirty="0" err="1"/>
              <a:t>sota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pyhää</a:t>
            </a:r>
            <a:r>
              <a:rPr lang="en-US" sz="2000" dirty="0"/>
              <a:t> </a:t>
            </a:r>
            <a:r>
              <a:rPr lang="en-US" sz="2000" dirty="0" err="1"/>
              <a:t>taistelua</a:t>
            </a:r>
            <a:r>
              <a:rPr lang="en-US" sz="2000" dirty="0"/>
              <a:t> </a:t>
            </a:r>
            <a:r>
              <a:rPr lang="en-US" sz="2000" dirty="0" err="1"/>
              <a:t>kodin</a:t>
            </a:r>
            <a:r>
              <a:rPr lang="en-US" sz="2000" dirty="0"/>
              <a:t>, </a:t>
            </a:r>
            <a:r>
              <a:rPr lang="en-US" sz="2000" dirty="0" err="1"/>
              <a:t>uskonnon</a:t>
            </a:r>
            <a:r>
              <a:rPr lang="en-US" sz="2000" dirty="0"/>
              <a:t> ja </a:t>
            </a:r>
            <a:r>
              <a:rPr lang="en-US" sz="2000" dirty="0" err="1"/>
              <a:t>isänmaan</a:t>
            </a:r>
            <a:r>
              <a:rPr lang="en-US" sz="2000" dirty="0"/>
              <a:t> </a:t>
            </a:r>
            <a:r>
              <a:rPr lang="en-US" sz="2000" dirty="0" err="1"/>
              <a:t>puolesta</a:t>
            </a:r>
            <a:r>
              <a:rPr lang="en-US" sz="2000" dirty="0"/>
              <a:t> </a:t>
            </a:r>
            <a:r>
              <a:rPr lang="en-US" sz="2000" dirty="0" err="1"/>
              <a:t>ateistista</a:t>
            </a:r>
            <a:r>
              <a:rPr lang="en-US" sz="2000" dirty="0"/>
              <a:t> </a:t>
            </a:r>
            <a:r>
              <a:rPr lang="en-US" sz="2000" dirty="0" err="1"/>
              <a:t>Neuvostoliittoa</a:t>
            </a:r>
            <a:r>
              <a:rPr lang="en-US" sz="2000" dirty="0"/>
              <a:t> </a:t>
            </a:r>
            <a:r>
              <a:rPr lang="en-US" sz="2000" dirty="0" err="1"/>
              <a:t>vastaan</a:t>
            </a:r>
            <a:r>
              <a:rPr lang="en-US" sz="2000" dirty="0"/>
              <a:t>.</a:t>
            </a:r>
          </a:p>
        </p:txBody>
      </p:sp>
      <p:pic>
        <p:nvPicPr>
          <p:cNvPr id="4" name="Shape 99" descr="sankarimuistomerkki_savonlinna_hires_shutterstock.JPG">
            <a:extLst>
              <a:ext uri="{FF2B5EF4-FFF2-40B4-BE49-F238E27FC236}">
                <a16:creationId xmlns:a16="http://schemas.microsoft.com/office/drawing/2014/main" id="{B56FAF2D-2696-422A-BC03-D94C0146E8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8700" y="1378194"/>
            <a:ext cx="1812130" cy="2631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8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Radikalismin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vuodet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487" y="1185621"/>
            <a:ext cx="5915025" cy="32777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Yhteiskunta</a:t>
            </a:r>
            <a:r>
              <a:rPr lang="en-US" sz="2000" dirty="0"/>
              <a:t> </a:t>
            </a:r>
            <a:r>
              <a:rPr lang="en-US" sz="2000" dirty="0" err="1"/>
              <a:t>muuttui</a:t>
            </a:r>
            <a:r>
              <a:rPr lang="en-US" sz="2000" dirty="0"/>
              <a:t> </a:t>
            </a:r>
            <a:r>
              <a:rPr lang="en-US" sz="2000" dirty="0" err="1"/>
              <a:t>maatalousvaltaisesta</a:t>
            </a:r>
            <a:r>
              <a:rPr lang="en-US" sz="2000" dirty="0"/>
              <a:t> </a:t>
            </a:r>
            <a:r>
              <a:rPr lang="en-US" sz="2000" dirty="0" err="1"/>
              <a:t>teolliseksi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Kirkon</a:t>
            </a:r>
            <a:r>
              <a:rPr lang="en-US" sz="2000" dirty="0"/>
              <a:t> </a:t>
            </a:r>
            <a:r>
              <a:rPr lang="en-US" sz="2000" dirty="0" err="1"/>
              <a:t>arvostelu</a:t>
            </a:r>
            <a:r>
              <a:rPr lang="en-US" sz="2000" dirty="0"/>
              <a:t> </a:t>
            </a:r>
            <a:r>
              <a:rPr lang="en-US" sz="2000" dirty="0" err="1"/>
              <a:t>lisääntyi</a:t>
            </a:r>
            <a:r>
              <a:rPr lang="en-US" sz="2000" dirty="0"/>
              <a:t> 1960-luvulla.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Kouluihin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vaadittiin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uskonnotonta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katsomusainetta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Perustettiin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uskonnottomuutta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puolustava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Humanistiliitto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1970-luvulla </a:t>
            </a:r>
            <a:r>
              <a:rPr lang="en-US" sz="2000" dirty="0" err="1"/>
              <a:t>tehtiin</a:t>
            </a:r>
            <a:r>
              <a:rPr lang="en-US" sz="2000" dirty="0"/>
              <a:t> </a:t>
            </a:r>
            <a:r>
              <a:rPr lang="en-US" sz="2000" dirty="0" err="1"/>
              <a:t>useita</a:t>
            </a:r>
            <a:r>
              <a:rPr lang="en-US" sz="2000" dirty="0"/>
              <a:t> </a:t>
            </a:r>
            <a:r>
              <a:rPr lang="en-US" sz="2000" dirty="0" err="1"/>
              <a:t>lakialoitteita</a:t>
            </a:r>
            <a:r>
              <a:rPr lang="en-US" sz="2000" dirty="0"/>
              <a:t> </a:t>
            </a:r>
            <a:r>
              <a:rPr lang="en-US" sz="2000" dirty="0" err="1"/>
              <a:t>kirkon</a:t>
            </a:r>
            <a:r>
              <a:rPr lang="en-US" sz="2000" dirty="0"/>
              <a:t> ja </a:t>
            </a:r>
            <a:r>
              <a:rPr lang="en-US" sz="2000" dirty="0" err="1"/>
              <a:t>valtion</a:t>
            </a:r>
            <a:r>
              <a:rPr lang="en-US" sz="2000" dirty="0"/>
              <a:t> </a:t>
            </a:r>
            <a:r>
              <a:rPr lang="en-US" sz="2000" dirty="0" err="1"/>
              <a:t>suhteiden</a:t>
            </a:r>
            <a:r>
              <a:rPr lang="en-US" sz="2000" dirty="0"/>
              <a:t> </a:t>
            </a:r>
            <a:r>
              <a:rPr lang="en-US" sz="2000" dirty="0" err="1"/>
              <a:t>muuttamisesta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sanotut</a:t>
            </a:r>
            <a:r>
              <a:rPr lang="en-US" sz="2000" dirty="0"/>
              <a:t> </a:t>
            </a:r>
            <a:r>
              <a:rPr lang="en-US" sz="2000" dirty="0" err="1"/>
              <a:t>punapapit</a:t>
            </a:r>
            <a:r>
              <a:rPr lang="en-US" sz="2000" dirty="0"/>
              <a:t> </a:t>
            </a:r>
            <a:r>
              <a:rPr lang="en-US" sz="2000" dirty="0" err="1"/>
              <a:t>halusivat</a:t>
            </a:r>
            <a:r>
              <a:rPr lang="en-US" sz="2000" dirty="0"/>
              <a:t> </a:t>
            </a:r>
            <a:r>
              <a:rPr lang="en-US" sz="2000" dirty="0" err="1"/>
              <a:t>ratkaista</a:t>
            </a:r>
            <a:r>
              <a:rPr lang="en-US" sz="2000" dirty="0"/>
              <a:t> </a:t>
            </a:r>
            <a:r>
              <a:rPr lang="en-US" sz="2000" dirty="0" err="1"/>
              <a:t>köyhyyden</a:t>
            </a:r>
            <a:r>
              <a:rPr lang="en-US" sz="2000" dirty="0"/>
              <a:t> ja </a:t>
            </a:r>
            <a:r>
              <a:rPr lang="en-US" sz="2000" dirty="0" err="1"/>
              <a:t>epäoikeudenmukaisuuden</a:t>
            </a:r>
            <a:r>
              <a:rPr lang="en-US" sz="2000" dirty="0"/>
              <a:t> </a:t>
            </a:r>
            <a:r>
              <a:rPr lang="en-US" sz="2000" dirty="0" err="1"/>
              <a:t>sosialismin</a:t>
            </a:r>
            <a:r>
              <a:rPr lang="en-US" sz="2000" dirty="0"/>
              <a:t> </a:t>
            </a:r>
            <a:r>
              <a:rPr lang="en-US" sz="2000" dirty="0" err="1"/>
              <a:t>avulla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2" descr="kallion_kirkko.jpg">
            <a:extLst>
              <a:ext uri="{FF2B5EF4-FFF2-40B4-BE49-F238E27FC236}">
                <a16:creationId xmlns:a16="http://schemas.microsoft.com/office/drawing/2014/main" id="{D64CACCE-B837-433D-8281-AB6308BF22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13086"/>
            <a:ext cx="6858000" cy="203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Kirkko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1990-luvulla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487" y="1268411"/>
            <a:ext cx="5915025" cy="31949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1990-luvun lama-</a:t>
            </a:r>
            <a:r>
              <a:rPr lang="en-US" sz="2000" dirty="0" err="1"/>
              <a:t>aikoina</a:t>
            </a:r>
            <a:r>
              <a:rPr lang="en-US" sz="2000" dirty="0"/>
              <a:t> </a:t>
            </a:r>
            <a:r>
              <a:rPr lang="en-US" sz="2000" dirty="0" err="1"/>
              <a:t>arvostettiin</a:t>
            </a:r>
            <a:r>
              <a:rPr lang="en-US" sz="2000" dirty="0"/>
              <a:t> </a:t>
            </a:r>
            <a:r>
              <a:rPr lang="en-US" sz="2000" dirty="0" err="1"/>
              <a:t>erityisesti</a:t>
            </a:r>
            <a:r>
              <a:rPr lang="en-US" sz="2000" dirty="0"/>
              <a:t> </a:t>
            </a:r>
            <a:r>
              <a:rPr lang="en-US" sz="2000" dirty="0" err="1"/>
              <a:t>kirkon</a:t>
            </a:r>
            <a:r>
              <a:rPr lang="en-US" sz="2000" dirty="0"/>
              <a:t> </a:t>
            </a:r>
            <a:r>
              <a:rPr lang="en-US" sz="2000" dirty="0" err="1"/>
              <a:t>diakoniatyötä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Kirkosta</a:t>
            </a:r>
            <a:r>
              <a:rPr lang="en-US" sz="2000" dirty="0"/>
              <a:t> </a:t>
            </a:r>
            <a:r>
              <a:rPr lang="en-US" sz="2000" dirty="0" err="1"/>
              <a:t>tuli</a:t>
            </a:r>
            <a:r>
              <a:rPr lang="en-US" sz="2000" dirty="0"/>
              <a:t> </a:t>
            </a:r>
            <a:r>
              <a:rPr lang="en-US" sz="2000" dirty="0" err="1"/>
              <a:t>itsenäisempi</a:t>
            </a:r>
            <a:r>
              <a:rPr lang="en-US" sz="2000" dirty="0"/>
              <a:t> </a:t>
            </a:r>
            <a:r>
              <a:rPr lang="en-US" sz="2000" dirty="0" err="1"/>
              <a:t>valtioon</a:t>
            </a:r>
            <a:r>
              <a:rPr lang="en-US" sz="2000" dirty="0"/>
              <a:t> </a:t>
            </a:r>
            <a:r>
              <a:rPr lang="en-US" sz="2000" dirty="0" err="1"/>
              <a:t>nähden</a:t>
            </a:r>
            <a:r>
              <a:rPr lang="en-US" sz="2000" dirty="0"/>
              <a:t>: </a:t>
            </a:r>
            <a:r>
              <a:rPr lang="en-US" sz="2000" dirty="0" err="1"/>
              <a:t>Tuomiokapitulit</a:t>
            </a:r>
            <a:r>
              <a:rPr lang="en-US" sz="2000" dirty="0"/>
              <a:t> </a:t>
            </a:r>
            <a:r>
              <a:rPr lang="en-US" sz="2000" dirty="0" err="1"/>
              <a:t>tulivat</a:t>
            </a:r>
            <a:r>
              <a:rPr lang="en-US" sz="2000" dirty="0"/>
              <a:t> </a:t>
            </a:r>
            <a:r>
              <a:rPr lang="en-US" sz="2000" dirty="0" err="1"/>
              <a:t>kirkon</a:t>
            </a:r>
            <a:r>
              <a:rPr lang="en-US" sz="2000" dirty="0"/>
              <a:t> </a:t>
            </a:r>
            <a:r>
              <a:rPr lang="en-US" sz="2000" dirty="0" err="1"/>
              <a:t>ylläpidettäviksi</a:t>
            </a:r>
            <a:r>
              <a:rPr lang="en-US" sz="2000" dirty="0"/>
              <a:t>, </a:t>
            </a:r>
            <a:r>
              <a:rPr lang="en-US" sz="2000" dirty="0" err="1"/>
              <a:t>eikä</a:t>
            </a:r>
            <a:r>
              <a:rPr lang="en-US" sz="2000" dirty="0"/>
              <a:t> </a:t>
            </a:r>
            <a:r>
              <a:rPr lang="en-US" sz="2000" dirty="0" err="1"/>
              <a:t>presidentti</a:t>
            </a:r>
            <a:r>
              <a:rPr lang="en-US" sz="2000" dirty="0"/>
              <a:t> </a:t>
            </a:r>
            <a:r>
              <a:rPr lang="en-US" sz="2000" dirty="0" err="1"/>
              <a:t>enää</a:t>
            </a:r>
            <a:r>
              <a:rPr lang="en-US" sz="2000" dirty="0"/>
              <a:t> </a:t>
            </a:r>
            <a:r>
              <a:rPr lang="en-US" sz="2000" dirty="0" err="1"/>
              <a:t>nimitä</a:t>
            </a:r>
            <a:r>
              <a:rPr lang="en-US" sz="2000" dirty="0"/>
              <a:t> </a:t>
            </a:r>
            <a:r>
              <a:rPr lang="en-US" sz="2000" dirty="0" err="1"/>
              <a:t>piispoja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Kirkko</a:t>
            </a:r>
            <a:r>
              <a:rPr lang="en-US" sz="2000" dirty="0"/>
              <a:t> </a:t>
            </a:r>
            <a:r>
              <a:rPr lang="en-US" sz="2000" dirty="0" err="1"/>
              <a:t>otti</a:t>
            </a:r>
            <a:r>
              <a:rPr lang="en-US" sz="2000" dirty="0"/>
              <a:t> </a:t>
            </a:r>
            <a:r>
              <a:rPr lang="en-US" sz="2000" dirty="0" err="1"/>
              <a:t>kantaa</a:t>
            </a:r>
            <a:r>
              <a:rPr lang="en-US" sz="2000" dirty="0"/>
              <a:t> </a:t>
            </a:r>
            <a:r>
              <a:rPr lang="en-US" sz="2000" dirty="0" err="1"/>
              <a:t>yhteiskunnallisiin</a:t>
            </a:r>
            <a:r>
              <a:rPr lang="en-US" sz="2000" dirty="0"/>
              <a:t> </a:t>
            </a:r>
            <a:r>
              <a:rPr lang="en-US" sz="2000" dirty="0" err="1"/>
              <a:t>kysymyksiin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9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Kirkko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2000-luvulla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487" y="1268411"/>
            <a:ext cx="5915025" cy="31949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8587" lvl="0" indent="-128587">
              <a:spcBef>
                <a:spcPts val="0"/>
              </a:spcBef>
            </a:pPr>
            <a:r>
              <a:rPr lang="en-US" sz="2000" dirty="0"/>
              <a:t>2000-luvun </a:t>
            </a:r>
            <a:r>
              <a:rPr lang="en-US" sz="2000" dirty="0" err="1"/>
              <a:t>alussa</a:t>
            </a:r>
            <a:r>
              <a:rPr lang="en-US" sz="2000" dirty="0"/>
              <a:t> </a:t>
            </a:r>
            <a:r>
              <a:rPr lang="en-US" sz="2000" dirty="0" err="1"/>
              <a:t>kirkosta</a:t>
            </a:r>
            <a:r>
              <a:rPr lang="en-US" sz="2000" dirty="0"/>
              <a:t> </a:t>
            </a:r>
            <a:r>
              <a:rPr lang="en-US" sz="2000" dirty="0" err="1"/>
              <a:t>eroaminen</a:t>
            </a:r>
            <a:r>
              <a:rPr lang="en-US" sz="2000" dirty="0"/>
              <a:t> on </a:t>
            </a:r>
            <a:r>
              <a:rPr lang="en-US" sz="2000" dirty="0" err="1"/>
              <a:t>lisääntynyt</a:t>
            </a:r>
            <a:r>
              <a:rPr lang="en-US" sz="2000" dirty="0"/>
              <a:t>.</a:t>
            </a:r>
          </a:p>
          <a:p>
            <a:pPr marL="128587" lvl="0" indent="-128587">
              <a:spcBef>
                <a:spcPts val="500"/>
              </a:spcBef>
            </a:pPr>
            <a:r>
              <a:rPr lang="en-US" sz="2000" dirty="0" err="1"/>
              <a:t>Viime</a:t>
            </a:r>
            <a:r>
              <a:rPr lang="en-US" sz="2000" dirty="0"/>
              <a:t> </a:t>
            </a:r>
            <a:r>
              <a:rPr lang="en-US" sz="2000" dirty="0" err="1"/>
              <a:t>vuosikymmenen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r>
              <a:rPr lang="en-US" sz="2000" dirty="0"/>
              <a:t> </a:t>
            </a:r>
            <a:r>
              <a:rPr lang="en-US" sz="2000" dirty="0" err="1"/>
              <a:t>keskustelua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herättäneet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mm.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Kirkon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suhtautuminen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samaa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sukupuolta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olevien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avioliittoon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Naispappeuden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vastustus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konservatiivisten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uskonnollisten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ryhmien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piirissä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Huoli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nuorten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aikuisten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kadosta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kirkosta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62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235</Words>
  <Application>Microsoft Office PowerPoint</Application>
  <PresentationFormat>Mukautettu</PresentationFormat>
  <Paragraphs>35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PowerPoint-esitys</vt:lpstr>
      <vt:lpstr>Suomen itsenäistyminen 1917</vt:lpstr>
      <vt:lpstr>Uskonnonvapauslaki 1923</vt:lpstr>
      <vt:lpstr>Sota-aika</vt:lpstr>
      <vt:lpstr>Radikalismin vuodet</vt:lpstr>
      <vt:lpstr>Kirkko 1990-luvulla</vt:lpstr>
      <vt:lpstr>Kirkko 2000-luvulla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17</cp:revision>
  <dcterms:modified xsi:type="dcterms:W3CDTF">2017-08-15T10:33:38Z</dcterms:modified>
</cp:coreProperties>
</file>