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3" r:id="rId4"/>
    <p:sldId id="266" r:id="rId5"/>
    <p:sldId id="258" r:id="rId6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Vaalea tyyli 3 - Korostu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Normaali tyyli 4 - Korostu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86426" autoAdjust="0"/>
  </p:normalViewPr>
  <p:slideViewPr>
    <p:cSldViewPr snapToGrid="0">
      <p:cViewPr varScale="1">
        <p:scale>
          <a:sx n="99" d="100"/>
          <a:sy n="99" d="100"/>
        </p:scale>
        <p:origin x="1531" y="77"/>
      </p:cViewPr>
      <p:guideLst/>
    </p:cSldViewPr>
  </p:slideViewPr>
  <p:outlineViewPr>
    <p:cViewPr>
      <p:scale>
        <a:sx n="33" d="100"/>
        <a:sy n="33" d="100"/>
      </p:scale>
      <p:origin x="0" y="-750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242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15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857250" y="841771"/>
            <a:ext cx="5143499" cy="179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2701527"/>
            <a:ext cx="5143499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ctr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ctr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35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12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rgbClr val="888888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 rot="5400000">
            <a:off x="3467694" y="1713905"/>
            <a:ext cx="4358878" cy="1478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 rot="5400000">
            <a:off x="467319" y="278011"/>
            <a:ext cx="4358878" cy="4350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 rot="5400000">
            <a:off x="1797843" y="43655"/>
            <a:ext cx="3262312" cy="59150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72381" y="342900"/>
            <a:ext cx="2211882" cy="12001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2915542" y="740568"/>
            <a:ext cx="3471863" cy="36552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142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317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8437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492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666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571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03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6350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666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571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2272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72381" y="1543050"/>
            <a:ext cx="2211882" cy="2858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5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72381" y="273843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72381" y="1260871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2381" y="1878806"/>
            <a:ext cx="2901255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3471862" y="1260871"/>
            <a:ext cx="2915542" cy="6179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35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57175" marR="0" lvl="1" indent="-317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12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14350" marR="0" lvl="2" indent="-635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1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71525" marR="0" lvl="3" indent="-9525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028700" marR="0" lvl="4" indent="0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85875" marR="0" lvl="5" indent="-317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543050" marR="0" lvl="6" indent="-635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00225" marR="0" lvl="7" indent="-9525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0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Font typeface="Arial"/>
              <a:buNone/>
              <a:defRPr sz="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3471862" y="1878806"/>
            <a:ext cx="2915542" cy="2763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71487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3471862" y="1369219"/>
            <a:ext cx="2914649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7" y="1370012"/>
            <a:ext cx="591502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28588" marR="0" lvl="0" indent="-3333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5763" marR="0" lvl="1" indent="-49213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42938" marR="0" lvl="2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00113" marR="0" lvl="3" indent="-74612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57288" marR="0" lvl="4" indent="-65087" algn="l" rtl="0">
              <a:lnSpc>
                <a:spcPct val="90000"/>
              </a:lnSpc>
              <a:spcBef>
                <a:spcPts val="275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414463" marR="0" lvl="5" indent="-6743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71638" marR="0" lvl="6" indent="-7061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928813" marR="0" lvl="7" indent="-73787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185988" marR="0" lvl="8" indent="-64262" algn="l" rtl="0">
              <a:lnSpc>
                <a:spcPct val="90000"/>
              </a:lnSpc>
              <a:spcBef>
                <a:spcPts val="281"/>
              </a:spcBef>
              <a:buClr>
                <a:schemeClr val="dk1"/>
              </a:buClr>
              <a:buSzPct val="1013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7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1" y="4767262"/>
            <a:ext cx="2314575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2" y="4767262"/>
            <a:ext cx="1543049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6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0" y="2862261"/>
            <a:ext cx="6858000" cy="354012"/>
          </a:xfrm>
          <a:prstGeom prst="rect">
            <a:avLst/>
          </a:prstGeom>
          <a:solidFill>
            <a:srgbClr val="76BC7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Ydinsisäl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tö</a:t>
            </a:r>
          </a:p>
        </p:txBody>
      </p:sp>
      <p:sp>
        <p:nvSpPr>
          <p:cNvPr id="4" name="Shape 84">
            <a:extLst>
              <a:ext uri="{FF2B5EF4-FFF2-40B4-BE49-F238E27FC236}">
                <a16:creationId xmlns:a16="http://schemas.microsoft.com/office/drawing/2014/main" id="{C3C51D58-26BC-4B28-AD5D-39D094EF3A6F}"/>
              </a:ext>
            </a:extLst>
          </p:cNvPr>
          <p:cNvSpPr txBox="1"/>
          <p:nvPr/>
        </p:nvSpPr>
        <p:spPr>
          <a:xfrm>
            <a:off x="0" y="1893886"/>
            <a:ext cx="6858000" cy="968374"/>
          </a:xfrm>
          <a:prstGeom prst="rect">
            <a:avLst/>
          </a:prstGeom>
          <a:solidFill>
            <a:srgbClr val="0197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Kirkko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joutuu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kilpailutilanteeseen</a:t>
            </a:r>
            <a:endParaRPr lang="en-US"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Vapaiden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suuntien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saapuminen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71487" y="1126490"/>
            <a:ext cx="5624513" cy="34546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/>
              <a:t>Angloamerikkalaiset</a:t>
            </a:r>
            <a:r>
              <a:rPr lang="en-US" sz="2000" dirty="0"/>
              <a:t> ns. </a:t>
            </a:r>
            <a:r>
              <a:rPr lang="en-US" sz="2000" dirty="0" err="1"/>
              <a:t>vapaat</a:t>
            </a:r>
            <a:r>
              <a:rPr lang="en-US" sz="2000" dirty="0"/>
              <a:t> </a:t>
            </a:r>
            <a:r>
              <a:rPr lang="en-US" sz="2000" dirty="0" err="1"/>
              <a:t>suunnat</a:t>
            </a:r>
            <a:r>
              <a:rPr lang="en-US" sz="2000" dirty="0"/>
              <a:t> (</a:t>
            </a:r>
            <a:r>
              <a:rPr lang="en-US" sz="2000" dirty="0" err="1"/>
              <a:t>baptismi</a:t>
            </a:r>
            <a:r>
              <a:rPr lang="en-US" sz="2000" dirty="0"/>
              <a:t>, </a:t>
            </a:r>
            <a:r>
              <a:rPr lang="en-US" sz="2000" dirty="0" err="1"/>
              <a:t>metodismi</a:t>
            </a:r>
            <a:r>
              <a:rPr lang="en-US" sz="2000" dirty="0"/>
              <a:t> ja </a:t>
            </a:r>
            <a:r>
              <a:rPr lang="en-US" sz="2000" dirty="0" err="1"/>
              <a:t>vapaakirkollisuus</a:t>
            </a:r>
            <a:r>
              <a:rPr lang="en-US" sz="2000" dirty="0"/>
              <a:t>) </a:t>
            </a:r>
            <a:r>
              <a:rPr lang="en-US" sz="2000" dirty="0" err="1"/>
              <a:t>levisivät</a:t>
            </a:r>
            <a:r>
              <a:rPr lang="en-US" sz="2000" dirty="0"/>
              <a:t> </a:t>
            </a:r>
            <a:r>
              <a:rPr lang="en-US" sz="2000" dirty="0" err="1"/>
              <a:t>Suomeen</a:t>
            </a:r>
            <a:r>
              <a:rPr lang="en-US" sz="2000" dirty="0"/>
              <a:t> 1800-luvulla.</a:t>
            </a:r>
          </a:p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/>
              <a:t>Ne </a:t>
            </a:r>
            <a:r>
              <a:rPr lang="en-US" sz="2000" dirty="0" err="1"/>
              <a:t>kritisoivat</a:t>
            </a:r>
            <a:r>
              <a:rPr lang="en-US" sz="2000" dirty="0"/>
              <a:t> </a:t>
            </a:r>
            <a:r>
              <a:rPr lang="en-US" sz="2000" dirty="0" err="1"/>
              <a:t>valtionkirkkojärjestelmää</a:t>
            </a:r>
            <a:r>
              <a:rPr lang="en-US" sz="2000" dirty="0"/>
              <a:t>, </a:t>
            </a:r>
            <a:r>
              <a:rPr lang="en-US" sz="2000" dirty="0" err="1"/>
              <a:t>vallitsevia</a:t>
            </a:r>
            <a:r>
              <a:rPr lang="en-US" sz="2000" dirty="0"/>
              <a:t> </a:t>
            </a:r>
            <a:r>
              <a:rPr lang="en-US" sz="2000" dirty="0" err="1"/>
              <a:t>elämäntapoja</a:t>
            </a:r>
            <a:r>
              <a:rPr lang="en-US" sz="2000" dirty="0"/>
              <a:t> ja </a:t>
            </a:r>
            <a:r>
              <a:rPr lang="en-US" sz="2000" dirty="0" err="1"/>
              <a:t>lapsikastetta</a:t>
            </a:r>
            <a:r>
              <a:rPr lang="en-US" sz="2000" dirty="0"/>
              <a:t>.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CB4FD7B-6C25-429A-8F1A-39F671DA9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377" y="2774238"/>
            <a:ext cx="2721244" cy="18069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7734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Kirkkoon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liittyvät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lakimuutokset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1800-luvulla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07480" y="1347887"/>
            <a:ext cx="4001788" cy="28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</a:rPr>
              <a:t>Kunta</a:t>
            </a:r>
            <a:r>
              <a:rPr lang="en-US" sz="2000" dirty="0">
                <a:solidFill>
                  <a:srgbClr val="000000"/>
                </a:solidFill>
              </a:rPr>
              <a:t> ja </a:t>
            </a:r>
            <a:r>
              <a:rPr lang="en-US" sz="2000" dirty="0" err="1">
                <a:solidFill>
                  <a:srgbClr val="000000"/>
                </a:solidFill>
              </a:rPr>
              <a:t>seurakunta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erotettiin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toisistaan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Opetustoimi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sairaanhoito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köyhäinhoito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siirtyivät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kuntien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vastuulle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Kansakouluopetuksen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tueksi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perustettiin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kiertokouluja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 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  <a:sym typeface="Arial"/>
              </a:rPr>
              <a:t>Perustettiin</a:t>
            </a:r>
            <a:r>
              <a:rPr lang="en-US" sz="200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Arial"/>
              </a:rPr>
              <a:t>kirkolliskokous</a:t>
            </a:r>
            <a:r>
              <a:rPr lang="en-US" sz="2000" dirty="0">
                <a:solidFill>
                  <a:srgbClr val="000000"/>
                </a:solidFill>
                <a:sym typeface="Arial"/>
              </a:rPr>
              <a:t>.</a:t>
            </a:r>
          </a:p>
          <a:p>
            <a:pPr marL="215900" lvl="1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  <a:sym typeface="Arial"/>
              </a:rPr>
              <a:t>Uskonnonvapauskysymykset</a:t>
            </a:r>
            <a:r>
              <a:rPr lang="en-US" sz="200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Arial"/>
              </a:rPr>
              <a:t>nousivat</a:t>
            </a:r>
            <a:r>
              <a:rPr lang="en-US" sz="200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Arial"/>
              </a:rPr>
              <a:t>pinnalle</a:t>
            </a:r>
            <a:r>
              <a:rPr lang="en-US" sz="2000" dirty="0">
                <a:solidFill>
                  <a:srgbClr val="000000"/>
                </a:solidFill>
                <a:sym typeface="Arial"/>
              </a:rPr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FCE4E28-B7DB-42E8-B24B-242B71D40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805" y="1347888"/>
            <a:ext cx="1805140" cy="28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B04F69E-E7E1-4AE7-BDF7-0513BA1ED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58" y="568144"/>
            <a:ext cx="4776257" cy="39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8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71487" y="274637"/>
            <a:ext cx="5915025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Uudet</a:t>
            </a:r>
            <a:r>
              <a:rPr lang="en-US" sz="2000" b="1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Arial" panose="020B0604020202020204" pitchFamily="34" charset="0"/>
              </a:rPr>
              <a:t>kansalaisjärjestöt</a:t>
            </a:r>
            <a:endParaRPr 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71487" y="1268411"/>
            <a:ext cx="5915025" cy="31949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15900" lvl="0" indent="-215900">
              <a:spcBef>
                <a:spcPts val="0"/>
              </a:spcBef>
              <a:buClr>
                <a:srgbClr val="000000"/>
              </a:buClr>
            </a:pPr>
            <a:r>
              <a:rPr lang="en-US" sz="2000" dirty="0" err="1">
                <a:solidFill>
                  <a:srgbClr val="000000"/>
                </a:solidFill>
              </a:rPr>
              <a:t>Alettiin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perustamaan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erilaisia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kansalaisjärjestöjä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jotka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tarjosivat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ihmisille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uusia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aatteita</a:t>
            </a:r>
            <a:r>
              <a:rPr lang="en-US" sz="2000" dirty="0">
                <a:solidFill>
                  <a:srgbClr val="000000"/>
                </a:solidFill>
              </a:rPr>
              <a:t> ja </a:t>
            </a:r>
            <a:r>
              <a:rPr lang="en-US" sz="2000" dirty="0" err="1">
                <a:solidFill>
                  <a:srgbClr val="000000"/>
                </a:solidFill>
              </a:rPr>
              <a:t>vapaa-ajanviettomahdollisuuksia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Papisto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ei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kannattanut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raittiusliikettä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Naisasialiike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syytti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kirkkoa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taantumuksesta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Työväenliikkeessä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ilmeni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uskonnonvastaisuutta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 </a:t>
            </a:r>
          </a:p>
          <a:p>
            <a:pPr marL="431800" lvl="1" indent="-179388">
              <a:spcBef>
                <a:spcPts val="400"/>
              </a:spcBef>
              <a:buClr>
                <a:srgbClr val="000000"/>
              </a:buClr>
              <a:buFont typeface="Calibri" panose="020F0502020204030204" pitchFamily="34" charset="0"/>
              <a:buChar char="–"/>
            </a:pPr>
            <a:r>
              <a:rPr lang="en-US" sz="2000" dirty="0" err="1">
                <a:solidFill>
                  <a:srgbClr val="000000"/>
                </a:solidFill>
                <a:cs typeface="Arial"/>
              </a:rPr>
              <a:t>Kirkko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ryhtyi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kehittämään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uusia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työmuotoja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,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kuten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nuorisotyötä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 ja </a:t>
            </a:r>
            <a:r>
              <a:rPr lang="en-US" sz="2000" dirty="0" err="1">
                <a:solidFill>
                  <a:srgbClr val="000000"/>
                </a:solidFill>
                <a:cs typeface="Arial"/>
              </a:rPr>
              <a:t>pyhäkoulua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105</Words>
  <Application>Microsoft Office PowerPoint</Application>
  <PresentationFormat>Mukautettu</PresentationFormat>
  <Paragraphs>17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PowerPoint-esitys</vt:lpstr>
      <vt:lpstr>Vapaiden suuntien saapuminen</vt:lpstr>
      <vt:lpstr>Kirkkoon liittyvät lakimuutokset 1800-luvulla</vt:lpstr>
      <vt:lpstr>PowerPoint-esitys</vt:lpstr>
      <vt:lpstr>Uudet kansalaisjärjestöt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Vuokko, Taina</cp:lastModifiedBy>
  <cp:revision>15</cp:revision>
  <dcterms:modified xsi:type="dcterms:W3CDTF">2017-08-15T10:19:00Z</dcterms:modified>
</cp:coreProperties>
</file>