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2" r:id="rId4"/>
    <p:sldId id="276" r:id="rId5"/>
    <p:sldId id="273" r:id="rId6"/>
    <p:sldId id="268" r:id="rId7"/>
    <p:sldId id="274" r:id="rId8"/>
    <p:sldId id="277" r:id="rId9"/>
    <p:sldId id="279" r:id="rId10"/>
    <p:sldId id="278" r:id="rId11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86426" autoAdjust="0"/>
  </p:normalViewPr>
  <p:slideViewPr>
    <p:cSldViewPr snapToGrid="0">
      <p:cViewPr varScale="1">
        <p:scale>
          <a:sx n="99" d="100"/>
          <a:sy n="99" d="100"/>
        </p:scale>
        <p:origin x="1531" y="77"/>
      </p:cViewPr>
      <p:guideLst/>
    </p:cSldViewPr>
  </p:slideViewPr>
  <p:outlineViewPr>
    <p:cViewPr>
      <p:scale>
        <a:sx n="33" d="100"/>
        <a:sy n="33" d="100"/>
      </p:scale>
      <p:origin x="0" y="-75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84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6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9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81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92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209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79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5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tö</a:t>
            </a:r>
          </a:p>
        </p:txBody>
      </p:sp>
      <p:sp>
        <p:nvSpPr>
          <p:cNvPr id="5" name="Shape 84">
            <a:extLst>
              <a:ext uri="{FF2B5EF4-FFF2-40B4-BE49-F238E27FC236}">
                <a16:creationId xmlns:a16="http://schemas.microsoft.com/office/drawing/2014/main" id="{731AE53D-2AF3-4980-A517-39CCDC724D73}"/>
              </a:ext>
            </a:extLst>
          </p:cNvPr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18.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Vaihtoehtoinen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henkisyys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uudet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yhteisöt</a:t>
            </a:r>
            <a:endParaRPr lang="en-US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Uuspakanalliset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liikkeet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95277"/>
            <a:ext cx="5456614" cy="3291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Euroopassa</a:t>
            </a:r>
            <a:r>
              <a:rPr lang="en-US" sz="1800" dirty="0"/>
              <a:t> </a:t>
            </a:r>
            <a:r>
              <a:rPr lang="en-US" sz="1800" dirty="0" err="1"/>
              <a:t>virisi</a:t>
            </a:r>
            <a:r>
              <a:rPr lang="en-US" sz="1800" dirty="0"/>
              <a:t> 1800-luvulla </a:t>
            </a:r>
            <a:r>
              <a:rPr lang="en-US" sz="1800" dirty="0" err="1"/>
              <a:t>kiinnostus</a:t>
            </a:r>
            <a:r>
              <a:rPr lang="en-US" sz="1800" dirty="0"/>
              <a:t> </a:t>
            </a:r>
            <a:r>
              <a:rPr lang="en-US" sz="1800" dirty="0" err="1"/>
              <a:t>esikristilliseen</a:t>
            </a:r>
            <a:r>
              <a:rPr lang="en-US" sz="1800" dirty="0"/>
              <a:t> </a:t>
            </a:r>
            <a:r>
              <a:rPr lang="en-US" sz="1800" dirty="0" err="1"/>
              <a:t>aikaan</a:t>
            </a:r>
            <a:r>
              <a:rPr lang="en-US" sz="1800" dirty="0"/>
              <a:t>, </a:t>
            </a:r>
            <a:r>
              <a:rPr lang="en-US" sz="1800" dirty="0" err="1"/>
              <a:t>mutta</a:t>
            </a:r>
            <a:r>
              <a:rPr lang="en-US" sz="1800" dirty="0"/>
              <a:t> </a:t>
            </a:r>
            <a:r>
              <a:rPr lang="en-US" sz="1800" dirty="0" err="1"/>
              <a:t>varsinainen</a:t>
            </a:r>
            <a:r>
              <a:rPr lang="en-US" sz="1800" dirty="0"/>
              <a:t> </a:t>
            </a:r>
            <a:r>
              <a:rPr lang="en-US" sz="1800" dirty="0" err="1"/>
              <a:t>uuspakanuus</a:t>
            </a:r>
            <a:r>
              <a:rPr lang="en-US" sz="1800" dirty="0"/>
              <a:t> </a:t>
            </a:r>
            <a:r>
              <a:rPr lang="en-US" sz="1800" dirty="0" err="1"/>
              <a:t>syntyi</a:t>
            </a:r>
            <a:r>
              <a:rPr lang="en-US" sz="1800" dirty="0"/>
              <a:t> 1900-luvun </a:t>
            </a:r>
            <a:r>
              <a:rPr lang="en-US" sz="1800" dirty="0" err="1"/>
              <a:t>jälkipuoliskolla</a:t>
            </a:r>
            <a:r>
              <a:rPr lang="en-US" sz="18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Liikkeissä</a:t>
            </a:r>
            <a:r>
              <a:rPr lang="en-US" sz="1800" dirty="0"/>
              <a:t> </a:t>
            </a:r>
            <a:r>
              <a:rPr lang="en-US" sz="1800" dirty="0" err="1"/>
              <a:t>ammennetaan</a:t>
            </a:r>
            <a:r>
              <a:rPr lang="en-US" sz="1800" dirty="0"/>
              <a:t> </a:t>
            </a:r>
            <a:r>
              <a:rPr lang="en-US" sz="1800" dirty="0" err="1"/>
              <a:t>muun</a:t>
            </a:r>
            <a:r>
              <a:rPr lang="en-US" sz="1800" dirty="0"/>
              <a:t> </a:t>
            </a:r>
            <a:r>
              <a:rPr lang="en-US" sz="1800" dirty="0" err="1"/>
              <a:t>muassa</a:t>
            </a:r>
            <a:r>
              <a:rPr lang="en-US" sz="1800" dirty="0"/>
              <a:t> </a:t>
            </a:r>
            <a:r>
              <a:rPr lang="en-US" sz="1800" dirty="0" err="1"/>
              <a:t>historiantutkimuksesta</a:t>
            </a:r>
            <a:r>
              <a:rPr lang="en-US" sz="1800" dirty="0"/>
              <a:t> ja </a:t>
            </a:r>
            <a:r>
              <a:rPr lang="en-US" sz="1800" dirty="0" err="1"/>
              <a:t>alkuperäiskansojen</a:t>
            </a:r>
            <a:r>
              <a:rPr lang="en-US" sz="1800" dirty="0"/>
              <a:t> </a:t>
            </a:r>
            <a:r>
              <a:rPr lang="en-US" sz="1800" dirty="0" err="1"/>
              <a:t>uskonnollisista</a:t>
            </a:r>
            <a:r>
              <a:rPr lang="en-US" sz="1800" dirty="0"/>
              <a:t> </a:t>
            </a:r>
            <a:r>
              <a:rPr lang="en-US" sz="1800" dirty="0" err="1"/>
              <a:t>tavoista</a:t>
            </a:r>
            <a:r>
              <a:rPr lang="en-US" sz="18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Nykyisin</a:t>
            </a:r>
            <a:r>
              <a:rPr lang="en-US" sz="1800" dirty="0"/>
              <a:t> </a:t>
            </a:r>
            <a:r>
              <a:rPr lang="en-US" sz="1800" dirty="0" err="1"/>
              <a:t>Suomessa</a:t>
            </a:r>
            <a:r>
              <a:rPr lang="en-US" sz="1800" dirty="0"/>
              <a:t> on </a:t>
            </a:r>
            <a:r>
              <a:rPr lang="en-US" sz="1800" dirty="0" err="1"/>
              <a:t>kymmenkunta</a:t>
            </a:r>
            <a:r>
              <a:rPr lang="en-US" sz="1800" dirty="0"/>
              <a:t> </a:t>
            </a:r>
            <a:r>
              <a:rPr lang="en-US" sz="1800" dirty="0" err="1"/>
              <a:t>uuspakanallista</a:t>
            </a:r>
            <a:r>
              <a:rPr lang="en-US" sz="1800" dirty="0"/>
              <a:t> </a:t>
            </a:r>
            <a:r>
              <a:rPr lang="en-US" sz="1800" dirty="0" err="1"/>
              <a:t>järjestöä</a:t>
            </a:r>
            <a:r>
              <a:rPr lang="en-US" sz="1800" dirty="0"/>
              <a:t>, </a:t>
            </a:r>
            <a:r>
              <a:rPr lang="en-US" sz="1800" dirty="0" err="1"/>
              <a:t>joissa</a:t>
            </a:r>
            <a:r>
              <a:rPr lang="en-US" sz="1800" dirty="0"/>
              <a:t> on 500−1 000 </a:t>
            </a:r>
            <a:r>
              <a:rPr lang="en-US" sz="1800" dirty="0" err="1"/>
              <a:t>kannattajaa</a:t>
            </a:r>
            <a:r>
              <a:rPr lang="en-US" sz="18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Ainoa</a:t>
            </a:r>
            <a:r>
              <a:rPr lang="en-US" sz="1800" dirty="0"/>
              <a:t> </a:t>
            </a:r>
            <a:r>
              <a:rPr lang="en-US" sz="1800" dirty="0" err="1"/>
              <a:t>rekisteröity</a:t>
            </a:r>
            <a:r>
              <a:rPr lang="en-US" sz="1800" dirty="0"/>
              <a:t> </a:t>
            </a:r>
            <a:r>
              <a:rPr lang="en-US" sz="1800" dirty="0" err="1"/>
              <a:t>uuspakanallinen</a:t>
            </a:r>
            <a:r>
              <a:rPr lang="en-US" sz="1800" dirty="0"/>
              <a:t> </a:t>
            </a:r>
            <a:r>
              <a:rPr lang="en-US" sz="1800" dirty="0" err="1"/>
              <a:t>yhteisö</a:t>
            </a:r>
            <a:r>
              <a:rPr lang="en-US" sz="1800" dirty="0"/>
              <a:t> on </a:t>
            </a:r>
            <a:r>
              <a:rPr lang="en-US" sz="1800" dirty="0" err="1"/>
              <a:t>Karhun</a:t>
            </a:r>
            <a:r>
              <a:rPr lang="en-US" sz="1800" dirty="0"/>
              <a:t> </a:t>
            </a:r>
            <a:r>
              <a:rPr lang="en-US" sz="1800" dirty="0" err="1"/>
              <a:t>kansa</a:t>
            </a:r>
            <a:r>
              <a:rPr lang="en-US" sz="1800" dirty="0"/>
              <a:t> (2013).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Uuspakanoiden</a:t>
            </a:r>
            <a:r>
              <a:rPr lang="en-US" sz="1800" dirty="0"/>
              <a:t> </a:t>
            </a:r>
            <a:r>
              <a:rPr lang="en-US" sz="1800" dirty="0" err="1"/>
              <a:t>yhteistyöorganisaatioksi</a:t>
            </a:r>
            <a:r>
              <a:rPr lang="en-US" sz="1800" dirty="0"/>
              <a:t> </a:t>
            </a:r>
            <a:r>
              <a:rPr lang="en-US" sz="1800" dirty="0" err="1"/>
              <a:t>perustettiin</a:t>
            </a:r>
            <a:r>
              <a:rPr lang="en-US" sz="1800" dirty="0"/>
              <a:t> 1998 </a:t>
            </a:r>
            <a:r>
              <a:rPr lang="en-US" sz="1800" dirty="0" err="1"/>
              <a:t>Lehto</a:t>
            </a:r>
            <a:r>
              <a:rPr lang="en-US" sz="1800" dirty="0"/>
              <a:t> − </a:t>
            </a:r>
            <a:r>
              <a:rPr lang="en-US" sz="1800" dirty="0" err="1"/>
              <a:t>Suomen</a:t>
            </a:r>
            <a:r>
              <a:rPr lang="en-US" sz="1800" dirty="0"/>
              <a:t> </a:t>
            </a:r>
            <a:r>
              <a:rPr lang="en-US" sz="1800" dirty="0" err="1"/>
              <a:t>luonnonuskontojen</a:t>
            </a:r>
            <a:r>
              <a:rPr lang="en-US" sz="1800" dirty="0"/>
              <a:t> </a:t>
            </a:r>
            <a:r>
              <a:rPr lang="en-US" sz="1800" dirty="0" err="1"/>
              <a:t>yhdistys</a:t>
            </a:r>
            <a:r>
              <a:rPr lang="en-US" sz="1800" dirty="0"/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93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6" y="1210119"/>
            <a:ext cx="5915026" cy="3208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Kaikista</a:t>
            </a:r>
            <a:r>
              <a:rPr lang="en-US" sz="2000" dirty="0"/>
              <a:t> </a:t>
            </a:r>
            <a:r>
              <a:rPr lang="en-US" sz="2000" dirty="0" err="1"/>
              <a:t>uskontoperinteistä</a:t>
            </a:r>
            <a:r>
              <a:rPr lang="en-US" sz="2000" dirty="0"/>
              <a:t> on </a:t>
            </a:r>
            <a:r>
              <a:rPr lang="en-US" sz="2000" dirty="0" err="1"/>
              <a:t>syntynyt</a:t>
            </a:r>
            <a:r>
              <a:rPr lang="en-US" sz="2000" dirty="0"/>
              <a:t> </a:t>
            </a:r>
            <a:r>
              <a:rPr lang="en-US" sz="2000" dirty="0" err="1"/>
              <a:t>uusien</a:t>
            </a:r>
            <a:r>
              <a:rPr lang="en-US" sz="2000" dirty="0"/>
              <a:t> </a:t>
            </a:r>
            <a:r>
              <a:rPr lang="en-US" sz="2000" dirty="0" err="1"/>
              <a:t>tulkintojen</a:t>
            </a:r>
            <a:r>
              <a:rPr lang="en-US" sz="2000" dirty="0"/>
              <a:t> </a:t>
            </a:r>
            <a:r>
              <a:rPr lang="en-US" sz="2000" dirty="0" err="1"/>
              <a:t>myötä</a:t>
            </a:r>
            <a:r>
              <a:rPr lang="en-US" sz="2000" dirty="0"/>
              <a:t> </a:t>
            </a:r>
            <a:r>
              <a:rPr lang="en-US" sz="2000" dirty="0" err="1"/>
              <a:t>uusia</a:t>
            </a:r>
            <a:r>
              <a:rPr lang="en-US" sz="2000" dirty="0"/>
              <a:t> </a:t>
            </a:r>
            <a:r>
              <a:rPr lang="en-US" sz="2000" dirty="0" err="1"/>
              <a:t>liikkeitä</a:t>
            </a:r>
            <a:r>
              <a:rPr lang="en-US" sz="2000" dirty="0"/>
              <a:t> ja </a:t>
            </a:r>
            <a:r>
              <a:rPr lang="en-US" sz="2000" dirty="0" err="1"/>
              <a:t>yhteisöjä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Uuden</a:t>
            </a:r>
            <a:r>
              <a:rPr lang="en-US" sz="2000" dirty="0"/>
              <a:t> </a:t>
            </a:r>
            <a:r>
              <a:rPr lang="en-US" sz="2000" dirty="0" err="1"/>
              <a:t>liikkeen</a:t>
            </a:r>
            <a:r>
              <a:rPr lang="en-US" sz="2000" dirty="0"/>
              <a:t> </a:t>
            </a:r>
            <a:r>
              <a:rPr lang="en-US" sz="2000" dirty="0" err="1"/>
              <a:t>syntytaustana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esimerkiksi</a:t>
            </a:r>
            <a:endParaRPr lang="en-US" sz="2000" dirty="0"/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karismaattinen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uskonnollinen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opettaja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vanhat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salatieteelliset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liikkeet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esikristillisen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perinteen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elvyttäminen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Liikkeet</a:t>
            </a:r>
            <a:r>
              <a:rPr lang="en-US" sz="2000" dirty="0"/>
              <a:t> </a:t>
            </a:r>
            <a:r>
              <a:rPr lang="en-US" sz="2000" dirty="0" err="1"/>
              <a:t>pyrkivät</a:t>
            </a:r>
            <a:r>
              <a:rPr lang="en-US" sz="2000" dirty="0"/>
              <a:t> </a:t>
            </a:r>
            <a:r>
              <a:rPr lang="en-US" sz="2000" dirty="0" err="1"/>
              <a:t>leviämään</a:t>
            </a:r>
            <a:r>
              <a:rPr lang="en-US" sz="2000" dirty="0"/>
              <a:t> </a:t>
            </a:r>
            <a:r>
              <a:rPr lang="en-US" sz="2000" dirty="0" err="1"/>
              <a:t>maailmanlaajuisesti</a:t>
            </a:r>
            <a:r>
              <a:rPr lang="en-US" sz="2000" dirty="0"/>
              <a:t> ja </a:t>
            </a:r>
            <a:r>
              <a:rPr lang="en-US" sz="2000" dirty="0" err="1"/>
              <a:t>tavoittamaan</a:t>
            </a:r>
            <a:r>
              <a:rPr lang="en-US" sz="2000" dirty="0"/>
              <a:t> </a:t>
            </a:r>
            <a:r>
              <a:rPr lang="en-US" sz="2000" dirty="0" err="1"/>
              <a:t>erityisesti</a:t>
            </a:r>
            <a:r>
              <a:rPr lang="en-US" sz="2000" dirty="0"/>
              <a:t> </a:t>
            </a:r>
            <a:r>
              <a:rPr lang="en-US" sz="2000" dirty="0" err="1"/>
              <a:t>nuoria</a:t>
            </a:r>
            <a:r>
              <a:rPr lang="en-US" sz="2000" dirty="0"/>
              <a:t> ja </a:t>
            </a:r>
            <a:r>
              <a:rPr lang="en-US" sz="2000" dirty="0" err="1"/>
              <a:t>koulutettuja</a:t>
            </a:r>
            <a:r>
              <a:rPr lang="en-US" sz="2000" dirty="0"/>
              <a:t> </a:t>
            </a:r>
            <a:r>
              <a:rPr lang="en-US" sz="2000" dirty="0" err="1"/>
              <a:t>ihmisiä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Monet </a:t>
            </a:r>
            <a:r>
              <a:rPr lang="en-US" sz="2000" dirty="0" err="1"/>
              <a:t>liikkeet</a:t>
            </a:r>
            <a:r>
              <a:rPr lang="en-US" sz="2000" dirty="0"/>
              <a:t> </a:t>
            </a:r>
            <a:r>
              <a:rPr lang="en-US" sz="2000" dirty="0" err="1"/>
              <a:t>opettavat</a:t>
            </a:r>
            <a:r>
              <a:rPr lang="en-US" sz="2000" dirty="0"/>
              <a:t> </a:t>
            </a:r>
            <a:r>
              <a:rPr lang="en-US" sz="2000" dirty="0" err="1"/>
              <a:t>opetuksensa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kaikkien</a:t>
            </a:r>
            <a:r>
              <a:rPr lang="en-US" sz="2000" dirty="0"/>
              <a:t> </a:t>
            </a:r>
            <a:r>
              <a:rPr lang="en-US" sz="2000" dirty="0" err="1"/>
              <a:t>uskontojen</a:t>
            </a:r>
            <a:r>
              <a:rPr lang="en-US" sz="2000" dirty="0"/>
              <a:t> </a:t>
            </a:r>
            <a:r>
              <a:rPr lang="en-US" sz="2000" dirty="0" err="1"/>
              <a:t>perustana</a:t>
            </a:r>
            <a:r>
              <a:rPr lang="en-US" sz="2000" dirty="0"/>
              <a:t>. 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4C588B8B-8457-4D3B-8181-07C3F30B10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Liikkeiden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yhteisöjen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juuret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3D70350-7268-4B4F-B7C2-513DC2EB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35" y="1395005"/>
            <a:ext cx="2058065" cy="3085555"/>
          </a:xfrm>
          <a:prstGeom prst="rect">
            <a:avLst/>
          </a:prstGeom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Hindulaisperäiset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liikkeet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Suomessa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31378"/>
            <a:ext cx="4535942" cy="3349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Intialaisten</a:t>
            </a:r>
            <a:r>
              <a:rPr lang="en-US" sz="2000" dirty="0"/>
              <a:t> </a:t>
            </a:r>
            <a:r>
              <a:rPr lang="en-US" sz="2000" dirty="0" err="1"/>
              <a:t>guruen</a:t>
            </a:r>
            <a:r>
              <a:rPr lang="en-US" sz="2000" dirty="0"/>
              <a:t> </a:t>
            </a:r>
            <a:r>
              <a:rPr lang="en-US" sz="2000" dirty="0" err="1"/>
              <a:t>vaikutuksesta</a:t>
            </a:r>
            <a:r>
              <a:rPr lang="en-US" sz="2000" dirty="0"/>
              <a:t> on </a:t>
            </a:r>
            <a:r>
              <a:rPr lang="en-US" sz="2000" dirty="0" err="1"/>
              <a:t>syntynyt</a:t>
            </a:r>
            <a:r>
              <a:rPr lang="en-US" sz="2000" dirty="0"/>
              <a:t> </a:t>
            </a:r>
            <a:r>
              <a:rPr lang="en-US" sz="2000" dirty="0" err="1"/>
              <a:t>monia</a:t>
            </a:r>
            <a:r>
              <a:rPr lang="en-US" sz="2000" dirty="0"/>
              <a:t> </a:t>
            </a:r>
            <a:r>
              <a:rPr lang="en-US" sz="2000" dirty="0" err="1"/>
              <a:t>hindulaisperäisiä</a:t>
            </a:r>
            <a:r>
              <a:rPr lang="en-US" sz="2000" dirty="0"/>
              <a:t> </a:t>
            </a:r>
            <a:r>
              <a:rPr lang="en-US" sz="2000" dirty="0" err="1"/>
              <a:t>liikkeitä</a:t>
            </a:r>
            <a:r>
              <a:rPr lang="en-US" sz="2000" dirty="0"/>
              <a:t>, ja </a:t>
            </a:r>
            <a:r>
              <a:rPr lang="en-US" sz="2000" dirty="0" err="1"/>
              <a:t>niistä</a:t>
            </a:r>
            <a:r>
              <a:rPr lang="en-US" sz="2000" dirty="0"/>
              <a:t> </a:t>
            </a: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toimii</a:t>
            </a:r>
            <a:r>
              <a:rPr lang="en-US" sz="2000" dirty="0"/>
              <a:t> </a:t>
            </a:r>
            <a:r>
              <a:rPr lang="en-US" sz="2000" dirty="0" err="1"/>
              <a:t>esimerkiksi</a:t>
            </a:r>
            <a:r>
              <a:rPr lang="en-US" sz="2000" dirty="0"/>
              <a:t> Amma-</a:t>
            </a:r>
            <a:r>
              <a:rPr lang="en-US" sz="2000" dirty="0" err="1"/>
              <a:t>liike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Krišna-liike</a:t>
            </a:r>
            <a:r>
              <a:rPr lang="en-US" sz="2000" dirty="0"/>
              <a:t> </a:t>
            </a:r>
            <a:r>
              <a:rPr lang="en-US" sz="2000" dirty="0" err="1"/>
              <a:t>tekee</a:t>
            </a:r>
            <a:r>
              <a:rPr lang="en-US" sz="2000" dirty="0"/>
              <a:t> </a:t>
            </a: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aktiivista</a:t>
            </a:r>
            <a:r>
              <a:rPr lang="en-US" sz="2000" dirty="0"/>
              <a:t> </a:t>
            </a:r>
            <a:r>
              <a:rPr lang="en-US" sz="2000" dirty="0" err="1"/>
              <a:t>lähetystyötä</a:t>
            </a:r>
            <a:r>
              <a:rPr lang="en-US" sz="2000" dirty="0"/>
              <a:t> </a:t>
            </a:r>
            <a:r>
              <a:rPr lang="en-US" sz="2000" dirty="0" err="1"/>
              <a:t>kaupungeissa</a:t>
            </a:r>
            <a:r>
              <a:rPr lang="en-US" sz="2000" dirty="0"/>
              <a:t> ja </a:t>
            </a:r>
            <a:r>
              <a:rPr lang="en-US" sz="2000" dirty="0" err="1"/>
              <a:t>erilaisissa</a:t>
            </a:r>
            <a:r>
              <a:rPr lang="en-US" sz="2000" dirty="0"/>
              <a:t> </a:t>
            </a:r>
            <a:r>
              <a:rPr lang="en-US" sz="2000" dirty="0" err="1"/>
              <a:t>tapahtumissa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Monet </a:t>
            </a:r>
            <a:r>
              <a:rPr lang="en-US" sz="2000" dirty="0" err="1"/>
              <a:t>suomalaiset</a:t>
            </a:r>
            <a:r>
              <a:rPr lang="en-US" sz="2000" dirty="0"/>
              <a:t> </a:t>
            </a:r>
            <a:r>
              <a:rPr lang="en-US" sz="2000" dirty="0" err="1"/>
              <a:t>ottavat</a:t>
            </a:r>
            <a:r>
              <a:rPr lang="en-US" sz="2000" dirty="0"/>
              <a:t> </a:t>
            </a:r>
            <a:r>
              <a:rPr lang="en-US" sz="2000" dirty="0" err="1"/>
              <a:t>osaa</a:t>
            </a:r>
            <a:r>
              <a:rPr lang="en-US" sz="2000" dirty="0"/>
              <a:t> </a:t>
            </a:r>
            <a:r>
              <a:rPr lang="en-US" sz="2000" dirty="0" err="1"/>
              <a:t>esimerkiksi</a:t>
            </a:r>
            <a:r>
              <a:rPr lang="en-US" sz="2000" dirty="0"/>
              <a:t> </a:t>
            </a:r>
            <a:r>
              <a:rPr lang="en-US" sz="2000" dirty="0" err="1"/>
              <a:t>hindulaisuudesta</a:t>
            </a:r>
            <a:r>
              <a:rPr lang="en-US" sz="2000" dirty="0"/>
              <a:t> </a:t>
            </a:r>
            <a:r>
              <a:rPr lang="en-US" sz="2000" dirty="0" err="1"/>
              <a:t>vaikutteita</a:t>
            </a:r>
            <a:r>
              <a:rPr lang="en-US" sz="2000" dirty="0"/>
              <a:t> </a:t>
            </a:r>
            <a:r>
              <a:rPr lang="en-US" sz="2000" dirty="0" err="1"/>
              <a:t>saaneille</a:t>
            </a:r>
            <a:r>
              <a:rPr lang="en-US" sz="2000" dirty="0"/>
              <a:t> </a:t>
            </a:r>
            <a:r>
              <a:rPr lang="en-US" sz="2000" dirty="0" err="1"/>
              <a:t>joogakursseille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Suomeen</a:t>
            </a:r>
            <a:r>
              <a:rPr lang="en-US" sz="2000" dirty="0"/>
              <a:t> on </a:t>
            </a:r>
            <a:r>
              <a:rPr lang="en-US" sz="2000" dirty="0" err="1"/>
              <a:t>syntynyt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intialaisten</a:t>
            </a:r>
            <a:r>
              <a:rPr lang="en-US" sz="2000" dirty="0"/>
              <a:t> </a:t>
            </a:r>
            <a:r>
              <a:rPr lang="en-US" sz="2000" dirty="0" err="1"/>
              <a:t>maahanmuuttajien</a:t>
            </a:r>
            <a:r>
              <a:rPr lang="en-US" sz="2000" dirty="0"/>
              <a:t> </a:t>
            </a:r>
            <a:r>
              <a:rPr lang="en-US" sz="2000" dirty="0" err="1"/>
              <a:t>yhteisöjä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806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Amma-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liike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31378"/>
            <a:ext cx="4135347" cy="31532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Intialainen</a:t>
            </a:r>
            <a:r>
              <a:rPr lang="en-US" sz="1800" dirty="0"/>
              <a:t> </a:t>
            </a:r>
            <a:r>
              <a:rPr lang="en-US" sz="1800" dirty="0" err="1"/>
              <a:t>Äiti</a:t>
            </a:r>
            <a:r>
              <a:rPr lang="en-US" sz="1800" dirty="0"/>
              <a:t> Amma </a:t>
            </a:r>
            <a:r>
              <a:rPr lang="en-US" sz="1800" dirty="0" err="1"/>
              <a:t>nähdään</a:t>
            </a:r>
            <a:r>
              <a:rPr lang="en-US" sz="1800" dirty="0"/>
              <a:t> </a:t>
            </a:r>
            <a:r>
              <a:rPr lang="en-US" sz="1800" dirty="0" err="1"/>
              <a:t>karismaattisena</a:t>
            </a:r>
            <a:r>
              <a:rPr lang="en-US" sz="1800" dirty="0"/>
              <a:t> </a:t>
            </a:r>
            <a:r>
              <a:rPr lang="en-US" sz="1800" dirty="0" err="1"/>
              <a:t>rakkauden</a:t>
            </a:r>
            <a:r>
              <a:rPr lang="en-US" sz="1800" dirty="0"/>
              <a:t> </a:t>
            </a:r>
            <a:r>
              <a:rPr lang="en-US" sz="1800" dirty="0" err="1"/>
              <a:t>lähettiläänä</a:t>
            </a:r>
            <a:r>
              <a:rPr lang="en-US" sz="18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Halaamisella</a:t>
            </a:r>
            <a:r>
              <a:rPr lang="en-US" sz="1800" dirty="0"/>
              <a:t> on </a:t>
            </a:r>
            <a:r>
              <a:rPr lang="en-US" sz="1800" dirty="0" err="1"/>
              <a:t>Äiti</a:t>
            </a:r>
            <a:r>
              <a:rPr lang="en-US" sz="1800" dirty="0"/>
              <a:t> Amman </a:t>
            </a:r>
            <a:r>
              <a:rPr lang="en-US" sz="1800" dirty="0" err="1"/>
              <a:t>toiminnassa</a:t>
            </a:r>
            <a:r>
              <a:rPr lang="en-US" sz="1800" dirty="0"/>
              <a:t> </a:t>
            </a:r>
            <a:r>
              <a:rPr lang="en-US" sz="1800" dirty="0" err="1"/>
              <a:t>erityismerkitys</a:t>
            </a:r>
            <a:r>
              <a:rPr lang="en-US" sz="18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Keskeisiä</a:t>
            </a:r>
            <a:r>
              <a:rPr lang="en-US" sz="1800" dirty="0"/>
              <a:t> </a:t>
            </a:r>
            <a:r>
              <a:rPr lang="en-US" sz="1800" dirty="0" err="1"/>
              <a:t>piirteitä</a:t>
            </a:r>
            <a:r>
              <a:rPr lang="en-US" sz="1800" dirty="0"/>
              <a:t>: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1800" dirty="0" err="1">
                <a:solidFill>
                  <a:srgbClr val="000000"/>
                </a:solidFill>
                <a:cs typeface="Arial"/>
              </a:rPr>
              <a:t>henkiset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harjoitukset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kuten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jooga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meditaatio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palvonta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1800" dirty="0" err="1">
                <a:solidFill>
                  <a:srgbClr val="000000"/>
                </a:solidFill>
                <a:cs typeface="Arial"/>
              </a:rPr>
              <a:t>kasvissyönti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päihteettömyys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1800" dirty="0" err="1">
                <a:solidFill>
                  <a:srgbClr val="000000"/>
                </a:solidFill>
                <a:cs typeface="Arial"/>
              </a:rPr>
              <a:t>epäitsekäs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työ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esimerkiksi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orpokodeissa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sairaaloissa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Suomen</a:t>
            </a:r>
            <a:r>
              <a:rPr lang="en-US" sz="1800" dirty="0"/>
              <a:t> Amma-</a:t>
            </a:r>
            <a:r>
              <a:rPr lang="en-US" sz="1800" dirty="0" err="1"/>
              <a:t>keskus</a:t>
            </a:r>
            <a:r>
              <a:rPr lang="en-US" sz="1800" dirty="0"/>
              <a:t> </a:t>
            </a:r>
            <a:r>
              <a:rPr lang="en-US" sz="1800" dirty="0" err="1"/>
              <a:t>perustettiin</a:t>
            </a:r>
            <a:r>
              <a:rPr lang="en-US" sz="1800" dirty="0"/>
              <a:t> </a:t>
            </a:r>
            <a:r>
              <a:rPr lang="en-US" sz="1800" dirty="0" err="1"/>
              <a:t>vuonna</a:t>
            </a:r>
            <a:r>
              <a:rPr lang="en-US" sz="1800" dirty="0"/>
              <a:t> 1998.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4201D5B-8D1B-44CB-A4E7-2E7C13C1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764" y="1365517"/>
            <a:ext cx="1782815" cy="268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60064765-03D2-41B3-92CC-B2258C966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760228"/>
              </p:ext>
            </p:extLst>
          </p:nvPr>
        </p:nvGraphicFramePr>
        <p:xfrm>
          <a:off x="4653280" y="2030547"/>
          <a:ext cx="2204720" cy="250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3669840" imgH="4177440" progId="">
                  <p:embed/>
                </p:oleObj>
              </mc:Choice>
              <mc:Fallback>
                <p:oleObj r:id="rId4" imgW="3669840" imgH="4177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280" y="2030547"/>
                        <a:ext cx="2204720" cy="250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Krišna-liike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048043"/>
            <a:ext cx="4038519" cy="34914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Liike</a:t>
            </a:r>
            <a:r>
              <a:rPr lang="en-US" sz="1800" dirty="0"/>
              <a:t> </a:t>
            </a:r>
            <a:r>
              <a:rPr lang="en-US" sz="1800" dirty="0" err="1"/>
              <a:t>saapui</a:t>
            </a:r>
            <a:r>
              <a:rPr lang="en-US" sz="1800" dirty="0"/>
              <a:t> </a:t>
            </a:r>
            <a:r>
              <a:rPr lang="en-US" sz="1800" dirty="0" err="1"/>
              <a:t>Suomeen</a:t>
            </a:r>
            <a:r>
              <a:rPr lang="en-US" sz="1800" dirty="0"/>
              <a:t> 1970-luvulla.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Ensimmäinen</a:t>
            </a:r>
            <a:r>
              <a:rPr lang="en-US" sz="1800" dirty="0"/>
              <a:t> </a:t>
            </a:r>
            <a:r>
              <a:rPr lang="en-US" sz="1800" dirty="0" err="1"/>
              <a:t>keskus</a:t>
            </a:r>
            <a:r>
              <a:rPr lang="en-US" sz="1800" dirty="0"/>
              <a:t> </a:t>
            </a:r>
            <a:r>
              <a:rPr lang="en-US" sz="1800" dirty="0" err="1"/>
              <a:t>perustettiin</a:t>
            </a:r>
            <a:r>
              <a:rPr lang="en-US" sz="1800" dirty="0"/>
              <a:t> </a:t>
            </a:r>
            <a:r>
              <a:rPr lang="en-US" sz="1800" dirty="0" err="1"/>
              <a:t>Helsinkiin</a:t>
            </a:r>
            <a:r>
              <a:rPr lang="en-US" sz="1800" dirty="0"/>
              <a:t> </a:t>
            </a:r>
            <a:r>
              <a:rPr lang="en-US" sz="1800" dirty="0" err="1"/>
              <a:t>vuonna</a:t>
            </a:r>
            <a:r>
              <a:rPr lang="en-US" sz="1800" dirty="0"/>
              <a:t> 1982.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Keskeisiä</a:t>
            </a:r>
            <a:r>
              <a:rPr lang="en-US" sz="1800" dirty="0"/>
              <a:t> </a:t>
            </a:r>
            <a:r>
              <a:rPr lang="en-US" sz="1800" dirty="0" err="1"/>
              <a:t>piirteitä</a:t>
            </a:r>
            <a:r>
              <a:rPr lang="en-US" sz="1800" dirty="0"/>
              <a:t>: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1800" dirty="0" err="1">
                <a:solidFill>
                  <a:srgbClr val="000000"/>
                </a:solidFill>
                <a:cs typeface="Arial"/>
              </a:rPr>
              <a:t>hindulainen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temppelipalvelus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Veda-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kirjojen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kuvaama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elämäntapa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(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esimerkiksi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kasvissyönti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)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1800" dirty="0" err="1">
                <a:solidFill>
                  <a:srgbClr val="000000"/>
                </a:solidFill>
                <a:cs typeface="Arial"/>
              </a:rPr>
              <a:t>intialaiset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asut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1800" dirty="0" err="1">
                <a:solidFill>
                  <a:srgbClr val="000000"/>
                </a:solidFill>
                <a:cs typeface="Arial"/>
              </a:rPr>
              <a:t>Krišnan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antaumuksellinen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rakastava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palvonta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eli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bhakti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Hare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Krišna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-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mantran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Arial"/>
              </a:rPr>
              <a:t>toistaminen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1800" dirty="0" err="1"/>
              <a:t>Suomessa</a:t>
            </a:r>
            <a:r>
              <a:rPr lang="en-US" sz="1800" dirty="0"/>
              <a:t> on </a:t>
            </a:r>
            <a:r>
              <a:rPr lang="en-US" sz="1800" dirty="0" err="1"/>
              <a:t>alle</a:t>
            </a:r>
            <a:r>
              <a:rPr lang="en-US" sz="1800" dirty="0"/>
              <a:t> </a:t>
            </a:r>
            <a:r>
              <a:rPr lang="en-US" sz="1800" dirty="0" err="1"/>
              <a:t>sata</a:t>
            </a:r>
            <a:r>
              <a:rPr lang="en-US" sz="1800" dirty="0"/>
              <a:t> </a:t>
            </a:r>
            <a:r>
              <a:rPr lang="en-US" sz="1800" dirty="0" err="1"/>
              <a:t>vihittyä</a:t>
            </a:r>
            <a:r>
              <a:rPr lang="en-US" sz="1800" dirty="0"/>
              <a:t> </a:t>
            </a:r>
            <a:r>
              <a:rPr lang="en-US" sz="1800" dirty="0" err="1"/>
              <a:t>jäsentä</a:t>
            </a:r>
            <a:r>
              <a:rPr lang="en-US" sz="1800" dirty="0"/>
              <a:t>, </a:t>
            </a:r>
            <a:r>
              <a:rPr lang="en-US" sz="1800" dirty="0" err="1"/>
              <a:t>tukijoita</a:t>
            </a:r>
            <a:r>
              <a:rPr lang="en-US" sz="1800" dirty="0"/>
              <a:t> </a:t>
            </a:r>
            <a:r>
              <a:rPr lang="en-US" sz="1800" dirty="0" err="1"/>
              <a:t>useita</a:t>
            </a:r>
            <a:r>
              <a:rPr lang="en-US" sz="1800" dirty="0"/>
              <a:t> </a:t>
            </a:r>
            <a:r>
              <a:rPr lang="en-US" sz="1800" dirty="0" err="1"/>
              <a:t>satoja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52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Buddhalaisperäiset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liikkeet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232115"/>
            <a:ext cx="4116010" cy="3020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Buddhalaisuus</a:t>
            </a:r>
            <a:r>
              <a:rPr lang="en-US" sz="2000" dirty="0"/>
              <a:t> on </a:t>
            </a:r>
            <a:r>
              <a:rPr lang="en-US" sz="2000" dirty="0" err="1"/>
              <a:t>levinnyt</a:t>
            </a:r>
            <a:r>
              <a:rPr lang="en-US" sz="2000" dirty="0"/>
              <a:t> </a:t>
            </a:r>
            <a:r>
              <a:rPr lang="en-US" sz="2000" dirty="0" err="1"/>
              <a:t>Euroopassa</a:t>
            </a:r>
            <a:r>
              <a:rPr lang="en-US" sz="2000" dirty="0"/>
              <a:t> ja </a:t>
            </a:r>
            <a:r>
              <a:rPr lang="en-US" sz="2000" dirty="0" err="1"/>
              <a:t>Pohjois-Amerikassa</a:t>
            </a:r>
            <a:r>
              <a:rPr lang="en-US" sz="2000" dirty="0"/>
              <a:t> 1900-luvun </a:t>
            </a:r>
            <a:r>
              <a:rPr lang="en-US" sz="2000" dirty="0" err="1"/>
              <a:t>lopulta</a:t>
            </a:r>
            <a:r>
              <a:rPr lang="en-US" sz="2000" dirty="0"/>
              <a:t> </a:t>
            </a:r>
            <a:r>
              <a:rPr lang="en-US" sz="2000" dirty="0" err="1"/>
              <a:t>alkaen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perustettiin</a:t>
            </a:r>
            <a:r>
              <a:rPr lang="en-US" sz="2000" dirty="0"/>
              <a:t> </a:t>
            </a:r>
            <a:r>
              <a:rPr lang="en-US" sz="2000" dirty="0" err="1"/>
              <a:t>vuonna</a:t>
            </a:r>
            <a:r>
              <a:rPr lang="en-US" sz="2000" dirty="0"/>
              <a:t> 1947 </a:t>
            </a:r>
            <a:r>
              <a:rPr lang="en-US" sz="2000" dirty="0" err="1"/>
              <a:t>Buddhismin</a:t>
            </a:r>
            <a:r>
              <a:rPr lang="en-US" sz="2000" dirty="0"/>
              <a:t> </a:t>
            </a:r>
            <a:r>
              <a:rPr lang="en-US" sz="2000" dirty="0" err="1"/>
              <a:t>ystävät</a:t>
            </a:r>
            <a:r>
              <a:rPr lang="en-US" sz="2000" dirty="0"/>
              <a:t> -</a:t>
            </a:r>
            <a:r>
              <a:rPr lang="en-US" sz="2000" dirty="0" err="1"/>
              <a:t>seura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Liikkeiden</a:t>
            </a:r>
            <a:r>
              <a:rPr lang="en-US" sz="2000" dirty="0"/>
              <a:t> </a:t>
            </a:r>
            <a:r>
              <a:rPr lang="en-US" sz="2000" dirty="0" err="1"/>
              <a:t>keskeinen</a:t>
            </a:r>
            <a:r>
              <a:rPr lang="en-US" sz="2000" dirty="0"/>
              <a:t> </a:t>
            </a:r>
            <a:r>
              <a:rPr lang="en-US" sz="2000" dirty="0" err="1"/>
              <a:t>toimintamuoto</a:t>
            </a:r>
            <a:r>
              <a:rPr lang="en-US" sz="2000" dirty="0"/>
              <a:t> on </a:t>
            </a:r>
            <a:r>
              <a:rPr lang="en-US" sz="2000" dirty="0" err="1"/>
              <a:t>meditaation</a:t>
            </a:r>
            <a:r>
              <a:rPr lang="en-US" sz="2000" dirty="0"/>
              <a:t> </a:t>
            </a:r>
            <a:r>
              <a:rPr lang="en-US" sz="2000" dirty="0" err="1"/>
              <a:t>opettaminen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Suomessa</a:t>
            </a:r>
            <a:r>
              <a:rPr lang="en-US" sz="2000" dirty="0"/>
              <a:t> </a:t>
            </a:r>
            <a:r>
              <a:rPr lang="en-US" sz="2000" dirty="0" err="1"/>
              <a:t>toimivissa</a:t>
            </a:r>
            <a:r>
              <a:rPr lang="en-US" sz="2000" dirty="0"/>
              <a:t> </a:t>
            </a:r>
            <a:r>
              <a:rPr lang="en-US" sz="2000" dirty="0" err="1"/>
              <a:t>buddhalaisissa</a:t>
            </a:r>
            <a:r>
              <a:rPr lang="en-US" sz="2000" dirty="0"/>
              <a:t> </a:t>
            </a:r>
            <a:r>
              <a:rPr lang="en-US" sz="2000" dirty="0" err="1"/>
              <a:t>yhdyskunnissa</a:t>
            </a:r>
            <a:r>
              <a:rPr lang="en-US" sz="2000" dirty="0"/>
              <a:t> ja </a:t>
            </a:r>
            <a:r>
              <a:rPr lang="en-US" sz="2000" dirty="0" err="1"/>
              <a:t>yhdistyksissä</a:t>
            </a:r>
            <a:r>
              <a:rPr lang="en-US" sz="2000" dirty="0"/>
              <a:t> </a:t>
            </a:r>
            <a:r>
              <a:rPr lang="en-US" sz="2000" dirty="0" err="1"/>
              <a:t>toimii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3 000 </a:t>
            </a:r>
            <a:r>
              <a:rPr lang="en-US" sz="2000" dirty="0" err="1"/>
              <a:t>jäsentä</a:t>
            </a:r>
            <a:r>
              <a:rPr lang="en-US" sz="2000" dirty="0"/>
              <a:t>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40345D8-9D0F-49AC-BEC9-DC73E6C64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23" y="1752510"/>
            <a:ext cx="1910240" cy="28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0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Bahá´í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048043"/>
            <a:ext cx="5915024" cy="3291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Liike</a:t>
            </a:r>
            <a:r>
              <a:rPr lang="en-US" sz="2000" dirty="0"/>
              <a:t> </a:t>
            </a:r>
            <a:r>
              <a:rPr lang="en-US" sz="2000" dirty="0" err="1"/>
              <a:t>syntyi</a:t>
            </a:r>
            <a:r>
              <a:rPr lang="en-US" sz="2000" dirty="0"/>
              <a:t> </a:t>
            </a:r>
            <a:r>
              <a:rPr lang="en-US" sz="2000" dirty="0" err="1"/>
              <a:t>Iranissa</a:t>
            </a:r>
            <a:r>
              <a:rPr lang="en-US" sz="2000" dirty="0"/>
              <a:t>, </a:t>
            </a:r>
            <a:r>
              <a:rPr lang="en-US" sz="2000" dirty="0" err="1"/>
              <a:t>mutta</a:t>
            </a:r>
            <a:r>
              <a:rPr lang="en-US" sz="2000" dirty="0"/>
              <a:t> </a:t>
            </a:r>
            <a:r>
              <a:rPr lang="en-US" sz="2000" dirty="0" err="1"/>
              <a:t>nykyisin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tärkeimmät</a:t>
            </a:r>
            <a:r>
              <a:rPr lang="en-US" sz="2000" dirty="0"/>
              <a:t> </a:t>
            </a:r>
            <a:r>
              <a:rPr lang="en-US" sz="2000" dirty="0" err="1"/>
              <a:t>keskukset</a:t>
            </a:r>
            <a:r>
              <a:rPr lang="en-US" sz="2000" dirty="0"/>
              <a:t> </a:t>
            </a:r>
            <a:r>
              <a:rPr lang="en-US" sz="2000" dirty="0" err="1"/>
              <a:t>ovat</a:t>
            </a:r>
            <a:r>
              <a:rPr lang="en-US" sz="2000" dirty="0"/>
              <a:t> </a:t>
            </a:r>
            <a:r>
              <a:rPr lang="en-US" sz="2000" dirty="0" err="1"/>
              <a:t>Israelissa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Liike</a:t>
            </a:r>
            <a:r>
              <a:rPr lang="en-US" sz="2000" dirty="0"/>
              <a:t> </a:t>
            </a:r>
            <a:r>
              <a:rPr lang="en-US" sz="2000" dirty="0" err="1"/>
              <a:t>saapui</a:t>
            </a:r>
            <a:r>
              <a:rPr lang="en-US" sz="2000" dirty="0"/>
              <a:t> </a:t>
            </a:r>
            <a:r>
              <a:rPr lang="en-US" sz="2000" dirty="0" err="1"/>
              <a:t>Suomeen</a:t>
            </a:r>
            <a:r>
              <a:rPr lang="en-US" sz="2000" dirty="0"/>
              <a:t> 1930-luvulla, ja </a:t>
            </a:r>
            <a:r>
              <a:rPr lang="en-US" sz="2000" dirty="0" err="1"/>
              <a:t>siihen</a:t>
            </a:r>
            <a:r>
              <a:rPr lang="en-US" sz="2000" dirty="0"/>
              <a:t> </a:t>
            </a:r>
            <a:r>
              <a:rPr lang="en-US" sz="2000" dirty="0" err="1"/>
              <a:t>kuuluu</a:t>
            </a:r>
            <a:r>
              <a:rPr lang="en-US" sz="2000" dirty="0"/>
              <a:t> </a:t>
            </a:r>
            <a:r>
              <a:rPr lang="en-US" sz="2000" dirty="0" err="1"/>
              <a:t>nykyään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700 </a:t>
            </a:r>
            <a:r>
              <a:rPr lang="en-US" sz="2000" dirty="0" err="1"/>
              <a:t>jäsentä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Bahá´í-yhteisö</a:t>
            </a:r>
            <a:r>
              <a:rPr lang="en-US" sz="2000" dirty="0"/>
              <a:t> </a:t>
            </a:r>
            <a:r>
              <a:rPr lang="en-US" sz="2000" dirty="0" err="1"/>
              <a:t>haluaa</a:t>
            </a:r>
            <a:r>
              <a:rPr lang="en-US" sz="2000" dirty="0"/>
              <a:t> </a:t>
            </a:r>
            <a:r>
              <a:rPr lang="en-US" sz="2000" dirty="0" err="1"/>
              <a:t>toiminnassaan</a:t>
            </a:r>
            <a:r>
              <a:rPr lang="en-US" sz="2000" dirty="0"/>
              <a:t> </a:t>
            </a:r>
            <a:r>
              <a:rPr lang="en-US" sz="2000" dirty="0" err="1"/>
              <a:t>edistää</a:t>
            </a:r>
            <a:r>
              <a:rPr lang="en-US" sz="2000" dirty="0"/>
              <a:t> </a:t>
            </a:r>
            <a:r>
              <a:rPr lang="en-US" sz="2000" dirty="0" err="1"/>
              <a:t>aktiivisesti</a:t>
            </a:r>
            <a:r>
              <a:rPr lang="en-US" sz="2000" dirty="0"/>
              <a:t> </a:t>
            </a:r>
            <a:r>
              <a:rPr lang="en-US" sz="2000" dirty="0" err="1"/>
              <a:t>esimerkiksi</a:t>
            </a:r>
            <a:r>
              <a:rPr lang="en-US" sz="2000" dirty="0"/>
              <a:t> </a:t>
            </a:r>
            <a:r>
              <a:rPr lang="en-US" sz="2000" dirty="0" err="1"/>
              <a:t>maailmanrauhaa</a:t>
            </a:r>
            <a:r>
              <a:rPr lang="en-US" sz="2000" dirty="0"/>
              <a:t> ja  </a:t>
            </a:r>
            <a:r>
              <a:rPr lang="en-US" sz="2000" dirty="0" err="1"/>
              <a:t>uskontojen</a:t>
            </a:r>
            <a:r>
              <a:rPr lang="en-US" sz="2000" dirty="0"/>
              <a:t> </a:t>
            </a:r>
            <a:r>
              <a:rPr lang="en-US" sz="2000" dirty="0" err="1"/>
              <a:t>vuoropuhelua</a:t>
            </a:r>
            <a:r>
              <a:rPr lang="en-US" sz="2000" dirty="0"/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Liikkeen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mukaan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kaikki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edustavat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samaa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jumaluutta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Elämäntavassa</a:t>
            </a:r>
            <a:r>
              <a:rPr lang="en-US" sz="2000" dirty="0"/>
              <a:t> </a:t>
            </a:r>
            <a:r>
              <a:rPr lang="en-US" sz="2000" dirty="0" err="1"/>
              <a:t>korostuvat</a:t>
            </a:r>
            <a:r>
              <a:rPr lang="en-US" sz="2000" dirty="0"/>
              <a:t> </a:t>
            </a:r>
            <a:r>
              <a:rPr lang="en-US" sz="2000" dirty="0" err="1"/>
              <a:t>päivittäiset</a:t>
            </a:r>
            <a:r>
              <a:rPr lang="en-US" sz="2000" dirty="0"/>
              <a:t> </a:t>
            </a:r>
            <a:r>
              <a:rPr lang="en-US" sz="2000" dirty="0" err="1"/>
              <a:t>rukoukset</a:t>
            </a:r>
            <a:r>
              <a:rPr lang="en-US" sz="2000" dirty="0"/>
              <a:t>, </a:t>
            </a:r>
            <a:r>
              <a:rPr lang="en-US" sz="2000" dirty="0" err="1"/>
              <a:t>paasto</a:t>
            </a:r>
            <a:r>
              <a:rPr lang="en-US" sz="2000" dirty="0"/>
              <a:t> ja </a:t>
            </a:r>
            <a:r>
              <a:rPr lang="en-US" sz="2000" dirty="0" err="1"/>
              <a:t>pyhien</a:t>
            </a:r>
            <a:r>
              <a:rPr lang="en-US" sz="2000" dirty="0"/>
              <a:t> </a:t>
            </a:r>
            <a:r>
              <a:rPr lang="en-US" sz="2000" dirty="0" err="1"/>
              <a:t>kirjoitusten</a:t>
            </a:r>
            <a:r>
              <a:rPr lang="en-US" sz="2000" dirty="0"/>
              <a:t> </a:t>
            </a:r>
            <a:r>
              <a:rPr lang="en-US" sz="2000" dirty="0" err="1"/>
              <a:t>opiskelu</a:t>
            </a:r>
            <a:r>
              <a:rPr lang="en-US" sz="2000" dirty="0"/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01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Vaihtoehtoisen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henkisyyden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taustaa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249521"/>
            <a:ext cx="3922281" cy="2896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Taustalla</a:t>
            </a:r>
            <a:r>
              <a:rPr lang="en-US" sz="2000" dirty="0"/>
              <a:t> </a:t>
            </a:r>
            <a:r>
              <a:rPr lang="en-US" sz="2000" dirty="0" err="1"/>
              <a:t>länsimainen</a:t>
            </a:r>
            <a:r>
              <a:rPr lang="en-US" sz="2000" dirty="0"/>
              <a:t> </a:t>
            </a:r>
            <a:r>
              <a:rPr lang="en-US" sz="2000" dirty="0" err="1"/>
              <a:t>esoteria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vain </a:t>
            </a:r>
            <a:r>
              <a:rPr lang="en-US" sz="2000" dirty="0" err="1"/>
              <a:t>asiaan</a:t>
            </a:r>
            <a:r>
              <a:rPr lang="en-US" sz="2000" dirty="0"/>
              <a:t> </a:t>
            </a:r>
            <a:r>
              <a:rPr lang="en-US" sz="2000" dirty="0" err="1"/>
              <a:t>vihkiytyneille</a:t>
            </a:r>
            <a:r>
              <a:rPr lang="en-US" sz="2000" dirty="0"/>
              <a:t> </a:t>
            </a:r>
            <a:r>
              <a:rPr lang="en-US" sz="2000" dirty="0" err="1"/>
              <a:t>opetettavan</a:t>
            </a:r>
            <a:r>
              <a:rPr lang="en-US" sz="2000" dirty="0"/>
              <a:t> </a:t>
            </a:r>
            <a:r>
              <a:rPr lang="en-US" sz="2000" dirty="0" err="1"/>
              <a:t>tiedon</a:t>
            </a:r>
            <a:r>
              <a:rPr lang="en-US" sz="2000" dirty="0"/>
              <a:t> </a:t>
            </a:r>
            <a:r>
              <a:rPr lang="en-US" sz="2000" dirty="0" err="1"/>
              <a:t>vaaliminen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Vaikutusvaltaisin</a:t>
            </a:r>
            <a:r>
              <a:rPr lang="en-US" sz="2000" dirty="0"/>
              <a:t> </a:t>
            </a:r>
            <a:r>
              <a:rPr lang="en-US" sz="2000" dirty="0" err="1"/>
              <a:t>suuntaus</a:t>
            </a:r>
            <a:r>
              <a:rPr lang="en-US" sz="2000" dirty="0"/>
              <a:t> </a:t>
            </a:r>
            <a:r>
              <a:rPr lang="en-US" sz="2000" dirty="0" err="1"/>
              <a:t>Suomessa</a:t>
            </a:r>
            <a:r>
              <a:rPr lang="en-US" sz="2000" dirty="0"/>
              <a:t> on </a:t>
            </a:r>
            <a:r>
              <a:rPr lang="en-US" sz="2000" dirty="0" err="1"/>
              <a:t>uskonnonfilosofiaa</a:t>
            </a:r>
            <a:r>
              <a:rPr lang="en-US" sz="2000" dirty="0"/>
              <a:t> </a:t>
            </a:r>
            <a:r>
              <a:rPr lang="en-US" sz="2000" dirty="0" err="1"/>
              <a:t>muistuttava</a:t>
            </a:r>
            <a:r>
              <a:rPr lang="en-US" sz="2000" dirty="0"/>
              <a:t> </a:t>
            </a:r>
            <a:r>
              <a:rPr lang="en-US" sz="2000" dirty="0" err="1"/>
              <a:t>teosofia</a:t>
            </a:r>
            <a:r>
              <a:rPr lang="en-US" sz="2000" dirty="0"/>
              <a:t>, </a:t>
            </a:r>
            <a:r>
              <a:rPr lang="en-US" sz="2000" dirty="0" err="1"/>
              <a:t>jonka</a:t>
            </a:r>
            <a:r>
              <a:rPr lang="en-US" sz="2000" dirty="0"/>
              <a:t> </a:t>
            </a:r>
            <a:r>
              <a:rPr lang="en-US" sz="2000" dirty="0" err="1"/>
              <a:t>pohjalta</a:t>
            </a:r>
            <a:r>
              <a:rPr lang="en-US" sz="2000" dirty="0"/>
              <a:t> on </a:t>
            </a:r>
            <a:r>
              <a:rPr lang="en-US" sz="2000" dirty="0" err="1"/>
              <a:t>syntyneisiin</a:t>
            </a:r>
            <a:r>
              <a:rPr lang="en-US" sz="2000" dirty="0"/>
              <a:t> </a:t>
            </a:r>
            <a:r>
              <a:rPr lang="en-US" sz="2000" dirty="0" err="1"/>
              <a:t>liikkeisiin</a:t>
            </a:r>
            <a:r>
              <a:rPr lang="en-US" sz="2000" dirty="0"/>
              <a:t> </a:t>
            </a:r>
            <a:r>
              <a:rPr lang="en-US" sz="2000" dirty="0" err="1"/>
              <a:t>kuuluu</a:t>
            </a:r>
            <a:r>
              <a:rPr lang="en-US" sz="2000" dirty="0"/>
              <a:t> </a:t>
            </a:r>
            <a:r>
              <a:rPr lang="en-US" sz="2000" dirty="0" err="1"/>
              <a:t>noin</a:t>
            </a:r>
            <a:r>
              <a:rPr lang="en-US" sz="2000" dirty="0"/>
              <a:t> 2 000 </a:t>
            </a:r>
            <a:r>
              <a:rPr lang="en-US" sz="2000" dirty="0" err="1"/>
              <a:t>ihmistä</a:t>
            </a:r>
            <a:r>
              <a:rPr lang="en-US" sz="2000" dirty="0"/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1980-luvulla </a:t>
            </a:r>
            <a:r>
              <a:rPr lang="en-US" sz="2000" dirty="0" err="1"/>
              <a:t>suuren</a:t>
            </a:r>
            <a:r>
              <a:rPr lang="en-US" sz="2000" dirty="0"/>
              <a:t> </a:t>
            </a:r>
            <a:r>
              <a:rPr lang="en-US" sz="2000" dirty="0" err="1"/>
              <a:t>yleisön</a:t>
            </a:r>
            <a:r>
              <a:rPr lang="en-US" sz="2000" dirty="0"/>
              <a:t> </a:t>
            </a:r>
            <a:r>
              <a:rPr lang="en-US" sz="2000" dirty="0" err="1"/>
              <a:t>tietoisuuteen</a:t>
            </a:r>
            <a:r>
              <a:rPr lang="en-US" sz="2000" dirty="0"/>
              <a:t> </a:t>
            </a:r>
            <a:r>
              <a:rPr lang="en-US" sz="2000" dirty="0" err="1"/>
              <a:t>tuli</a:t>
            </a:r>
            <a:r>
              <a:rPr lang="en-US" sz="2000" dirty="0"/>
              <a:t> </a:t>
            </a:r>
            <a:r>
              <a:rPr lang="en-US" sz="2000" i="1" dirty="0"/>
              <a:t>new age </a:t>
            </a:r>
            <a:r>
              <a:rPr lang="en-US" sz="2000" dirty="0"/>
              <a:t>-</a:t>
            </a:r>
            <a:r>
              <a:rPr lang="en-US" sz="2000" dirty="0" err="1"/>
              <a:t>liike</a:t>
            </a:r>
            <a:r>
              <a:rPr lang="en-US" sz="2000" dirty="0"/>
              <a:t>.</a:t>
            </a:r>
          </a:p>
        </p:txBody>
      </p:sp>
      <p:graphicFrame>
        <p:nvGraphicFramePr>
          <p:cNvPr id="2" name="Objekti 1">
            <a:extLst>
              <a:ext uri="{FF2B5EF4-FFF2-40B4-BE49-F238E27FC236}">
                <a16:creationId xmlns:a16="http://schemas.microsoft.com/office/drawing/2014/main" id="{877E666D-FF30-44C4-A0D9-30A21BEE3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110706"/>
              </p:ext>
            </p:extLst>
          </p:nvPr>
        </p:nvGraphicFramePr>
        <p:xfrm>
          <a:off x="4768850" y="1543050"/>
          <a:ext cx="20891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4177440" imgH="7200000" progId="">
                  <p:embed/>
                </p:oleObj>
              </mc:Choice>
              <mc:Fallback>
                <p:oleObj r:id="rId4" imgW="4177440" imgH="720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8850" y="1543050"/>
                        <a:ext cx="208915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39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Vaihtoehtoisen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henkisyyden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piirteitä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8" y="1048043"/>
            <a:ext cx="5915024" cy="3291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Nykyisin</a:t>
            </a:r>
            <a:r>
              <a:rPr lang="en-US" sz="2000" dirty="0"/>
              <a:t> </a:t>
            </a:r>
            <a:r>
              <a:rPr lang="en-US" sz="2000" dirty="0" err="1"/>
              <a:t>henkisyydellä</a:t>
            </a:r>
            <a:r>
              <a:rPr lang="en-US" sz="2000" dirty="0"/>
              <a:t> tai </a:t>
            </a:r>
            <a:r>
              <a:rPr lang="en-US" sz="2000" dirty="0" err="1"/>
              <a:t>uushenkisyydellä</a:t>
            </a:r>
            <a:r>
              <a:rPr lang="en-US" sz="2000" dirty="0"/>
              <a:t> </a:t>
            </a:r>
            <a:r>
              <a:rPr lang="en-US" sz="2000" dirty="0" err="1"/>
              <a:t>tarkoitetaan</a:t>
            </a:r>
            <a:r>
              <a:rPr lang="en-US" sz="2000" dirty="0"/>
              <a:t> </a:t>
            </a:r>
            <a:r>
              <a:rPr lang="en-US" sz="2000" dirty="0" err="1"/>
              <a:t>hyvin</a:t>
            </a:r>
            <a:r>
              <a:rPr lang="en-US" sz="2000" dirty="0"/>
              <a:t> </a:t>
            </a:r>
            <a:r>
              <a:rPr lang="en-US" sz="2000" dirty="0" err="1"/>
              <a:t>monenlaisia</a:t>
            </a:r>
            <a:r>
              <a:rPr lang="en-US" sz="2000" dirty="0"/>
              <a:t> </a:t>
            </a:r>
            <a:r>
              <a:rPr lang="en-US" sz="2000" dirty="0" err="1"/>
              <a:t>henkisiä</a:t>
            </a:r>
            <a:r>
              <a:rPr lang="en-US" sz="2000" dirty="0"/>
              <a:t> </a:t>
            </a:r>
            <a:r>
              <a:rPr lang="en-US" sz="2000" dirty="0" err="1"/>
              <a:t>arvoja</a:t>
            </a:r>
            <a:r>
              <a:rPr lang="en-US" sz="2000" dirty="0"/>
              <a:t> </a:t>
            </a:r>
            <a:r>
              <a:rPr lang="en-US" sz="2000" dirty="0" err="1"/>
              <a:t>kannattavia</a:t>
            </a:r>
            <a:r>
              <a:rPr lang="en-US" sz="2000" dirty="0"/>
              <a:t> </a:t>
            </a:r>
            <a:r>
              <a:rPr lang="en-US" sz="2000" dirty="0" err="1"/>
              <a:t>näkemyksiä</a:t>
            </a:r>
            <a:r>
              <a:rPr lang="en-US" sz="2000" dirty="0"/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Henkisyydessä</a:t>
            </a:r>
            <a:r>
              <a:rPr lang="en-US" sz="2000" dirty="0"/>
              <a:t> </a:t>
            </a:r>
            <a:r>
              <a:rPr lang="en-US" sz="2000" dirty="0" err="1"/>
              <a:t>yhdistetään</a:t>
            </a:r>
            <a:r>
              <a:rPr lang="en-US" sz="2000" dirty="0"/>
              <a:t> </a:t>
            </a:r>
            <a:r>
              <a:rPr lang="en-US" sz="2000" dirty="0" err="1"/>
              <a:t>useita</a:t>
            </a:r>
            <a:r>
              <a:rPr lang="en-US" sz="2000" dirty="0"/>
              <a:t> </a:t>
            </a:r>
            <a:r>
              <a:rPr lang="en-US" sz="2000" dirty="0" err="1"/>
              <a:t>uskontoperinteitä</a:t>
            </a:r>
            <a:r>
              <a:rPr lang="en-US" sz="2000" dirty="0"/>
              <a:t> ja </a:t>
            </a:r>
            <a:r>
              <a:rPr lang="en-US" sz="2000" dirty="0" err="1"/>
              <a:t>pidetään</a:t>
            </a:r>
            <a:r>
              <a:rPr lang="en-US" sz="2000" dirty="0"/>
              <a:t> </a:t>
            </a:r>
            <a:r>
              <a:rPr lang="en-US" sz="2000" dirty="0" err="1"/>
              <a:t>keskeisinä</a:t>
            </a:r>
            <a:r>
              <a:rPr lang="en-US" sz="2000" dirty="0"/>
              <a:t> </a:t>
            </a:r>
            <a:r>
              <a:rPr lang="en-US" sz="2000" dirty="0" err="1"/>
              <a:t>myös</a:t>
            </a:r>
            <a:r>
              <a:rPr lang="en-US" sz="2000" dirty="0"/>
              <a:t> </a:t>
            </a:r>
            <a:r>
              <a:rPr lang="en-US" sz="2000" dirty="0" err="1"/>
              <a:t>ihmisen</a:t>
            </a:r>
            <a:r>
              <a:rPr lang="en-US" sz="2000" dirty="0"/>
              <a:t> </a:t>
            </a:r>
            <a:r>
              <a:rPr lang="en-US" sz="2000" dirty="0" err="1"/>
              <a:t>hyvinvointiin</a:t>
            </a:r>
            <a:r>
              <a:rPr lang="en-US" sz="2000" dirty="0"/>
              <a:t> ja </a:t>
            </a:r>
            <a:r>
              <a:rPr lang="en-US" sz="2000" dirty="0" err="1"/>
              <a:t>kehittymiseen</a:t>
            </a:r>
            <a:r>
              <a:rPr lang="en-US" sz="2000" dirty="0"/>
              <a:t> </a:t>
            </a:r>
            <a:r>
              <a:rPr lang="en-US" sz="2000" dirty="0" err="1"/>
              <a:t>liittyviä</a:t>
            </a:r>
            <a:r>
              <a:rPr lang="en-US" sz="2000" dirty="0"/>
              <a:t> </a:t>
            </a:r>
            <a:r>
              <a:rPr lang="en-US" sz="2000" dirty="0" err="1"/>
              <a:t>teemoja</a:t>
            </a:r>
            <a:r>
              <a:rPr lang="en-US" sz="2000" dirty="0"/>
              <a:t>. 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E4A78A9-EF0D-42E2-8F97-ED0743A05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43" y="2998922"/>
            <a:ext cx="2277712" cy="15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435</Words>
  <Application>Microsoft Office PowerPoint</Application>
  <PresentationFormat>Mukautettu</PresentationFormat>
  <Paragraphs>58</Paragraphs>
  <Slides>10</Slides>
  <Notes>10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0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PowerPoint-esitys</vt:lpstr>
      <vt:lpstr>Liikkeiden ja yhteisöjen juuret</vt:lpstr>
      <vt:lpstr>Hindulaisperäiset liikkeet Suomessa</vt:lpstr>
      <vt:lpstr>Amma-liike</vt:lpstr>
      <vt:lpstr>Krišna-liike</vt:lpstr>
      <vt:lpstr>Buddhalaisperäiset liikkeet</vt:lpstr>
      <vt:lpstr>Bahá´í</vt:lpstr>
      <vt:lpstr>Vaihtoehtoisen henkisyyden taustaa</vt:lpstr>
      <vt:lpstr>Vaihtoehtoisen henkisyyden piirteitä</vt:lpstr>
      <vt:lpstr>Uuspakanalliset liikkeet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47</cp:revision>
  <dcterms:modified xsi:type="dcterms:W3CDTF">2017-08-21T10:19:15Z</dcterms:modified>
</cp:coreProperties>
</file>