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5" r:id="rId7"/>
    <p:sldId id="264" r:id="rId8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Vaalea tyyli 3 - Korostu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Normaali tyyli 4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83" autoAdjust="0"/>
    <p:restoredTop sz="86426" autoAdjust="0"/>
  </p:normalViewPr>
  <p:slideViewPr>
    <p:cSldViewPr snapToGrid="0">
      <p:cViewPr varScale="1">
        <p:scale>
          <a:sx n="80" d="100"/>
          <a:sy n="80" d="100"/>
        </p:scale>
        <p:origin x="62" y="370"/>
      </p:cViewPr>
      <p:guideLst/>
    </p:cSldViewPr>
  </p:slideViewPr>
  <p:outlineViewPr>
    <p:cViewPr>
      <p:scale>
        <a:sx n="33" d="100"/>
        <a:sy n="33" d="100"/>
      </p:scale>
      <p:origin x="0" y="-750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242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00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245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857250" y="841771"/>
            <a:ext cx="5143499" cy="179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3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857250" y="2701527"/>
            <a:ext cx="5143499" cy="12418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ctr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ctr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ctr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ctr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ctr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ctr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ctr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ctr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71487" y="1369219"/>
            <a:ext cx="2914649" cy="3263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3471862" y="1369219"/>
            <a:ext cx="2914649" cy="3263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3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35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rgbClr val="888888"/>
              </a:buClr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71487" y="1370012"/>
            <a:ext cx="5915025" cy="326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5400000">
            <a:off x="3467694" y="1713905"/>
            <a:ext cx="4358878" cy="1478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5400000">
            <a:off x="467319" y="278011"/>
            <a:ext cx="4358878" cy="43505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1797843" y="43655"/>
            <a:ext cx="3262312" cy="5915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72381" y="342900"/>
            <a:ext cx="2211882" cy="1200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2915542" y="740568"/>
            <a:ext cx="3471863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72381" y="1543050"/>
            <a:ext cx="2211882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72381" y="342900"/>
            <a:ext cx="2211882" cy="1200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2915542" y="740568"/>
            <a:ext cx="3471863" cy="3655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1428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317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98437"/>
              <a:buFont typeface="Arial"/>
              <a:buChar char="•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492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666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571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03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6350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666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571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2272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72381" y="1543050"/>
            <a:ext cx="2211882" cy="28586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5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72381" y="273843"/>
            <a:ext cx="5915025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72381" y="1260871"/>
            <a:ext cx="2901255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72381" y="1878806"/>
            <a:ext cx="2901255" cy="2763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3471862" y="1260871"/>
            <a:ext cx="2915542" cy="617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7175" marR="0" lvl="1" indent="-317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2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350" marR="0" lvl="2" indent="-635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1525" marR="0" lvl="3" indent="-9525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0" marR="0" lvl="4" indent="0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85875" marR="0" lvl="5" indent="-317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-635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-9525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3471862" y="1878806"/>
            <a:ext cx="2915542" cy="2763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487" y="1370012"/>
            <a:ext cx="5915025" cy="326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28588" marR="0" lvl="0" indent="-33337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5763" marR="0" lvl="1" indent="-49213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2938" marR="0" lvl="2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00113" marR="0" lvl="3" indent="-74612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7288" marR="0" lvl="4" indent="-65087" algn="l" rtl="0">
              <a:lnSpc>
                <a:spcPct val="90000"/>
              </a:lnSpc>
              <a:spcBef>
                <a:spcPts val="2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414463" marR="0" lvl="5" indent="-6743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-7061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-73787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-64262" algn="l" rtl="0">
              <a:lnSpc>
                <a:spcPct val="90000"/>
              </a:lnSpc>
              <a:spcBef>
                <a:spcPts val="281"/>
              </a:spcBef>
              <a:buClr>
                <a:schemeClr val="dk1"/>
              </a:buClr>
              <a:buSzPct val="10130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71487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271711" y="4767262"/>
            <a:ext cx="231457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843462" y="4767262"/>
            <a:ext cx="15430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6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0" y="2862261"/>
            <a:ext cx="6858000" cy="354012"/>
          </a:xfrm>
          <a:prstGeom prst="rect">
            <a:avLst/>
          </a:prstGeom>
          <a:solidFill>
            <a:srgbClr val="76BC7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Ydinsisäl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tö</a:t>
            </a:r>
          </a:p>
        </p:txBody>
      </p:sp>
      <p:sp>
        <p:nvSpPr>
          <p:cNvPr id="5" name="Shape 84">
            <a:extLst>
              <a:ext uri="{FF2B5EF4-FFF2-40B4-BE49-F238E27FC236}">
                <a16:creationId xmlns:a16="http://schemas.microsoft.com/office/drawing/2014/main" id="{1DBC8030-CE47-4476-943C-AA2FE7460740}"/>
              </a:ext>
            </a:extLst>
          </p:cNvPr>
          <p:cNvSpPr txBox="1"/>
          <p:nvPr/>
        </p:nvSpPr>
        <p:spPr>
          <a:xfrm>
            <a:off x="0" y="1893886"/>
            <a:ext cx="6858000" cy="968374"/>
          </a:xfrm>
          <a:prstGeom prst="rect">
            <a:avLst/>
          </a:prstGeom>
          <a:solidFill>
            <a:srgbClr val="0197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Luterilainen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kirkko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autonomian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ajan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Suomessa</a:t>
            </a:r>
            <a:endParaRPr lang="en-US"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7734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1800-luku: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autonomian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aika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71487" y="1126490"/>
            <a:ext cx="3935921" cy="3454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15900" lvl="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>
                <a:solidFill>
                  <a:srgbClr val="000000"/>
                </a:solidFill>
              </a:rPr>
              <a:t>Suomi </a:t>
            </a:r>
            <a:r>
              <a:rPr lang="en-US" sz="2000" dirty="0" err="1">
                <a:solidFill>
                  <a:srgbClr val="000000"/>
                </a:solidFill>
              </a:rPr>
              <a:t>liitettiin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osaksi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Venäjän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keisarikuntaa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mutta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luterilainen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kirkko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jäädä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valtionkirkoksi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Suomessa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alkoi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levitä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myös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uusia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uskonnollisia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ajatuksia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esimerkiksi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hartauskirjojen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välityksellä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Eri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puolilla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Suomea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ilmeni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kansanherätyksiä</a:t>
            </a:r>
            <a:r>
              <a:rPr lang="en-US" sz="2000" dirty="0">
                <a:solidFill>
                  <a:srgbClr val="000000"/>
                </a:solidFill>
              </a:rPr>
              <a:t>, ja </a:t>
            </a:r>
            <a:r>
              <a:rPr lang="en-US" sz="2000" dirty="0" err="1">
                <a:solidFill>
                  <a:srgbClr val="000000"/>
                </a:solidFill>
              </a:rPr>
              <a:t>osasta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niistä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kehittyi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herätysliikkeitä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jotka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korostivat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ihmisen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henkilökohtaista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kääntymystä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6" name="Shape 92" descr="vaivaisukko.jpg">
            <a:extLst>
              <a:ext uri="{FF2B5EF4-FFF2-40B4-BE49-F238E27FC236}">
                <a16:creationId xmlns:a16="http://schemas.microsoft.com/office/drawing/2014/main" id="{C9AD6A5E-196B-4F41-800E-00134A4C5D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3339" y="661340"/>
            <a:ext cx="1744661" cy="408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7734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Länsi-Suomen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rukoilevaisuus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07479" y="1216152"/>
            <a:ext cx="3899345" cy="3044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15900" lvl="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Rukoilevaisuuden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taustalla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Liisa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Eerikintyttären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herätys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mutta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liikkeellä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ollut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yksittäisiä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johtohahmoja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lvl="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Korostettiin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vanhoja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perinteitä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err="1">
                <a:solidFill>
                  <a:srgbClr val="000000"/>
                </a:solidFill>
              </a:rPr>
              <a:t>polvirukous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vanhan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käsikirjan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mukaiset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jumalanpalvelukset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Raamattuna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vuoden</a:t>
            </a:r>
            <a:r>
              <a:rPr lang="en-US" sz="2000" dirty="0">
                <a:solidFill>
                  <a:srgbClr val="000000"/>
                </a:solidFill>
              </a:rPr>
              <a:t> 1776 Biblia.</a:t>
            </a:r>
          </a:p>
          <a:p>
            <a:pPr marL="215900" lvl="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Pyrittiin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jatkuvaan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parannukseen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lvl="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Maallisuutta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kartettiin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" name="Shape 99" descr="herätyskokous.jpg">
            <a:extLst>
              <a:ext uri="{FF2B5EF4-FFF2-40B4-BE49-F238E27FC236}">
                <a16:creationId xmlns:a16="http://schemas.microsoft.com/office/drawing/2014/main" id="{9DEA9C92-2788-473C-9E7A-BC909BF9F3D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0288" y="1719707"/>
            <a:ext cx="2078417" cy="1590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4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04" descr="ruotsalainen.jpg">
            <a:extLst>
              <a:ext uri="{FF2B5EF4-FFF2-40B4-BE49-F238E27FC236}">
                <a16:creationId xmlns:a16="http://schemas.microsoft.com/office/drawing/2014/main" id="{E7599362-A0FB-42D7-BF94-CB9E9403680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92040" y="1670127"/>
            <a:ext cx="1828800" cy="239150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993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Herännäisyys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eli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körtit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71487" y="1268411"/>
            <a:ext cx="4420553" cy="3194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Herännäisyys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alkunsa</a:t>
            </a:r>
            <a:r>
              <a:rPr lang="en-US" sz="2000" dirty="0">
                <a:solidFill>
                  <a:srgbClr val="000000"/>
                </a:solidFill>
              </a:rPr>
              <a:t> 1800-luvun </a:t>
            </a:r>
            <a:r>
              <a:rPr lang="en-US" sz="2000" dirty="0" err="1">
                <a:solidFill>
                  <a:srgbClr val="000000"/>
                </a:solidFill>
              </a:rPr>
              <a:t>taitteessa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Pohjanmaalla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Pohjois-Savossa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Johtohahmona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Paavo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Ruotsalainen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Pukeutumistavasta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syntyi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pilkkanimi</a:t>
            </a:r>
            <a:r>
              <a:rPr lang="en-US" sz="2000" dirty="0">
                <a:solidFill>
                  <a:srgbClr val="000000"/>
                </a:solidFill>
              </a:rPr>
              <a:t> ”</a:t>
            </a:r>
            <a:r>
              <a:rPr lang="en-US" sz="2000" dirty="0" err="1">
                <a:solidFill>
                  <a:srgbClr val="000000"/>
                </a:solidFill>
              </a:rPr>
              <a:t>körttiläiset</a:t>
            </a:r>
            <a:r>
              <a:rPr lang="en-US" sz="2000" dirty="0">
                <a:solidFill>
                  <a:srgbClr val="000000"/>
                </a:solidFill>
              </a:rPr>
              <a:t>”.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Herännäisyys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korostaa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Jumalan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armoa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ihmistä</a:t>
            </a:r>
            <a:r>
              <a:rPr lang="en-US" sz="2000" dirty="0">
                <a:solidFill>
                  <a:srgbClr val="000000"/>
                </a:solidFill>
              </a:rPr>
              <a:t> ns. </a:t>
            </a:r>
            <a:r>
              <a:rPr lang="en-US" sz="2000" dirty="0" err="1">
                <a:solidFill>
                  <a:srgbClr val="000000"/>
                </a:solidFill>
              </a:rPr>
              <a:t>armon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keräjäläisenä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215900" indent="-215900">
              <a:spcBef>
                <a:spcPts val="0"/>
              </a:spcBef>
              <a:buClr>
                <a:srgbClr val="000000"/>
              </a:buClr>
            </a:pPr>
            <a:r>
              <a:rPr lang="en-US" sz="2000" dirty="0" err="1">
                <a:solidFill>
                  <a:srgbClr val="000000"/>
                </a:solidFill>
              </a:rPr>
              <a:t>Herännäiset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kokoontuvat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seuroissa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joihin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kuuluvat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seurapuheet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Siionin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virsien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laulu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763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Evankelisuus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105">
            <a:extLst>
              <a:ext uri="{FF2B5EF4-FFF2-40B4-BE49-F238E27FC236}">
                <a16:creationId xmlns:a16="http://schemas.microsoft.com/office/drawing/2014/main" id="{E8D53222-756D-45B1-ACC7-30B619A60CD3}"/>
              </a:ext>
            </a:extLst>
          </p:cNvPr>
          <p:cNvSpPr txBox="1">
            <a:spLocks/>
          </p:cNvSpPr>
          <p:nvPr/>
        </p:nvSpPr>
        <p:spPr>
          <a:xfrm>
            <a:off x="471488" y="1243583"/>
            <a:ext cx="3775048" cy="3216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Calibri"/>
                <a:sym typeface="Calibri"/>
              </a:rPr>
              <a:t>Evankelinen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herätysliike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syntyi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herännäisyyden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jakautuessa</a:t>
            </a:r>
            <a:r>
              <a:rPr lang="en-US" sz="20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Calibri"/>
                <a:sym typeface="Calibri"/>
              </a:rPr>
              <a:t>Johtohahmona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oli</a:t>
            </a:r>
            <a:r>
              <a:rPr lang="en-US" sz="2000" dirty="0">
                <a:latin typeface="Calibri"/>
                <a:sym typeface="Calibri"/>
              </a:rPr>
              <a:t> Fredrik Gabriel Hedberg.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Calibri"/>
                <a:sym typeface="Calibri"/>
              </a:rPr>
              <a:t>Evankelisuuden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korostuksia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ovat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iloinen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usko</a:t>
            </a:r>
            <a:r>
              <a:rPr lang="en-US" sz="2000" dirty="0">
                <a:latin typeface="Calibri"/>
                <a:sym typeface="Calibri"/>
              </a:rPr>
              <a:t> ja </a:t>
            </a:r>
            <a:r>
              <a:rPr lang="en-US" sz="2000" dirty="0" err="1">
                <a:latin typeface="Calibri"/>
                <a:sym typeface="Calibri"/>
              </a:rPr>
              <a:t>pelastusvarmuus</a:t>
            </a:r>
            <a:r>
              <a:rPr lang="en-US" sz="2000" dirty="0">
                <a:latin typeface="Calibri"/>
                <a:sym typeface="Calibri"/>
              </a:rPr>
              <a:t>, </a:t>
            </a:r>
            <a:r>
              <a:rPr lang="en-US" sz="2000" dirty="0" err="1">
                <a:latin typeface="Calibri"/>
                <a:sym typeface="Calibri"/>
              </a:rPr>
              <a:t>luterilainen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oppi</a:t>
            </a:r>
            <a:r>
              <a:rPr lang="en-US" sz="2000" dirty="0">
                <a:latin typeface="Calibri"/>
                <a:sym typeface="Calibri"/>
              </a:rPr>
              <a:t>, </a:t>
            </a:r>
            <a:r>
              <a:rPr lang="en-US" sz="2000" dirty="0" err="1">
                <a:latin typeface="Calibri"/>
                <a:sym typeface="Calibri"/>
              </a:rPr>
              <a:t>kasteen</a:t>
            </a:r>
            <a:r>
              <a:rPr lang="en-US" sz="2000" dirty="0">
                <a:latin typeface="Calibri"/>
                <a:sym typeface="Calibri"/>
              </a:rPr>
              <a:t> ja </a:t>
            </a:r>
            <a:r>
              <a:rPr lang="en-US" sz="2000" dirty="0" err="1">
                <a:latin typeface="Calibri"/>
                <a:sym typeface="Calibri"/>
              </a:rPr>
              <a:t>ehtoollisen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merkitys</a:t>
            </a:r>
            <a:r>
              <a:rPr lang="en-US" sz="20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Calibri"/>
                <a:sym typeface="Calibri"/>
              </a:rPr>
              <a:t>Evankelisuus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jakautui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naispappeutta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koskevan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kiistan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takia</a:t>
            </a:r>
            <a:r>
              <a:rPr lang="en-US" sz="2000" dirty="0">
                <a:latin typeface="Calibri"/>
                <a:sym typeface="Calibri"/>
              </a:rPr>
              <a:t> </a:t>
            </a:r>
            <a:r>
              <a:rPr lang="en-US" sz="2000" dirty="0" err="1">
                <a:latin typeface="Calibri"/>
                <a:sym typeface="Calibri"/>
              </a:rPr>
              <a:t>vuonna</a:t>
            </a:r>
            <a:r>
              <a:rPr lang="en-US" sz="2000" dirty="0">
                <a:latin typeface="Calibri"/>
                <a:sym typeface="Calibri"/>
              </a:rPr>
              <a:t> 2008.</a:t>
            </a:r>
          </a:p>
        </p:txBody>
      </p:sp>
      <p:pic>
        <p:nvPicPr>
          <p:cNvPr id="5" name="Shape 113" descr="maata_nakyvissa.jpg">
            <a:extLst>
              <a:ext uri="{FF2B5EF4-FFF2-40B4-BE49-F238E27FC236}">
                <a16:creationId xmlns:a16="http://schemas.microsoft.com/office/drawing/2014/main" id="{25C6EBA9-48CC-450C-86BB-4854E557D8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9856" y="2053117"/>
            <a:ext cx="2053086" cy="1302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118" descr="laestadius.jpg">
            <a:extLst>
              <a:ext uri="{FF2B5EF4-FFF2-40B4-BE49-F238E27FC236}">
                <a16:creationId xmlns:a16="http://schemas.microsoft.com/office/drawing/2014/main" id="{422BF7BD-2F8B-4742-9E69-97836731FC8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2800" y="2053525"/>
            <a:ext cx="2235199" cy="27851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763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Lestadiolaisuus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105">
            <a:extLst>
              <a:ext uri="{FF2B5EF4-FFF2-40B4-BE49-F238E27FC236}">
                <a16:creationId xmlns:a16="http://schemas.microsoft.com/office/drawing/2014/main" id="{E8D53222-756D-45B1-ACC7-30B619A60CD3}"/>
              </a:ext>
            </a:extLst>
          </p:cNvPr>
          <p:cNvSpPr txBox="1">
            <a:spLocks/>
          </p:cNvSpPr>
          <p:nvPr/>
        </p:nvSpPr>
        <p:spPr>
          <a:xfrm>
            <a:off x="471488" y="1201381"/>
            <a:ext cx="4239998" cy="3355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Ruotsin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Lapista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lähteneet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herätykset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levisivät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myös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Suomeen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Keskushahmona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oli</a:t>
            </a:r>
            <a:r>
              <a:rPr lang="en-US" sz="1800" dirty="0">
                <a:latin typeface="Calibri"/>
                <a:sym typeface="Calibri"/>
              </a:rPr>
              <a:t> Lars Levi </a:t>
            </a:r>
            <a:r>
              <a:rPr lang="en-US" sz="1800" dirty="0" err="1">
                <a:latin typeface="Calibri"/>
                <a:sym typeface="Calibri"/>
              </a:rPr>
              <a:t>Laestadius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myöhemmin</a:t>
            </a:r>
            <a:r>
              <a:rPr lang="en-US" sz="1800" dirty="0">
                <a:latin typeface="Calibri"/>
                <a:sym typeface="Calibri"/>
              </a:rPr>
              <a:t> Juhani </a:t>
            </a:r>
            <a:r>
              <a:rPr lang="en-US" sz="1800" dirty="0" err="1">
                <a:latin typeface="Calibri"/>
                <a:sym typeface="Calibri"/>
              </a:rPr>
              <a:t>Raattamaa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Lestadiolaisuus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korostaa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synninpäästöä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raittiutta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vieroksuu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maallisia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tapoja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Alkuaikoina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liikkeeseen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kuuluivat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myös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käännytysinto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hurmoksellisuus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Liike</a:t>
            </a:r>
            <a:r>
              <a:rPr lang="en-US" sz="1800" dirty="0">
                <a:latin typeface="Calibri"/>
                <a:sym typeface="Calibri"/>
              </a:rPr>
              <a:t> on </a:t>
            </a:r>
            <a:r>
              <a:rPr lang="en-US" sz="1800" dirty="0" err="1">
                <a:latin typeface="Calibri"/>
                <a:sym typeface="Calibri"/>
              </a:rPr>
              <a:t>nykyään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Pohjois-Suomen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merkittävin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herätysliike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Lestadiolaisuudessa</a:t>
            </a:r>
            <a:r>
              <a:rPr lang="en-US" sz="1800" dirty="0">
                <a:latin typeface="Calibri"/>
                <a:sym typeface="Calibri"/>
              </a:rPr>
              <a:t> on </a:t>
            </a:r>
            <a:r>
              <a:rPr lang="en-US" sz="1800" dirty="0" err="1">
                <a:latin typeface="Calibri"/>
                <a:sym typeface="Calibri"/>
              </a:rPr>
              <a:t>useita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suuntauksia</a:t>
            </a:r>
            <a:r>
              <a:rPr lang="en-US" sz="1800" dirty="0">
                <a:latin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sym typeface="Calibri"/>
              </a:rPr>
              <a:t>joista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suurin</a:t>
            </a:r>
            <a:r>
              <a:rPr lang="en-US" sz="1800" dirty="0">
                <a:latin typeface="Calibri"/>
                <a:sym typeface="Calibri"/>
              </a:rPr>
              <a:t> on </a:t>
            </a:r>
            <a:r>
              <a:rPr lang="en-US" sz="1800" dirty="0" err="1">
                <a:latin typeface="Calibri"/>
                <a:sym typeface="Calibri"/>
              </a:rPr>
              <a:t>vanhoillislestadiolaisuus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1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487" y="274637"/>
            <a:ext cx="5915025" cy="763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Viides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herätysliike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eli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evankelikaalisuus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105">
            <a:extLst>
              <a:ext uri="{FF2B5EF4-FFF2-40B4-BE49-F238E27FC236}">
                <a16:creationId xmlns:a16="http://schemas.microsoft.com/office/drawing/2014/main" id="{E8D53222-756D-45B1-ACC7-30B619A60CD3}"/>
              </a:ext>
            </a:extLst>
          </p:cNvPr>
          <p:cNvSpPr txBox="1">
            <a:spLocks/>
          </p:cNvSpPr>
          <p:nvPr/>
        </p:nvSpPr>
        <p:spPr>
          <a:xfrm>
            <a:off x="471487" y="1103374"/>
            <a:ext cx="4624387" cy="342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Lestadiolaisuus</a:t>
            </a:r>
            <a:r>
              <a:rPr lang="en-US" sz="1800" dirty="0">
                <a:latin typeface="Calibri"/>
                <a:sym typeface="Calibri"/>
              </a:rPr>
              <a:t> on </a:t>
            </a:r>
            <a:r>
              <a:rPr lang="en-US" sz="1800" dirty="0" err="1">
                <a:latin typeface="Calibri"/>
                <a:sym typeface="Calibri"/>
              </a:rPr>
              <a:t>evankelioivaa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herätyskristillisyyttä</a:t>
            </a:r>
            <a:r>
              <a:rPr lang="en-US" sz="1800" dirty="0">
                <a:latin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sym typeface="Calibri"/>
              </a:rPr>
              <a:t>joka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levisi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Suomeen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Britanniasta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Yhdysvalloista</a:t>
            </a:r>
            <a:r>
              <a:rPr lang="en-US" sz="1800" dirty="0">
                <a:latin typeface="Calibri"/>
                <a:sym typeface="Calibri"/>
              </a:rPr>
              <a:t> 1900-luvun </a:t>
            </a:r>
            <a:r>
              <a:rPr lang="en-US" sz="1800" dirty="0" err="1">
                <a:latin typeface="Calibri"/>
                <a:sym typeface="Calibri"/>
              </a:rPr>
              <a:t>alkupuolella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Keskushahmona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oli</a:t>
            </a:r>
            <a:r>
              <a:rPr lang="en-US" sz="1800" dirty="0">
                <a:latin typeface="Calibri"/>
                <a:sym typeface="Calibri"/>
              </a:rPr>
              <a:t> Urho </a:t>
            </a:r>
            <a:r>
              <a:rPr lang="en-US" sz="1800" dirty="0" err="1">
                <a:latin typeface="Calibri"/>
                <a:sym typeface="Calibri"/>
              </a:rPr>
              <a:t>Muroma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Lestadiolaisuus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korostaa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kääntymystä</a:t>
            </a:r>
            <a:r>
              <a:rPr lang="en-US" sz="1800" dirty="0">
                <a:latin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sym typeface="Calibri"/>
              </a:rPr>
              <a:t>Raamatun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auktoriteettia</a:t>
            </a:r>
            <a:r>
              <a:rPr lang="en-US" sz="1800" dirty="0">
                <a:latin typeface="Calibri"/>
                <a:sym typeface="Calibri"/>
              </a:rPr>
              <a:t> ja </a:t>
            </a:r>
            <a:r>
              <a:rPr lang="en-US" sz="1800" dirty="0" err="1">
                <a:latin typeface="Calibri"/>
                <a:sym typeface="Calibri"/>
              </a:rPr>
              <a:t>evankeliumin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julistamista</a:t>
            </a:r>
            <a:r>
              <a:rPr lang="en-US" sz="1800" dirty="0">
                <a:latin typeface="Calibri"/>
                <a:sym typeface="Calibri"/>
              </a:rPr>
              <a:t>.</a:t>
            </a:r>
          </a:p>
          <a:p>
            <a:pPr marL="215900" lvl="0" indent="-215900">
              <a:lnSpc>
                <a:spcPct val="9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err="1">
                <a:latin typeface="Calibri"/>
                <a:sym typeface="Calibri"/>
              </a:rPr>
              <a:t>Evankelikaalisia</a:t>
            </a:r>
            <a:r>
              <a:rPr lang="en-US" sz="1800" dirty="0">
                <a:latin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sym typeface="Calibri"/>
              </a:rPr>
              <a:t>järjestöjä</a:t>
            </a:r>
            <a:r>
              <a:rPr lang="en-US" sz="1800" dirty="0">
                <a:latin typeface="Calibri"/>
                <a:sym typeface="Calibri"/>
              </a:rPr>
              <a:t>:</a:t>
            </a:r>
          </a:p>
          <a:p>
            <a:pPr marL="431800" lvl="1" indent="-179388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</a:pPr>
            <a:r>
              <a:rPr lang="en-US" sz="1800" dirty="0" err="1">
                <a:latin typeface="Calibri"/>
                <a:ea typeface="Calibri"/>
                <a:sym typeface="Calibri"/>
              </a:rPr>
              <a:t>Suomen</a:t>
            </a:r>
            <a:r>
              <a:rPr lang="en-US" sz="1800" dirty="0">
                <a:latin typeface="Calibri"/>
                <a:ea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sym typeface="Calibri"/>
              </a:rPr>
              <a:t>Raamattuopisto</a:t>
            </a:r>
            <a:r>
              <a:rPr lang="en-US" sz="1800" dirty="0">
                <a:latin typeface="Calibri"/>
                <a:ea typeface="Calibri"/>
                <a:sym typeface="Calibri"/>
              </a:rPr>
              <a:t> (1945)</a:t>
            </a:r>
          </a:p>
          <a:p>
            <a:pPr marL="431800" lvl="1" indent="-179388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</a:pPr>
            <a:r>
              <a:rPr lang="en-US" sz="1800" dirty="0">
                <a:latin typeface="Calibri"/>
                <a:ea typeface="Calibri"/>
                <a:sym typeface="Calibri"/>
              </a:rPr>
              <a:t>Kansan </a:t>
            </a:r>
            <a:r>
              <a:rPr lang="en-US" sz="1800" dirty="0" err="1">
                <a:latin typeface="Calibri"/>
                <a:ea typeface="Calibri"/>
                <a:sym typeface="Calibri"/>
              </a:rPr>
              <a:t>Raamattuseura</a:t>
            </a:r>
            <a:r>
              <a:rPr lang="en-US" sz="1800" dirty="0">
                <a:latin typeface="Calibri"/>
                <a:ea typeface="Calibri"/>
                <a:sym typeface="Calibri"/>
              </a:rPr>
              <a:t> (1945)</a:t>
            </a:r>
          </a:p>
          <a:p>
            <a:pPr marL="431800" lvl="1" indent="-179388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</a:pPr>
            <a:r>
              <a:rPr lang="en-US" sz="1800" dirty="0" err="1">
                <a:latin typeface="Calibri"/>
                <a:ea typeface="Calibri"/>
                <a:sym typeface="Calibri"/>
              </a:rPr>
              <a:t>Suomen</a:t>
            </a:r>
            <a:r>
              <a:rPr lang="en-US" sz="1800" dirty="0">
                <a:latin typeface="Calibri"/>
                <a:ea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sym typeface="Calibri"/>
              </a:rPr>
              <a:t>Evankelisluterilainen</a:t>
            </a:r>
            <a:r>
              <a:rPr lang="en-US" sz="1800" dirty="0">
                <a:latin typeface="Calibri"/>
                <a:ea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sym typeface="Calibri"/>
              </a:rPr>
              <a:t>Kansanlähetys</a:t>
            </a:r>
            <a:r>
              <a:rPr lang="en-US" sz="1800" dirty="0">
                <a:latin typeface="Calibri"/>
                <a:ea typeface="Calibri"/>
                <a:sym typeface="Calibri"/>
              </a:rPr>
              <a:t> (1960-luku)</a:t>
            </a:r>
          </a:p>
        </p:txBody>
      </p:sp>
      <p:pic>
        <p:nvPicPr>
          <p:cNvPr id="5" name="Shape 127">
            <a:extLst>
              <a:ext uri="{FF2B5EF4-FFF2-40B4-BE49-F238E27FC236}">
                <a16:creationId xmlns:a16="http://schemas.microsoft.com/office/drawing/2014/main" id="{ECC111B6-5E34-4A29-9BE2-1D738AB89A7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2575" y="1038225"/>
            <a:ext cx="1252536" cy="3486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0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283</Words>
  <Application>Microsoft Office PowerPoint</Application>
  <PresentationFormat>Mukautettu</PresentationFormat>
  <Paragraphs>37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PowerPoint-esitys</vt:lpstr>
      <vt:lpstr>1800-luku: autonomian aika</vt:lpstr>
      <vt:lpstr>Länsi-Suomen rukoilevaisuus</vt:lpstr>
      <vt:lpstr>Herännäisyys eli körtit</vt:lpstr>
      <vt:lpstr>Evankelisuus</vt:lpstr>
      <vt:lpstr>Lestadiolaisuus</vt:lpstr>
      <vt:lpstr>Viides herätysliike eli evankelikaalisuus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Vuokko, Taina</cp:lastModifiedBy>
  <cp:revision>13</cp:revision>
  <dcterms:modified xsi:type="dcterms:W3CDTF">2017-08-15T08:03:59Z</dcterms:modified>
</cp:coreProperties>
</file>