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59" r:id="rId6"/>
    <p:sldId id="264" r:id="rId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45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4" name="Shape 92">
            <a:extLst>
              <a:ext uri="{FF2B5EF4-FFF2-40B4-BE49-F238E27FC236}">
                <a16:creationId xmlns:a16="http://schemas.microsoft.com/office/drawing/2014/main" id="{B1A3916F-D08F-468B-AA55-2B26964CA0E3}"/>
              </a:ext>
            </a:extLst>
          </p:cNvPr>
          <p:cNvSpPr txBox="1"/>
          <p:nvPr/>
        </p:nvSpPr>
        <p:spPr>
          <a:xfrm>
            <a:off x="0" y="1893887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Puhdasoppisuuden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valistus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pietismi</a:t>
            </a: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1600-luku: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puhdasoppisuus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26490"/>
            <a:ext cx="3819159" cy="3454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Kristinuskon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oppi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määriteltiin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erittäin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tarkasti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Ruotsissa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valtiokirkkojärjestelmä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jonka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mukaan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kaikkien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asukkaiden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oltava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luterilaisia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Yhteisöä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pyrittiin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suojelemaan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synnin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väärien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oppien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vaikutuksilta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ankaran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kirkkokurin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jopa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noitavainojen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välityksellä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Uskonto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ollut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ihmisten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yksityisasia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F3C2FE-0E94-4858-80EE-13563D09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97" y="1533554"/>
            <a:ext cx="1751335" cy="2637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Puhdasoppisuus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tavallinen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ihminen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197864"/>
            <a:ext cx="3615177" cy="2938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Tavalliset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seurakuntalaiset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eivät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voineet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vielä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lukea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Raamattua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vaan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kristinuskon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perustiedot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opittiin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katekismuksesta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Lukutaito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kristinuskon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hallinta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kontrolloitiin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kinkereillä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Ihmisten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elämästä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kerättiin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tarkat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tiedot</a:t>
            </a:r>
            <a:r>
              <a:rPr lang="en-US" sz="2000" dirty="0">
                <a:solidFill>
                  <a:srgbClr val="000000"/>
                </a:solidFill>
              </a:rPr>
              <a:t> ns. </a:t>
            </a:r>
            <a:r>
              <a:rPr lang="en-US" sz="2000" dirty="0" err="1">
                <a:solidFill>
                  <a:srgbClr val="000000"/>
                </a:solidFill>
              </a:rPr>
              <a:t>rippikirjoihin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100" name="Picture 4" descr="http://www.divarikangas.fi/img/tuotteet/116610.jpg">
            <a:extLst>
              <a:ext uri="{FF2B5EF4-FFF2-40B4-BE49-F238E27FC236}">
                <a16:creationId xmlns:a16="http://schemas.microsoft.com/office/drawing/2014/main" id="{C1D71EA1-1B7C-45FA-A9A9-29737261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64" y="1766912"/>
            <a:ext cx="2167706" cy="17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1700-luku: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valistus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746433" cy="3194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8587" lvl="0" indent="-128587">
              <a:spcBef>
                <a:spcPts val="0"/>
              </a:spcBef>
            </a:pPr>
            <a:r>
              <a:rPr lang="en-US" sz="2000" dirty="0" err="1"/>
              <a:t>Euroopassa</a:t>
            </a:r>
            <a:r>
              <a:rPr lang="en-US" sz="2000" dirty="0"/>
              <a:t> </a:t>
            </a:r>
            <a:r>
              <a:rPr lang="en-US" sz="2000" dirty="0" err="1"/>
              <a:t>aikakauden</a:t>
            </a:r>
            <a:r>
              <a:rPr lang="en-US" sz="2000" dirty="0"/>
              <a:t> </a:t>
            </a:r>
            <a:r>
              <a:rPr lang="en-US" sz="2000" dirty="0" err="1"/>
              <a:t>keskeisiä</a:t>
            </a:r>
            <a:r>
              <a:rPr lang="en-US" sz="2000" dirty="0"/>
              <a:t> </a:t>
            </a:r>
            <a:r>
              <a:rPr lang="en-US" sz="2000" dirty="0" err="1"/>
              <a:t>asioita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järjen</a:t>
            </a:r>
            <a:r>
              <a:rPr lang="en-US" sz="2000" dirty="0"/>
              <a:t> </a:t>
            </a:r>
            <a:r>
              <a:rPr lang="en-US" sz="2000" dirty="0" err="1"/>
              <a:t>käyttö</a:t>
            </a:r>
            <a:r>
              <a:rPr lang="en-US" sz="2000" dirty="0"/>
              <a:t>, </a:t>
            </a:r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lisääntyminen</a:t>
            </a:r>
            <a:r>
              <a:rPr lang="en-US" sz="2000" dirty="0"/>
              <a:t> ja </a:t>
            </a:r>
            <a:r>
              <a:rPr lang="en-US" sz="2000" dirty="0" err="1"/>
              <a:t>uskontokritiikki</a:t>
            </a:r>
            <a:r>
              <a:rPr lang="en-US" sz="2000" dirty="0"/>
              <a:t>. </a:t>
            </a:r>
          </a:p>
          <a:p>
            <a:pPr marL="128587" lvl="0" indent="-128587">
              <a:spcBef>
                <a:spcPts val="500"/>
              </a:spcBef>
            </a:pPr>
            <a:r>
              <a:rPr lang="en-US" sz="2000" dirty="0" err="1"/>
              <a:t>Valistusteologiassa</a:t>
            </a:r>
            <a:r>
              <a:rPr lang="en-US" sz="2000" dirty="0"/>
              <a:t> </a:t>
            </a:r>
            <a:r>
              <a:rPr lang="en-US" sz="2000" dirty="0" err="1"/>
              <a:t>pyrittiin</a:t>
            </a:r>
            <a:r>
              <a:rPr lang="en-US" sz="2000" dirty="0"/>
              <a:t> </a:t>
            </a:r>
            <a:r>
              <a:rPr lang="en-US" sz="2000" dirty="0" err="1"/>
              <a:t>vastustamaan</a:t>
            </a:r>
            <a:r>
              <a:rPr lang="en-US" sz="2000" dirty="0"/>
              <a:t> </a:t>
            </a:r>
            <a:r>
              <a:rPr lang="en-US" sz="2000" dirty="0" err="1"/>
              <a:t>uskontokritiikkiä</a:t>
            </a:r>
            <a:r>
              <a:rPr lang="en-US" sz="2000" dirty="0"/>
              <a:t> ja </a:t>
            </a:r>
            <a:r>
              <a:rPr lang="en-US" sz="2000" dirty="0" err="1"/>
              <a:t>yhdistämään</a:t>
            </a:r>
            <a:r>
              <a:rPr lang="en-US" sz="2000" dirty="0"/>
              <a:t> </a:t>
            </a:r>
            <a:r>
              <a:rPr lang="en-US" sz="2000" dirty="0" err="1"/>
              <a:t>kristinuskon</a:t>
            </a:r>
            <a:r>
              <a:rPr lang="en-US" sz="2000" dirty="0"/>
              <a:t> </a:t>
            </a:r>
            <a:r>
              <a:rPr lang="en-US" sz="2000" dirty="0" err="1"/>
              <a:t>totuudet</a:t>
            </a:r>
            <a:r>
              <a:rPr lang="en-US" sz="2000" dirty="0"/>
              <a:t> </a:t>
            </a:r>
            <a:r>
              <a:rPr lang="en-US" sz="2000" dirty="0" err="1"/>
              <a:t>järkeen</a:t>
            </a:r>
            <a:r>
              <a:rPr lang="en-US" sz="2000" dirty="0"/>
              <a:t>. </a:t>
            </a:r>
          </a:p>
          <a:p>
            <a:pPr marL="128587" lvl="0" indent="-128587">
              <a:spcBef>
                <a:spcPts val="500"/>
              </a:spcBef>
            </a:pPr>
            <a:r>
              <a:rPr lang="en-US" sz="2000" dirty="0" err="1"/>
              <a:t>Suomalaiset</a:t>
            </a:r>
            <a:r>
              <a:rPr lang="en-US" sz="2000" dirty="0"/>
              <a:t> </a:t>
            </a:r>
            <a:r>
              <a:rPr lang="en-US" sz="2000" dirty="0" err="1"/>
              <a:t>papit</a:t>
            </a:r>
            <a:r>
              <a:rPr lang="en-US" sz="2000" dirty="0"/>
              <a:t> </a:t>
            </a:r>
            <a:r>
              <a:rPr lang="en-US" sz="2000" dirty="0" err="1"/>
              <a:t>suhtautuivat</a:t>
            </a:r>
            <a:r>
              <a:rPr lang="en-US" sz="2000" dirty="0"/>
              <a:t> </a:t>
            </a:r>
            <a:r>
              <a:rPr lang="en-US" sz="2000" dirty="0" err="1"/>
              <a:t>myönteisesti</a:t>
            </a:r>
            <a:r>
              <a:rPr lang="en-US" sz="2000" dirty="0"/>
              <a:t> </a:t>
            </a:r>
            <a:r>
              <a:rPr lang="en-US" sz="2000" dirty="0" err="1"/>
              <a:t>valistusteologiaan</a:t>
            </a:r>
            <a:r>
              <a:rPr lang="en-US" sz="2000" dirty="0"/>
              <a:t>.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Saarnoissa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käsiteltiin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käytännöllisiä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asioita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Pappiloista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tuli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mallitiloja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myös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talonpojille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Piispat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toimivat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myös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luonnontieteilijöinä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63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1700-luku: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pietismin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tulo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Suomeen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05">
            <a:extLst>
              <a:ext uri="{FF2B5EF4-FFF2-40B4-BE49-F238E27FC236}">
                <a16:creationId xmlns:a16="http://schemas.microsoft.com/office/drawing/2014/main" id="{E8D53222-756D-45B1-ACC7-30B619A60CD3}"/>
              </a:ext>
            </a:extLst>
          </p:cNvPr>
          <p:cNvSpPr txBox="1">
            <a:spLocks/>
          </p:cNvSpPr>
          <p:nvPr/>
        </p:nvSpPr>
        <p:spPr>
          <a:xfrm>
            <a:off x="471487" y="1243584"/>
            <a:ext cx="3917633" cy="2765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5900" lvl="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Pietismi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syntyi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Saksassa</a:t>
            </a:r>
            <a:r>
              <a:rPr lang="en-US" sz="2000" dirty="0">
                <a:latin typeface="Calibri"/>
                <a:sym typeface="Calibri"/>
              </a:rPr>
              <a:t> 1600-luvulla. </a:t>
            </a:r>
          </a:p>
          <a:p>
            <a:pPr marL="215900" lvl="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Pietismissä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korostettiin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sisäistä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uskonkokemusta</a:t>
            </a:r>
            <a:r>
              <a:rPr lang="en-US" sz="2000" dirty="0">
                <a:latin typeface="Calibri"/>
                <a:sym typeface="Calibri"/>
              </a:rPr>
              <a:t> ja </a:t>
            </a:r>
            <a:r>
              <a:rPr lang="en-US" sz="2000" dirty="0" err="1">
                <a:latin typeface="Calibri"/>
                <a:sym typeface="Calibri"/>
              </a:rPr>
              <a:t>käytännön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elämässä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näkyvää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kristillisyyttä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215900" lvl="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Pietistit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kritisoivat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puhdasoppisuuden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ajan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yhteisöllistä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uskonnollisuutta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215900" lvl="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Pietismissä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oli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kaksi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suuntausta</a:t>
            </a:r>
            <a:r>
              <a:rPr lang="en-US" sz="2000" dirty="0">
                <a:latin typeface="Calibri"/>
                <a:sym typeface="Calibri"/>
              </a:rPr>
              <a:t>: </a:t>
            </a:r>
            <a:r>
              <a:rPr lang="en-US" sz="2000" dirty="0" err="1">
                <a:latin typeface="Calibri"/>
                <a:sym typeface="Calibri"/>
              </a:rPr>
              <a:t>maltilliset</a:t>
            </a:r>
            <a:r>
              <a:rPr lang="en-US" sz="2000" dirty="0">
                <a:latin typeface="Calibri"/>
                <a:sym typeface="Calibri"/>
              </a:rPr>
              <a:t> ja </a:t>
            </a:r>
            <a:r>
              <a:rPr lang="en-US" sz="2000" dirty="0" err="1">
                <a:latin typeface="Calibri"/>
                <a:sym typeface="Calibri"/>
              </a:rPr>
              <a:t>radikaalit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69ACF2C-699A-4825-B00D-A3B3B8D9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36" y="1717968"/>
            <a:ext cx="1813076" cy="1848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63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Pietismi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vallanpitäjät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05">
            <a:extLst>
              <a:ext uri="{FF2B5EF4-FFF2-40B4-BE49-F238E27FC236}">
                <a16:creationId xmlns:a16="http://schemas.microsoft.com/office/drawing/2014/main" id="{E8D53222-756D-45B1-ACC7-30B619A60CD3}"/>
              </a:ext>
            </a:extLst>
          </p:cNvPr>
          <p:cNvSpPr txBox="1">
            <a:spLocks/>
          </p:cNvSpPr>
          <p:nvPr/>
        </p:nvSpPr>
        <p:spPr>
          <a:xfrm>
            <a:off x="471487" y="1201381"/>
            <a:ext cx="5719001" cy="3355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590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Ruotsin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maallinen</a:t>
            </a:r>
            <a:r>
              <a:rPr lang="en-US" sz="2000" dirty="0">
                <a:latin typeface="Calibri"/>
                <a:sym typeface="Calibri"/>
              </a:rPr>
              <a:t> ja </a:t>
            </a:r>
            <a:r>
              <a:rPr lang="en-US" sz="2000" dirty="0" err="1">
                <a:latin typeface="Calibri"/>
                <a:sym typeface="Calibri"/>
              </a:rPr>
              <a:t>kirkollinen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johto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halusi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suojella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alamaisia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vierailta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uskonnollisilta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vaikutteilta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431800" lvl="1" indent="-17938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sz="2000" dirty="0">
                <a:latin typeface="Calibri"/>
                <a:sym typeface="Calibri"/>
              </a:rPr>
              <a:t>1706 </a:t>
            </a:r>
            <a:r>
              <a:rPr lang="en-US" sz="2000" dirty="0" err="1">
                <a:latin typeface="Calibri"/>
                <a:sym typeface="Calibri"/>
              </a:rPr>
              <a:t>määräyksellä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ulkomaiset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pietistit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karkoitettiin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maasta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431800" lvl="1" indent="-17938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sz="2000" dirty="0" err="1">
                <a:latin typeface="Calibri"/>
                <a:sym typeface="Calibri"/>
              </a:rPr>
              <a:t>Pietististä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kirjallisuutta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takavarikoitiin</a:t>
            </a:r>
            <a:r>
              <a:rPr lang="en-US" sz="2000" dirty="0">
                <a:latin typeface="Calibri"/>
                <a:sym typeface="Calibri"/>
              </a:rPr>
              <a:t> ja </a:t>
            </a:r>
            <a:r>
              <a:rPr lang="en-US" sz="2000" dirty="0" err="1">
                <a:latin typeface="Calibri"/>
                <a:sym typeface="Calibri"/>
              </a:rPr>
              <a:t>pietismi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kiellettiin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lailla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431800" lvl="1" indent="-17938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sz="2000" dirty="0">
                <a:latin typeface="Calibri"/>
                <a:sym typeface="Calibri"/>
              </a:rPr>
              <a:t>1726 </a:t>
            </a:r>
            <a:r>
              <a:rPr lang="en-US" sz="2000" dirty="0" err="1">
                <a:latin typeface="Calibri"/>
                <a:sym typeface="Calibri"/>
              </a:rPr>
              <a:t>konventikkeliplakaatti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kielsi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kaikki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yksityiset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hartauskokoukset</a:t>
            </a:r>
            <a:r>
              <a:rPr lang="en-US" sz="2000" dirty="0">
                <a:latin typeface="Calibri"/>
                <a:sym typeface="Calibri"/>
              </a:rPr>
              <a:t>. </a:t>
            </a:r>
          </a:p>
          <a:p>
            <a:pPr marL="215900" lvl="0" indent="-215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sym typeface="Calibri"/>
              </a:rPr>
              <a:t>Maltillinen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pietismi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levisi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erityisesti</a:t>
            </a:r>
            <a:r>
              <a:rPr lang="en-US" sz="2000" dirty="0">
                <a:latin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sym typeface="Calibri"/>
              </a:rPr>
              <a:t>aatelisperheissä</a:t>
            </a:r>
            <a:r>
              <a:rPr lang="en-US" sz="2000" dirty="0">
                <a:latin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04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212</Words>
  <Application>Microsoft Office PowerPoint</Application>
  <PresentationFormat>Mukautettu</PresentationFormat>
  <Paragraphs>29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1600-luku: puhdasoppisuus</vt:lpstr>
      <vt:lpstr>Puhdasoppisuus ja tavallinen ihminen</vt:lpstr>
      <vt:lpstr>1700-luku: valistus</vt:lpstr>
      <vt:lpstr>1700-luku: pietismin tulo Suomeen</vt:lpstr>
      <vt:lpstr>Pietismi ja vallanpitäjät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11</cp:revision>
  <dcterms:modified xsi:type="dcterms:W3CDTF">2017-08-14T12:32:55Z</dcterms:modified>
</cp:coreProperties>
</file>