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0" r:id="rId4"/>
    <p:sldId id="272" r:id="rId5"/>
    <p:sldId id="273" r:id="rId6"/>
    <p:sldId id="268" r:id="rId7"/>
    <p:sldId id="274" r:id="rId8"/>
    <p:sldId id="275" r:id="rId9"/>
    <p:sldId id="263" r:id="rId10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86426" autoAdjust="0"/>
  </p:normalViewPr>
  <p:slideViewPr>
    <p:cSldViewPr snapToGrid="0">
      <p:cViewPr varScale="1">
        <p:scale>
          <a:sx n="75" d="100"/>
          <a:sy n="75" d="100"/>
        </p:scale>
        <p:origin x="48" y="322"/>
      </p:cViewPr>
      <p:guideLst/>
    </p:cSldViewPr>
  </p:slideViewPr>
  <p:outlineViewPr>
    <p:cViewPr>
      <p:scale>
        <a:sx n="33" d="100"/>
        <a:sy n="33" d="100"/>
      </p:scale>
      <p:origin x="0" y="-750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25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64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81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92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09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74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42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rgbClr val="76BC7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tö</a:t>
            </a:r>
          </a:p>
        </p:txBody>
      </p:sp>
      <p:sp>
        <p:nvSpPr>
          <p:cNvPr id="5" name="Shape 84">
            <a:extLst>
              <a:ext uri="{FF2B5EF4-FFF2-40B4-BE49-F238E27FC236}">
                <a16:creationId xmlns:a16="http://schemas.microsoft.com/office/drawing/2014/main" id="{8BEDDD35-52C6-4DD8-BBB1-FDAFE03D440C}"/>
              </a:ext>
            </a:extLst>
          </p:cNvPr>
          <p:cNvSpPr txBox="1"/>
          <p:nvPr/>
        </p:nvSpPr>
        <p:spPr>
          <a:xfrm>
            <a:off x="0" y="1893886"/>
            <a:ext cx="6858000" cy="968374"/>
          </a:xfrm>
          <a:prstGeom prst="rect">
            <a:avLst/>
          </a:prstGeom>
          <a:solidFill>
            <a:srgbClr val="0197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16. Juutalaiset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5" y="1131377"/>
            <a:ext cx="4035202" cy="3366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Usko</a:t>
            </a:r>
            <a:r>
              <a:rPr lang="en-US" sz="2000" dirty="0"/>
              <a:t> </a:t>
            </a:r>
            <a:r>
              <a:rPr lang="en-US" sz="2000" dirty="0" err="1"/>
              <a:t>perustuu</a:t>
            </a:r>
            <a:r>
              <a:rPr lang="en-US" sz="2000" dirty="0"/>
              <a:t> </a:t>
            </a:r>
            <a:r>
              <a:rPr lang="en-US" sz="2000" dirty="0" err="1"/>
              <a:t>heprealaiseen</a:t>
            </a:r>
            <a:r>
              <a:rPr lang="en-US" sz="2000" dirty="0"/>
              <a:t> </a:t>
            </a:r>
            <a:r>
              <a:rPr lang="en-US" sz="2000" dirty="0" err="1"/>
              <a:t>Raamattuun</a:t>
            </a:r>
            <a:r>
              <a:rPr lang="en-US" sz="2000" dirty="0"/>
              <a:t>, </a:t>
            </a:r>
            <a:r>
              <a:rPr lang="en-US" sz="2000" dirty="0" err="1"/>
              <a:t>etenkin</a:t>
            </a:r>
            <a:r>
              <a:rPr lang="en-US" sz="2000" dirty="0"/>
              <a:t> </a:t>
            </a:r>
            <a:r>
              <a:rPr lang="en-US" sz="2000" dirty="0" err="1"/>
              <a:t>Tooraan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dirty="0" err="1"/>
              <a:t>Mooseksen</a:t>
            </a:r>
            <a:r>
              <a:rPr lang="en-US" sz="2000" dirty="0"/>
              <a:t> </a:t>
            </a:r>
            <a:r>
              <a:rPr lang="en-US" sz="2000" dirty="0" err="1"/>
              <a:t>kirjoihin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Israelin</a:t>
            </a:r>
            <a:r>
              <a:rPr lang="en-US" sz="2000" dirty="0"/>
              <a:t> </a:t>
            </a:r>
            <a:r>
              <a:rPr lang="en-US" sz="2000" dirty="0" err="1"/>
              <a:t>kansan</a:t>
            </a:r>
            <a:r>
              <a:rPr lang="en-US" sz="2000" dirty="0"/>
              <a:t> </a:t>
            </a:r>
            <a:r>
              <a:rPr lang="en-US" sz="2000" dirty="0" err="1"/>
              <a:t>historialla</a:t>
            </a:r>
            <a:r>
              <a:rPr lang="en-US" sz="2000" dirty="0"/>
              <a:t> on </a:t>
            </a:r>
            <a:r>
              <a:rPr lang="en-US" sz="2000" dirty="0" err="1"/>
              <a:t>tärkeä</a:t>
            </a:r>
            <a:r>
              <a:rPr lang="en-US" sz="2000" dirty="0"/>
              <a:t> </a:t>
            </a:r>
            <a:r>
              <a:rPr lang="en-US" sz="2000" dirty="0" err="1"/>
              <a:t>merkitys</a:t>
            </a:r>
            <a:r>
              <a:rPr lang="en-US" sz="2000" dirty="0"/>
              <a:t> </a:t>
            </a:r>
            <a:r>
              <a:rPr lang="en-US" sz="2000" dirty="0" err="1"/>
              <a:t>juutalaisille</a:t>
            </a:r>
            <a:r>
              <a:rPr lang="en-US" sz="2000" dirty="0"/>
              <a:t>: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ajatus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valitusta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kansasta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poikien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ympärileikkaus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j</a:t>
            </a:r>
            <a:r>
              <a:rPr lang="en-US" sz="2000">
                <a:solidFill>
                  <a:srgbClr val="000000"/>
                </a:solidFill>
                <a:cs typeface="Arial"/>
              </a:rPr>
              <a:t>uhlaperinne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Juutalaiseksi</a:t>
            </a:r>
            <a:r>
              <a:rPr lang="en-US" sz="2000" dirty="0"/>
              <a:t> </a:t>
            </a:r>
            <a:r>
              <a:rPr lang="en-US" sz="2000" dirty="0" err="1"/>
              <a:t>määritellään</a:t>
            </a:r>
            <a:r>
              <a:rPr lang="en-US" sz="2000" dirty="0"/>
              <a:t> </a:t>
            </a:r>
            <a:r>
              <a:rPr lang="en-US" sz="2000" dirty="0" err="1"/>
              <a:t>yleensä</a:t>
            </a:r>
            <a:r>
              <a:rPr lang="en-US" sz="2000" dirty="0"/>
              <a:t> </a:t>
            </a:r>
            <a:r>
              <a:rPr lang="en-US" sz="2000" dirty="0" err="1"/>
              <a:t>ihminen</a:t>
            </a:r>
            <a:r>
              <a:rPr lang="en-US" sz="2000" dirty="0"/>
              <a:t>, </a:t>
            </a:r>
            <a:r>
              <a:rPr lang="en-US" sz="2000" dirty="0" err="1"/>
              <a:t>jolla</a:t>
            </a:r>
            <a:r>
              <a:rPr lang="en-US" sz="2000" dirty="0"/>
              <a:t> on </a:t>
            </a:r>
            <a:r>
              <a:rPr lang="en-US" sz="2000" dirty="0" err="1"/>
              <a:t>juutalainen</a:t>
            </a:r>
            <a:r>
              <a:rPr lang="en-US" sz="2000" dirty="0"/>
              <a:t> </a:t>
            </a:r>
            <a:r>
              <a:rPr lang="en-US" sz="2000" dirty="0" err="1"/>
              <a:t>äiti</a:t>
            </a:r>
            <a:r>
              <a:rPr lang="en-US" sz="2000" dirty="0"/>
              <a:t>.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4C588B8B-8457-4D3B-8181-07C3F30B1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Perusasioita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juutalaisuudesta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B7CAA63F-8220-4C54-8CEC-961E18033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26983"/>
              </p:ext>
            </p:extLst>
          </p:nvPr>
        </p:nvGraphicFramePr>
        <p:xfrm>
          <a:off x="4590597" y="1694636"/>
          <a:ext cx="1987550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1987200" imgH="2240280" progId="">
                  <p:embed/>
                </p:oleObj>
              </mc:Choice>
              <mc:Fallback>
                <p:oleObj r:id="rId4" imgW="1987200" imgH="2240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0597" y="1694636"/>
                        <a:ext cx="1987550" cy="223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46645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Juutalainen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elämäntapa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390261"/>
            <a:ext cx="3559338" cy="28976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Sapatti</a:t>
            </a:r>
            <a:r>
              <a:rPr lang="en-US" sz="2000" dirty="0"/>
              <a:t> (</a:t>
            </a:r>
            <a:r>
              <a:rPr lang="en-US" sz="2000" dirty="0" err="1"/>
              <a:t>lauantai</a:t>
            </a:r>
            <a:r>
              <a:rPr lang="en-US" sz="2000" dirty="0"/>
              <a:t>) on </a:t>
            </a:r>
            <a:r>
              <a:rPr lang="en-US" sz="2000" dirty="0" err="1"/>
              <a:t>lepopäivä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tehdä</a:t>
            </a:r>
            <a:r>
              <a:rPr lang="en-US" sz="2000" dirty="0"/>
              <a:t> </a:t>
            </a:r>
            <a:r>
              <a:rPr lang="en-US" sz="2000" dirty="0" err="1"/>
              <a:t>työtä</a:t>
            </a:r>
            <a:r>
              <a:rPr lang="en-US" sz="2000" dirty="0"/>
              <a:t> </a:t>
            </a:r>
            <a:r>
              <a:rPr lang="en-US" sz="2000" dirty="0" err="1"/>
              <a:t>vaan</a:t>
            </a:r>
            <a:r>
              <a:rPr lang="en-US" sz="2000" dirty="0"/>
              <a:t> </a:t>
            </a:r>
            <a:r>
              <a:rPr lang="en-US" sz="2000" dirty="0" err="1"/>
              <a:t>kokoonnutaan</a:t>
            </a:r>
            <a:r>
              <a:rPr lang="en-US" sz="2000" dirty="0"/>
              <a:t> </a:t>
            </a:r>
            <a:r>
              <a:rPr lang="en-US" sz="2000" dirty="0" err="1"/>
              <a:t>synagogaan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Elämäntapaan</a:t>
            </a:r>
            <a:r>
              <a:rPr lang="en-US" sz="2000" dirty="0"/>
              <a:t> </a:t>
            </a:r>
            <a:r>
              <a:rPr lang="en-US" sz="2000" dirty="0" err="1"/>
              <a:t>vaikuttavat</a:t>
            </a:r>
            <a:r>
              <a:rPr lang="en-US" sz="2000" dirty="0"/>
              <a:t> </a:t>
            </a:r>
            <a:r>
              <a:rPr lang="en-US" sz="2000" dirty="0" err="1"/>
              <a:t>erilaiset</a:t>
            </a:r>
            <a:r>
              <a:rPr lang="en-US" sz="2000" dirty="0"/>
              <a:t> </a:t>
            </a:r>
            <a:r>
              <a:rPr lang="en-US" sz="2000" dirty="0" err="1"/>
              <a:t>ruokasäännökset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kosher-</a:t>
            </a:r>
            <a:r>
              <a:rPr lang="en-US" sz="2000" dirty="0" err="1"/>
              <a:t>ruokavalio</a:t>
            </a:r>
            <a:r>
              <a:rPr lang="en-US" sz="2000" dirty="0"/>
              <a:t>.</a:t>
            </a:r>
          </a:p>
        </p:txBody>
      </p:sp>
      <p:pic>
        <p:nvPicPr>
          <p:cNvPr id="5" name="Shape 91" descr="synagoga.jpg">
            <a:extLst>
              <a:ext uri="{FF2B5EF4-FFF2-40B4-BE49-F238E27FC236}">
                <a16:creationId xmlns:a16="http://schemas.microsoft.com/office/drawing/2014/main" id="{8C2797F6-DFED-4E15-BE51-A29E9C6AD3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1370" y="1239863"/>
            <a:ext cx="2090835" cy="3164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8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Historia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Suomessa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31378"/>
            <a:ext cx="3867248" cy="32633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Ensimmäiset</a:t>
            </a:r>
            <a:r>
              <a:rPr lang="en-US" sz="2000" dirty="0"/>
              <a:t> </a:t>
            </a:r>
            <a:r>
              <a:rPr lang="en-US" sz="2000" dirty="0" err="1"/>
              <a:t>juutalaiset</a:t>
            </a:r>
            <a:r>
              <a:rPr lang="en-US" sz="2000" dirty="0"/>
              <a:t> </a:t>
            </a:r>
            <a:r>
              <a:rPr lang="en-US" sz="2000" dirty="0" err="1"/>
              <a:t>tulivat</a:t>
            </a:r>
            <a:r>
              <a:rPr lang="en-US" sz="2000" dirty="0"/>
              <a:t> </a:t>
            </a:r>
            <a:r>
              <a:rPr lang="en-US" sz="2000" dirty="0" err="1"/>
              <a:t>Ruotsista</a:t>
            </a:r>
            <a:r>
              <a:rPr lang="en-US" sz="2000" dirty="0"/>
              <a:t> </a:t>
            </a:r>
            <a:r>
              <a:rPr lang="en-US" sz="2000" dirty="0" err="1"/>
              <a:t>Itä-Suomeen</a:t>
            </a:r>
            <a:r>
              <a:rPr lang="en-US" sz="2000" dirty="0"/>
              <a:t> 1700-luvulla. </a:t>
            </a:r>
            <a:r>
              <a:rPr lang="en-US" sz="2000" dirty="0" err="1"/>
              <a:t>Juutalaisten</a:t>
            </a:r>
            <a:r>
              <a:rPr lang="en-US" sz="2000" dirty="0"/>
              <a:t> </a:t>
            </a:r>
            <a:r>
              <a:rPr lang="en-US" sz="2000" dirty="0" err="1"/>
              <a:t>asuminen</a:t>
            </a:r>
            <a:r>
              <a:rPr lang="en-US" sz="2000" dirty="0"/>
              <a:t> </a:t>
            </a:r>
            <a:r>
              <a:rPr lang="en-US" sz="2000" dirty="0" err="1"/>
              <a:t>Länsi-Suomessa</a:t>
            </a:r>
            <a:r>
              <a:rPr lang="en-US" sz="2000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kiellettyä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1800-luvulla </a:t>
            </a:r>
            <a:r>
              <a:rPr lang="en-US" sz="2000" dirty="0" err="1"/>
              <a:t>autonomian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r>
              <a:rPr lang="en-US" sz="2000" dirty="0"/>
              <a:t> </a:t>
            </a:r>
            <a:r>
              <a:rPr lang="en-US" sz="2000" dirty="0" err="1"/>
              <a:t>Venäjältä</a:t>
            </a:r>
            <a:r>
              <a:rPr lang="en-US" sz="2000" dirty="0"/>
              <a:t> </a:t>
            </a:r>
            <a:r>
              <a:rPr lang="en-US" sz="2000" dirty="0" err="1"/>
              <a:t>saapui</a:t>
            </a:r>
            <a:r>
              <a:rPr lang="en-US" sz="2000" dirty="0"/>
              <a:t> </a:t>
            </a:r>
            <a:r>
              <a:rPr lang="en-US" sz="2000" dirty="0" err="1"/>
              <a:t>Suomeen</a:t>
            </a:r>
            <a:r>
              <a:rPr lang="en-US" sz="2000" dirty="0"/>
              <a:t> </a:t>
            </a:r>
            <a:r>
              <a:rPr lang="en-US" sz="2000" dirty="0" err="1"/>
              <a:t>juutalaisia</a:t>
            </a:r>
            <a:r>
              <a:rPr lang="en-US" sz="2000" dirty="0"/>
              <a:t> </a:t>
            </a:r>
            <a:r>
              <a:rPr lang="en-US" sz="2000" dirty="0" err="1"/>
              <a:t>sotilaita</a:t>
            </a:r>
            <a:r>
              <a:rPr lang="en-US" sz="2000" dirty="0"/>
              <a:t> ja </a:t>
            </a:r>
            <a:r>
              <a:rPr lang="en-US" sz="2000" dirty="0" err="1"/>
              <a:t>kauppiaita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1918 </a:t>
            </a:r>
            <a:r>
              <a:rPr lang="en-US" sz="2000" dirty="0" err="1"/>
              <a:t>juutalaisille</a:t>
            </a:r>
            <a:r>
              <a:rPr lang="en-US" sz="2000" dirty="0"/>
              <a:t> </a:t>
            </a:r>
            <a:r>
              <a:rPr lang="en-US" sz="2000" dirty="0" err="1"/>
              <a:t>myönnettiin</a:t>
            </a:r>
            <a:r>
              <a:rPr lang="en-US" sz="2000" dirty="0"/>
              <a:t> </a:t>
            </a:r>
            <a:r>
              <a:rPr lang="en-US" sz="2000" dirty="0" err="1"/>
              <a:t>kansalaisoikeudet</a:t>
            </a:r>
            <a:r>
              <a:rPr lang="en-US" sz="2000" dirty="0"/>
              <a:t>. </a:t>
            </a:r>
            <a:r>
              <a:rPr lang="en-US" sz="2000" dirty="0" err="1"/>
              <a:t>Helsingin</a:t>
            </a:r>
            <a:r>
              <a:rPr lang="en-US" sz="2000" dirty="0"/>
              <a:t>, </a:t>
            </a:r>
            <a:r>
              <a:rPr lang="en-US" sz="2000" dirty="0" err="1"/>
              <a:t>Viipurin</a:t>
            </a:r>
            <a:r>
              <a:rPr lang="en-US" sz="2000" dirty="0"/>
              <a:t> ja </a:t>
            </a:r>
            <a:r>
              <a:rPr lang="en-US" sz="2000" dirty="0" err="1"/>
              <a:t>Turun</a:t>
            </a:r>
            <a:r>
              <a:rPr lang="en-US" sz="2000" dirty="0"/>
              <a:t> </a:t>
            </a:r>
            <a:r>
              <a:rPr lang="en-US" sz="2000" dirty="0" err="1"/>
              <a:t>juutalaiset</a:t>
            </a:r>
            <a:r>
              <a:rPr lang="en-US" sz="2000" dirty="0"/>
              <a:t> </a:t>
            </a:r>
            <a:r>
              <a:rPr lang="en-US" sz="2000" dirty="0" err="1"/>
              <a:t>seurakunnat</a:t>
            </a:r>
            <a:r>
              <a:rPr lang="en-US" sz="2000" dirty="0"/>
              <a:t> </a:t>
            </a:r>
            <a:r>
              <a:rPr lang="en-US" sz="2000" dirty="0" err="1"/>
              <a:t>rekisteröityivät</a:t>
            </a:r>
            <a:r>
              <a:rPr lang="en-US" sz="2000" dirty="0"/>
              <a:t>.</a:t>
            </a:r>
          </a:p>
        </p:txBody>
      </p:sp>
      <p:pic>
        <p:nvPicPr>
          <p:cNvPr id="5" name="Shape 97" descr="sotilas.jpg">
            <a:extLst>
              <a:ext uri="{FF2B5EF4-FFF2-40B4-BE49-F238E27FC236}">
                <a16:creationId xmlns:a16="http://schemas.microsoft.com/office/drawing/2014/main" id="{848CF80D-F247-4EFB-B67C-B19B0D037C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0889" y="1353068"/>
            <a:ext cx="2297111" cy="304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0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Juutalaiset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toinen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maailmansota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Suomessa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131378"/>
            <a:ext cx="3635563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Toisessa</a:t>
            </a:r>
            <a:r>
              <a:rPr lang="en-US" sz="2000" dirty="0"/>
              <a:t> </a:t>
            </a:r>
            <a:r>
              <a:rPr lang="en-US" sz="2000" dirty="0" err="1"/>
              <a:t>maailmansodassa</a:t>
            </a:r>
            <a:r>
              <a:rPr lang="en-US" sz="2000" dirty="0"/>
              <a:t> </a:t>
            </a:r>
            <a:r>
              <a:rPr lang="en-US" sz="2000" dirty="0" err="1"/>
              <a:t>juutalaiset</a:t>
            </a:r>
            <a:r>
              <a:rPr lang="en-US" sz="2000" dirty="0"/>
              <a:t> </a:t>
            </a:r>
            <a:r>
              <a:rPr lang="en-US" sz="2000" dirty="0" err="1"/>
              <a:t>palvelivat</a:t>
            </a:r>
            <a:r>
              <a:rPr lang="en-US" sz="2000" dirty="0"/>
              <a:t> </a:t>
            </a:r>
            <a:r>
              <a:rPr lang="en-US" sz="2000" dirty="0" err="1"/>
              <a:t>armeijassa</a:t>
            </a:r>
            <a:r>
              <a:rPr lang="en-US" sz="2000" dirty="0"/>
              <a:t> </a:t>
            </a:r>
            <a:r>
              <a:rPr lang="en-US" sz="2000" dirty="0" err="1"/>
              <a:t>suomalaisten</a:t>
            </a:r>
            <a:r>
              <a:rPr lang="en-US" sz="2000" dirty="0"/>
              <a:t> </a:t>
            </a:r>
            <a:r>
              <a:rPr lang="en-US" sz="2000" dirty="0" err="1"/>
              <a:t>rinnalla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vainottu</a:t>
            </a:r>
            <a:r>
              <a:rPr lang="en-US" sz="2000" dirty="0"/>
              <a:t> </a:t>
            </a:r>
            <a:r>
              <a:rPr lang="en-US" sz="2000" dirty="0" err="1"/>
              <a:t>juutalaisia</a:t>
            </a:r>
            <a:r>
              <a:rPr lang="en-US" sz="2000" dirty="0"/>
              <a:t>, </a:t>
            </a:r>
            <a:r>
              <a:rPr lang="en-US" sz="2000" dirty="0" err="1"/>
              <a:t>mutta</a:t>
            </a:r>
            <a:r>
              <a:rPr lang="en-US" sz="2000" dirty="0"/>
              <a:t> </a:t>
            </a:r>
            <a:r>
              <a:rPr lang="en-US" sz="2000" dirty="0" err="1"/>
              <a:t>kahdeksan</a:t>
            </a:r>
            <a:r>
              <a:rPr lang="en-US" sz="2000" dirty="0"/>
              <a:t> </a:t>
            </a:r>
            <a:r>
              <a:rPr lang="en-US" sz="2000" dirty="0" err="1"/>
              <a:t>juutalaispakolaista</a:t>
            </a:r>
            <a:r>
              <a:rPr lang="en-US" sz="2000" dirty="0"/>
              <a:t> </a:t>
            </a:r>
            <a:r>
              <a:rPr lang="en-US" sz="2000" dirty="0" err="1"/>
              <a:t>luovutettiin</a:t>
            </a:r>
            <a:r>
              <a:rPr lang="en-US" sz="2000" dirty="0"/>
              <a:t> </a:t>
            </a:r>
            <a:r>
              <a:rPr lang="en-US" sz="2000" dirty="0" err="1"/>
              <a:t>natsi-Saksaan</a:t>
            </a:r>
            <a:r>
              <a:rPr lang="en-US" sz="2000" dirty="0"/>
              <a:t>.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BAF8E53-C9E8-4FC2-B50B-19D76FC32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48361"/>
              </p:ext>
            </p:extLst>
          </p:nvPr>
        </p:nvGraphicFramePr>
        <p:xfrm>
          <a:off x="4407787" y="1131378"/>
          <a:ext cx="22034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2203560" imgH="3047760" progId="">
                  <p:embed/>
                </p:oleObj>
              </mc:Choice>
              <mc:Fallback>
                <p:oleObj r:id="rId4" imgW="2203560" imgH="3047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7787" y="1131378"/>
                        <a:ext cx="2203450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52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Nykytilanne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31378"/>
            <a:ext cx="5915025" cy="3291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Suomessa</a:t>
            </a:r>
            <a:r>
              <a:rPr lang="en-US" sz="2000" dirty="0"/>
              <a:t> on </a:t>
            </a:r>
            <a:r>
              <a:rPr lang="en-US" sz="2000" dirty="0" err="1"/>
              <a:t>noin</a:t>
            </a:r>
            <a:r>
              <a:rPr lang="en-US" sz="2000" dirty="0"/>
              <a:t> 1 100 </a:t>
            </a:r>
            <a:r>
              <a:rPr lang="en-US" sz="2000" dirty="0" err="1"/>
              <a:t>juutalaista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Suomessa</a:t>
            </a:r>
            <a:r>
              <a:rPr lang="en-US" sz="2000" dirty="0"/>
              <a:t> on </a:t>
            </a:r>
            <a:r>
              <a:rPr lang="en-US" sz="2000" dirty="0" err="1"/>
              <a:t>kaksi</a:t>
            </a:r>
            <a:r>
              <a:rPr lang="en-US" sz="2000" dirty="0"/>
              <a:t> </a:t>
            </a:r>
            <a:r>
              <a:rPr lang="en-US" sz="2000" dirty="0" err="1"/>
              <a:t>juutalaisseurakuntaa</a:t>
            </a:r>
            <a:r>
              <a:rPr lang="en-US" sz="2000" dirty="0"/>
              <a:t>: Helsinki ja Turku.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Suomen</a:t>
            </a:r>
            <a:r>
              <a:rPr lang="en-US" sz="2000" dirty="0"/>
              <a:t> </a:t>
            </a:r>
            <a:r>
              <a:rPr lang="en-US" sz="2000" dirty="0" err="1"/>
              <a:t>juutalaiset</a:t>
            </a:r>
            <a:r>
              <a:rPr lang="en-US" sz="2000" dirty="0"/>
              <a:t> </a:t>
            </a:r>
            <a:r>
              <a:rPr lang="en-US" sz="2000" dirty="0" err="1"/>
              <a:t>osallistuvat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uskontojen</a:t>
            </a:r>
            <a:r>
              <a:rPr lang="en-US" sz="2000" dirty="0"/>
              <a:t> </a:t>
            </a:r>
            <a:r>
              <a:rPr lang="en-US" sz="2000" dirty="0" err="1"/>
              <a:t>väliseen</a:t>
            </a:r>
            <a:r>
              <a:rPr lang="en-US" sz="2000" dirty="0"/>
              <a:t> </a:t>
            </a:r>
            <a:r>
              <a:rPr lang="en-US" sz="2000" dirty="0" err="1"/>
              <a:t>yhteistyöhän</a:t>
            </a:r>
            <a:r>
              <a:rPr lang="en-US" sz="2000" dirty="0"/>
              <a:t> </a:t>
            </a:r>
            <a:r>
              <a:rPr lang="en-US" sz="2000" dirty="0" err="1"/>
              <a:t>esimerkiksi</a:t>
            </a:r>
            <a:r>
              <a:rPr lang="en-US" sz="2000" dirty="0"/>
              <a:t> USKOT-</a:t>
            </a:r>
            <a:r>
              <a:rPr lang="en-US" sz="2000" dirty="0" err="1"/>
              <a:t>foorumissa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Suomen</a:t>
            </a:r>
            <a:r>
              <a:rPr lang="en-US" sz="2000" dirty="0"/>
              <a:t> </a:t>
            </a:r>
            <a:r>
              <a:rPr lang="en-US" sz="2000" dirty="0" err="1"/>
              <a:t>juutalaiset</a:t>
            </a:r>
            <a:r>
              <a:rPr lang="en-US" sz="2000" dirty="0"/>
              <a:t> </a:t>
            </a:r>
            <a:r>
              <a:rPr lang="en-US" sz="2000" dirty="0" err="1"/>
              <a:t>seurakunnat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virallisesti</a:t>
            </a:r>
            <a:r>
              <a:rPr lang="en-US" sz="2000" dirty="0"/>
              <a:t> </a:t>
            </a:r>
            <a:r>
              <a:rPr lang="en-US" sz="2000" dirty="0" err="1"/>
              <a:t>ortodoksijuutalaisia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Jumalanpalvelukset</a:t>
            </a:r>
            <a:r>
              <a:rPr lang="en-US" sz="2000" dirty="0"/>
              <a:t> </a:t>
            </a:r>
            <a:r>
              <a:rPr lang="en-US" sz="2000" dirty="0" err="1"/>
              <a:t>pidetään</a:t>
            </a:r>
            <a:r>
              <a:rPr lang="en-US" sz="2000" dirty="0"/>
              <a:t> </a:t>
            </a:r>
            <a:r>
              <a:rPr lang="en-US" sz="2000" dirty="0" err="1"/>
              <a:t>hepreaksi</a:t>
            </a:r>
            <a:r>
              <a:rPr lang="en-US" sz="2000" dirty="0"/>
              <a:t>, </a:t>
            </a:r>
            <a:r>
              <a:rPr lang="en-US" sz="2000" dirty="0" err="1"/>
              <a:t>vaikka</a:t>
            </a:r>
            <a:r>
              <a:rPr lang="en-US" sz="2000" dirty="0"/>
              <a:t> </a:t>
            </a:r>
            <a:r>
              <a:rPr lang="en-US" sz="2000" dirty="0" err="1"/>
              <a:t>suurin</a:t>
            </a:r>
            <a:r>
              <a:rPr lang="en-US" sz="2000" dirty="0"/>
              <a:t> </a:t>
            </a:r>
            <a:r>
              <a:rPr lang="en-US" sz="2000" dirty="0" err="1"/>
              <a:t>osa</a:t>
            </a:r>
            <a:r>
              <a:rPr lang="en-US" sz="2000" dirty="0"/>
              <a:t> </a:t>
            </a:r>
            <a:r>
              <a:rPr lang="en-US" sz="2000" dirty="0" err="1"/>
              <a:t>juutalaisista</a:t>
            </a:r>
            <a:r>
              <a:rPr lang="en-US" sz="2000" dirty="0"/>
              <a:t> on </a:t>
            </a:r>
            <a:r>
              <a:rPr lang="en-US" sz="2000" dirty="0" err="1"/>
              <a:t>suomenkielisiä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Kaikkein</a:t>
            </a:r>
            <a:r>
              <a:rPr lang="en-US" sz="2000" dirty="0"/>
              <a:t> </a:t>
            </a:r>
            <a:r>
              <a:rPr lang="en-US" sz="2000" dirty="0" err="1"/>
              <a:t>ahkerimmat</a:t>
            </a:r>
            <a:r>
              <a:rPr lang="en-US" sz="2000" dirty="0"/>
              <a:t> </a:t>
            </a:r>
            <a:r>
              <a:rPr lang="en-US" sz="2000" dirty="0" err="1"/>
              <a:t>jumalanpalveluskävijät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vanhoja</a:t>
            </a:r>
            <a:r>
              <a:rPr lang="en-US" sz="2000" dirty="0"/>
              <a:t> </a:t>
            </a:r>
            <a:r>
              <a:rPr lang="en-US" sz="2000" dirty="0" err="1"/>
              <a:t>miehiä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640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Seurakuntien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toiminta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31378"/>
            <a:ext cx="5915025" cy="3291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Synagogat</a:t>
            </a:r>
            <a:r>
              <a:rPr lang="en-US" sz="2000" dirty="0"/>
              <a:t> </a:t>
            </a:r>
            <a:r>
              <a:rPr lang="en-US" sz="2000" dirty="0" err="1"/>
              <a:t>toimivat</a:t>
            </a:r>
            <a:r>
              <a:rPr lang="en-US" sz="2000" dirty="0"/>
              <a:t> </a:t>
            </a:r>
            <a:r>
              <a:rPr lang="en-US" sz="2000" dirty="0" err="1"/>
              <a:t>uskonnollisen</a:t>
            </a:r>
            <a:r>
              <a:rPr lang="en-US" sz="2000" dirty="0"/>
              <a:t> </a:t>
            </a:r>
            <a:r>
              <a:rPr lang="en-US" sz="2000" dirty="0" err="1"/>
              <a:t>toiminnan</a:t>
            </a:r>
            <a:r>
              <a:rPr lang="en-US" sz="2000" dirty="0"/>
              <a:t> </a:t>
            </a:r>
            <a:r>
              <a:rPr lang="en-US" sz="2000" dirty="0" err="1"/>
              <a:t>keskuksina</a:t>
            </a:r>
            <a:endParaRPr lang="en-US" sz="2000" dirty="0"/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Jumalanpalvelukssia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pidetään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sapattina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suurina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juhlapäivinä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Luottamustehtävissä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toimivat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rabbi,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kanttori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suntio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synagogan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vanhin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Seurakunnissa</a:t>
            </a:r>
            <a:r>
              <a:rPr lang="en-US" sz="2000" dirty="0"/>
              <a:t> on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ei-uskonnollista</a:t>
            </a:r>
            <a:r>
              <a:rPr lang="en-US" sz="2000" dirty="0"/>
              <a:t> </a:t>
            </a:r>
            <a:r>
              <a:rPr lang="en-US" sz="2000" dirty="0" err="1"/>
              <a:t>toimintaa</a:t>
            </a:r>
            <a:r>
              <a:rPr lang="en-US" sz="2000" dirty="0"/>
              <a:t>: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Koulu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sairaala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päiväkoti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erilaisia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järjestöjä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kuten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urheiluseura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i="1" dirty="0">
                <a:solidFill>
                  <a:srgbClr val="000000"/>
                </a:solidFill>
                <a:cs typeface="Arial"/>
              </a:rPr>
              <a:t>Ha </a:t>
            </a:r>
            <a:r>
              <a:rPr lang="en-US" sz="2000" i="1" dirty="0" err="1">
                <a:solidFill>
                  <a:srgbClr val="000000"/>
                </a:solidFill>
                <a:cs typeface="Arial"/>
              </a:rPr>
              <a:t>Kehila</a:t>
            </a:r>
            <a:r>
              <a:rPr lang="en-US" sz="2000" i="1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-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lehti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omana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tiedotuskanavana</a:t>
            </a: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01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Seurakuntien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talous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31378"/>
            <a:ext cx="5915025" cy="15102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Jäseniltä</a:t>
            </a:r>
            <a:r>
              <a:rPr lang="en-US" sz="2000" dirty="0"/>
              <a:t> </a:t>
            </a:r>
            <a:r>
              <a:rPr lang="en-US" sz="2000" dirty="0" err="1"/>
              <a:t>peritään</a:t>
            </a:r>
            <a:r>
              <a:rPr lang="en-US" sz="2000" dirty="0"/>
              <a:t> </a:t>
            </a:r>
            <a:r>
              <a:rPr lang="en-US" sz="2000" dirty="0" err="1"/>
              <a:t>kirkollisveron</a:t>
            </a:r>
            <a:r>
              <a:rPr lang="en-US" sz="2000" dirty="0"/>
              <a:t> </a:t>
            </a:r>
            <a:r>
              <a:rPr lang="en-US" sz="2000" dirty="0" err="1"/>
              <a:t>kaltaista</a:t>
            </a:r>
            <a:r>
              <a:rPr lang="en-US" sz="2000" dirty="0"/>
              <a:t> </a:t>
            </a:r>
            <a:r>
              <a:rPr lang="en-US" sz="2000" dirty="0" err="1"/>
              <a:t>maksua</a:t>
            </a:r>
            <a:r>
              <a:rPr lang="en-US" sz="2000" dirty="0"/>
              <a:t>, </a:t>
            </a:r>
            <a:r>
              <a:rPr lang="en-US" sz="2000" dirty="0" err="1"/>
              <a:t>joka</a:t>
            </a:r>
            <a:r>
              <a:rPr lang="en-US" sz="2000" dirty="0"/>
              <a:t> </a:t>
            </a:r>
            <a:r>
              <a:rPr lang="en-US" sz="2000" dirty="0" err="1"/>
              <a:t>perustuu</a:t>
            </a:r>
            <a:r>
              <a:rPr lang="en-US" sz="2000" dirty="0"/>
              <a:t> </a:t>
            </a:r>
            <a:r>
              <a:rPr lang="en-US" sz="2000" dirty="0" err="1"/>
              <a:t>tuloverotuksessa</a:t>
            </a:r>
            <a:r>
              <a:rPr lang="en-US" sz="2000" dirty="0"/>
              <a:t> </a:t>
            </a:r>
            <a:r>
              <a:rPr lang="en-US" sz="2000" dirty="0" err="1"/>
              <a:t>vahvistettuihin</a:t>
            </a:r>
            <a:r>
              <a:rPr lang="en-US" sz="2000" dirty="0"/>
              <a:t> </a:t>
            </a:r>
            <a:r>
              <a:rPr lang="en-US" sz="2000" dirty="0" err="1"/>
              <a:t>tuloihin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Lisäksi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seurakunnat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saavat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jonkin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verran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avustuksia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valtiolta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91CB145-547F-492D-B637-F8E217A29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345" y="2641600"/>
            <a:ext cx="2965308" cy="18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BD817436-EC98-4DB3-B378-5831DB669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01386"/>
              </p:ext>
            </p:extLst>
          </p:nvPr>
        </p:nvGraphicFramePr>
        <p:xfrm>
          <a:off x="4329404" y="2731978"/>
          <a:ext cx="2528595" cy="241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4355280" imgH="4152240" progId="">
                  <p:embed/>
                </p:oleObj>
              </mc:Choice>
              <mc:Fallback>
                <p:oleObj r:id="rId4" imgW="4355280" imgH="4152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9404" y="2731978"/>
                        <a:ext cx="2528595" cy="241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Nykypäivän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haasteita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98150" y="1073773"/>
            <a:ext cx="4584398" cy="3316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Juutalaisten</a:t>
            </a:r>
            <a:r>
              <a:rPr lang="en-US" sz="2000" dirty="0"/>
              <a:t> </a:t>
            </a:r>
            <a:r>
              <a:rPr lang="en-US" sz="2000" dirty="0" err="1"/>
              <a:t>määrä</a:t>
            </a:r>
            <a:r>
              <a:rPr lang="en-US" sz="2000" dirty="0"/>
              <a:t> </a:t>
            </a:r>
            <a:r>
              <a:rPr lang="en-US" sz="2000" dirty="0" err="1"/>
              <a:t>vähenee</a:t>
            </a:r>
            <a:r>
              <a:rPr lang="en-US" sz="2000" dirty="0"/>
              <a:t> </a:t>
            </a:r>
            <a:r>
              <a:rPr lang="en-US" sz="2000" dirty="0" err="1"/>
              <a:t>Suomessa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Maallistumisen</a:t>
            </a:r>
            <a:r>
              <a:rPr lang="en-US" sz="2000" dirty="0"/>
              <a:t> </a:t>
            </a:r>
            <a:r>
              <a:rPr lang="en-US" sz="2000" dirty="0" err="1"/>
              <a:t>myötä</a:t>
            </a:r>
            <a:r>
              <a:rPr lang="en-US" sz="2000" dirty="0"/>
              <a:t> </a:t>
            </a:r>
            <a:r>
              <a:rPr lang="en-US" sz="2000" dirty="0" err="1"/>
              <a:t>osalle</a:t>
            </a:r>
            <a:r>
              <a:rPr lang="en-US" sz="2000" dirty="0"/>
              <a:t> </a:t>
            </a:r>
            <a:r>
              <a:rPr lang="en-US" sz="2000" dirty="0" err="1"/>
              <a:t>juutalaisuus</a:t>
            </a:r>
            <a:r>
              <a:rPr lang="en-US" sz="2000" dirty="0"/>
              <a:t> </a:t>
            </a:r>
            <a:r>
              <a:rPr lang="en-US" sz="2000" dirty="0" err="1"/>
              <a:t>merkitsee</a:t>
            </a:r>
            <a:r>
              <a:rPr lang="en-US" sz="2000" dirty="0"/>
              <a:t> </a:t>
            </a:r>
            <a:r>
              <a:rPr lang="en-US" sz="2000" dirty="0" err="1"/>
              <a:t>enemmän</a:t>
            </a:r>
            <a:r>
              <a:rPr lang="en-US" sz="2000" dirty="0"/>
              <a:t> </a:t>
            </a:r>
            <a:r>
              <a:rPr lang="en-US" sz="2000" dirty="0" err="1"/>
              <a:t>perinteitä</a:t>
            </a:r>
            <a:r>
              <a:rPr lang="en-US" sz="2000" dirty="0"/>
              <a:t> ja </a:t>
            </a:r>
            <a:r>
              <a:rPr lang="en-US" sz="2000" dirty="0" err="1"/>
              <a:t>elämäntapaa</a:t>
            </a:r>
            <a:r>
              <a:rPr lang="en-US" sz="2000" dirty="0"/>
              <a:t> </a:t>
            </a:r>
            <a:r>
              <a:rPr lang="en-US" sz="2000" dirty="0" err="1"/>
              <a:t>kuin</a:t>
            </a:r>
            <a:r>
              <a:rPr lang="en-US" sz="2000" dirty="0"/>
              <a:t> </a:t>
            </a:r>
            <a:r>
              <a:rPr lang="en-US" sz="2000" dirty="0" err="1"/>
              <a:t>uskontoa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Saatetaan</a:t>
            </a:r>
            <a:r>
              <a:rPr lang="en-US" sz="2000" dirty="0"/>
              <a:t> </a:t>
            </a:r>
            <a:r>
              <a:rPr lang="en-US" sz="2000" dirty="0" err="1"/>
              <a:t>kokea</a:t>
            </a:r>
            <a:r>
              <a:rPr lang="en-US" sz="2000" dirty="0"/>
              <a:t>, </a:t>
            </a:r>
            <a:r>
              <a:rPr lang="en-US" sz="2000" dirty="0" err="1"/>
              <a:t>että</a:t>
            </a:r>
            <a:r>
              <a:rPr lang="en-US" sz="2000" dirty="0"/>
              <a:t> on </a:t>
            </a:r>
            <a:r>
              <a:rPr lang="en-US" sz="2000" dirty="0" err="1"/>
              <a:t>vaikea</a:t>
            </a:r>
            <a:r>
              <a:rPr lang="en-US" sz="2000" dirty="0"/>
              <a:t> </a:t>
            </a:r>
            <a:r>
              <a:rPr lang="en-US" sz="2000" dirty="0" err="1"/>
              <a:t>säilyttää</a:t>
            </a:r>
            <a:r>
              <a:rPr lang="en-US" sz="2000" dirty="0"/>
              <a:t> </a:t>
            </a:r>
            <a:r>
              <a:rPr lang="en-US" sz="2000" dirty="0" err="1"/>
              <a:t>oma</a:t>
            </a:r>
            <a:r>
              <a:rPr lang="en-US" sz="2000" dirty="0"/>
              <a:t> </a:t>
            </a:r>
            <a:r>
              <a:rPr lang="en-US" sz="2000" dirty="0" err="1"/>
              <a:t>juutalainen</a:t>
            </a:r>
            <a:r>
              <a:rPr lang="en-US" sz="2000" dirty="0"/>
              <a:t> </a:t>
            </a:r>
            <a:r>
              <a:rPr lang="en-US" sz="2000" dirty="0" err="1"/>
              <a:t>identiteetti</a:t>
            </a:r>
            <a:r>
              <a:rPr lang="en-US" sz="2000" dirty="0"/>
              <a:t> </a:t>
            </a:r>
            <a:r>
              <a:rPr lang="en-US" sz="2000" dirty="0" err="1"/>
              <a:t>moniarvoisessa</a:t>
            </a:r>
            <a:r>
              <a:rPr lang="en-US" sz="2000" dirty="0"/>
              <a:t> </a:t>
            </a:r>
            <a:r>
              <a:rPr lang="en-US" sz="2000" dirty="0" err="1"/>
              <a:t>yhteiskunnassa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Juutalaisyhteisöjen</a:t>
            </a:r>
            <a:r>
              <a:rPr lang="en-US" sz="2000" dirty="0"/>
              <a:t> </a:t>
            </a:r>
            <a:r>
              <a:rPr lang="en-US" sz="2000" dirty="0" err="1"/>
              <a:t>asema</a:t>
            </a:r>
            <a:r>
              <a:rPr lang="en-US" sz="2000" dirty="0"/>
              <a:t> </a:t>
            </a:r>
            <a:r>
              <a:rPr lang="en-US" sz="2000" dirty="0" err="1"/>
              <a:t>maailmalla</a:t>
            </a:r>
            <a:r>
              <a:rPr lang="en-US" sz="2000" dirty="0"/>
              <a:t> on </a:t>
            </a:r>
            <a:r>
              <a:rPr lang="en-US" sz="2000" dirty="0" err="1"/>
              <a:t>johtanut</a:t>
            </a:r>
            <a:r>
              <a:rPr lang="en-US" sz="2000" dirty="0"/>
              <a:t> </a:t>
            </a:r>
            <a:r>
              <a:rPr lang="en-US" sz="2000" dirty="0" err="1"/>
              <a:t>turvatoimiin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Suomessa</a:t>
            </a:r>
            <a:r>
              <a:rPr lang="en-US" sz="2000" dirty="0"/>
              <a:t> (</a:t>
            </a:r>
            <a:r>
              <a:rPr lang="en-US" sz="2000" dirty="0" err="1"/>
              <a:t>esimerkiksi</a:t>
            </a:r>
            <a:r>
              <a:rPr lang="en-US" sz="2000" dirty="0"/>
              <a:t> </a:t>
            </a:r>
            <a:r>
              <a:rPr lang="en-US" sz="2000" dirty="0" err="1"/>
              <a:t>synagogien</a:t>
            </a:r>
            <a:r>
              <a:rPr lang="en-US" sz="2000" dirty="0"/>
              <a:t> </a:t>
            </a:r>
            <a:r>
              <a:rPr lang="en-US" sz="2000" dirty="0" err="1"/>
              <a:t>valvonta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841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297</Words>
  <Application>Microsoft Office PowerPoint</Application>
  <PresentationFormat>Mukautettu</PresentationFormat>
  <Paragraphs>41</Paragraphs>
  <Slides>9</Slides>
  <Notes>9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PowerPoint-esitys</vt:lpstr>
      <vt:lpstr>Perusasioita juutalaisuudesta</vt:lpstr>
      <vt:lpstr>Juutalainen elämäntapa</vt:lpstr>
      <vt:lpstr>Historia Suomessa</vt:lpstr>
      <vt:lpstr>Juutalaiset ja toinen maailmansota Suomessa</vt:lpstr>
      <vt:lpstr>Nykytilanne</vt:lpstr>
      <vt:lpstr>Seurakuntien toiminta</vt:lpstr>
      <vt:lpstr>Seurakuntien talous</vt:lpstr>
      <vt:lpstr>Nykypäivän haasteita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Vuokko, Taina</cp:lastModifiedBy>
  <cp:revision>42</cp:revision>
  <dcterms:modified xsi:type="dcterms:W3CDTF">2017-08-21T08:08:57Z</dcterms:modified>
</cp:coreProperties>
</file>