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9" r:id="rId4"/>
    <p:sldId id="258" r:id="rId5"/>
    <p:sldId id="260" r:id="rId6"/>
    <p:sldId id="261" r:id="rId7"/>
  </p:sldIdLst>
  <p:sldSz cx="12192000" cy="6858000"/>
  <p:notesSz cx="6858000" cy="9144000"/>
  <p:defaultTextStyle>
    <a:defPPr>
      <a:defRPr lang="fi-FI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2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6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251B72-27CE-40BA-9C7A-A17EE35F0844}" type="datetimeFigureOut">
              <a:rPr lang="fi-FI" smtClean="0"/>
              <a:t>1.7.2022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9EC046-1BB7-4E45-8F24-472DD13F566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10709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28B0DB0-714D-4942-B3F0-071849A47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2071C-E46F-4E3D-99D8-B61A0FDE9301}" type="datetime1">
              <a:rPr lang="fi-FI" smtClean="0"/>
              <a:t>1.7.2022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DC707A0-A39C-4F26-82CD-CD00F91F6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9. Kirkko kilpailutilanteessa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496EA5F-C6A1-4ECC-B2D1-BC45C4EB9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52959-2333-471C-8BD5-D73F1AEEC588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5066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BBC0CDC-B2E4-4A41-B3A8-90B22D14E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936F8F-F165-4A23-B941-6A126246DA31}" type="datetime1">
              <a:rPr lang="fi-FI" smtClean="0"/>
              <a:t>1.7.2022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34DCEAF-0DCB-4DCD-99F3-820A7FBB6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9. Kirkko kilpailutilanteessa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23DE28B-6A38-448D-9294-E8A4F63E9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13331-8653-43C8-9822-FB20E43CF9A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22450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1160CE1-60C2-4D2A-B118-66EF38BE6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D9D3C-139A-457C-AC50-7703167A4A24}" type="datetime1">
              <a:rPr lang="fi-FI" smtClean="0"/>
              <a:t>1.7.2022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1F67DC0-D192-41D8-8EF3-D7F120C47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9. Kirkko kilpailutilanteessa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5802C89-204C-4A25-AD71-13353D35C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4E661-F3A9-4381-BAE1-A1A8773D157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85892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C9200AB-15F9-4B69-8522-367850418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6C787B-6E4F-4C47-A08E-1C7ABC2488F7}" type="datetime1">
              <a:rPr lang="fi-FI" smtClean="0"/>
              <a:t>1.7.2022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EC3A185-7F0B-4ACE-BBEE-4A6138819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9. Kirkko kilpailutilanteessa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EDCC385-2570-4919-BCB0-4066596E2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01FB1B-E8C8-4B5E-B1C1-0BFDAE84AB6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60788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EF15B99-E9C6-4283-AEC2-84D98F549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60E20-B320-449D-BB9A-C9F033B7AC90}" type="datetime1">
              <a:rPr lang="fi-FI" smtClean="0"/>
              <a:t>1.7.2022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43E1310-6A79-4BDB-8D36-3FF3B87FB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9. Kirkko kilpailutilanteessa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F308A27-1B83-40A1-9376-89239C901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6C3E0-6CEA-4058-931F-EEEE5E3076D5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61076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11F5300B-6543-4872-921F-3E94D0721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0469A-1C50-48BD-9F41-3E6F0C11522A}" type="datetime1">
              <a:rPr lang="fi-FI" smtClean="0"/>
              <a:t>1.7.2022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A3DB2936-B3DE-4AE1-A618-D0B2F9315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9. Kirkko kilpailutilanteessa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6CADAEFC-99F6-4E28-A64B-2B24D1310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DFBB9-9B24-4BF5-828E-D0A91B1327C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78513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7708C4E4-3B30-4811-9D8D-36BAEF346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4B4EC-8D77-4C02-9C15-5F2ACE64D2EE}" type="datetime1">
              <a:rPr lang="fi-FI" smtClean="0"/>
              <a:t>1.7.2022</a:t>
            </a:fld>
            <a:endParaRPr lang="fi-FI"/>
          </a:p>
        </p:txBody>
      </p:sp>
      <p:sp>
        <p:nvSpPr>
          <p:cNvPr id="8" name="Alatunnisteen paikkamerkki 4">
            <a:extLst>
              <a:ext uri="{FF2B5EF4-FFF2-40B4-BE49-F238E27FC236}">
                <a16:creationId xmlns:a16="http://schemas.microsoft.com/office/drawing/2014/main" id="{280BD086-619A-47AA-9420-14FE939D0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9. Kirkko kilpailutilanteessa</a:t>
            </a:r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7423806F-4DC8-48FA-9DFC-38EA2285B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1AF6A-3AD8-4608-A88D-DE5912880D4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98734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3">
            <a:extLst>
              <a:ext uri="{FF2B5EF4-FFF2-40B4-BE49-F238E27FC236}">
                <a16:creationId xmlns:a16="http://schemas.microsoft.com/office/drawing/2014/main" id="{7C2F5586-E500-47F6-A295-1BB262FCC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27BC4-230C-4076-B219-52E4DE1761D7}" type="datetime1">
              <a:rPr lang="fi-FI" smtClean="0"/>
              <a:t>1.7.2022</a:t>
            </a:fld>
            <a:endParaRPr lang="fi-FI"/>
          </a:p>
        </p:txBody>
      </p: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DA567EE0-BDCC-458E-B0DA-591E1FF95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9. Kirkko kilpailutilanteessa</a:t>
            </a:r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3C1BFC34-80DF-4991-B6FB-579AED686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18B9D-E9A1-420E-A508-E539CFAF859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3954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>
            <a:extLst>
              <a:ext uri="{FF2B5EF4-FFF2-40B4-BE49-F238E27FC236}">
                <a16:creationId xmlns:a16="http://schemas.microsoft.com/office/drawing/2014/main" id="{F4B3C23E-6667-4184-8840-3675D28FF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01B5B8-6AE8-45AA-AE5D-B99C5D004EFE}" type="datetime1">
              <a:rPr lang="fi-FI" smtClean="0"/>
              <a:t>1.7.2022</a:t>
            </a:fld>
            <a:endParaRPr lang="fi-FI"/>
          </a:p>
        </p:txBody>
      </p:sp>
      <p:sp>
        <p:nvSpPr>
          <p:cNvPr id="3" name="Alatunnisteen paikkamerkki 4">
            <a:extLst>
              <a:ext uri="{FF2B5EF4-FFF2-40B4-BE49-F238E27FC236}">
                <a16:creationId xmlns:a16="http://schemas.microsoft.com/office/drawing/2014/main" id="{488046CA-5570-4D5E-BBA4-674FDD243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9. Kirkko kilpailutilanteessa</a:t>
            </a:r>
          </a:p>
        </p:txBody>
      </p:sp>
      <p:sp>
        <p:nvSpPr>
          <p:cNvPr id="4" name="Dian numeron paikkamerkki 5">
            <a:extLst>
              <a:ext uri="{FF2B5EF4-FFF2-40B4-BE49-F238E27FC236}">
                <a16:creationId xmlns:a16="http://schemas.microsoft.com/office/drawing/2014/main" id="{96D59866-23FD-41E2-B8EC-9B511ED9F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A44CC-96F3-4320-801D-EB5DB229DA6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0247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E2ED750D-FD58-4404-B6A5-30CDDB54F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4DC0A-C6B0-410C-8C81-A28EDF9D1183}" type="datetime1">
              <a:rPr lang="fi-FI" smtClean="0"/>
              <a:t>1.7.2022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F87D7741-E6DB-4A50-BA24-590674835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9. Kirkko kilpailutilanteessa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C29A21E4-6838-42C9-812C-052181A0A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86DF0D-19BD-4C54-9BE4-9779AF01D9B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0386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965EA9AC-E186-41C8-8B52-422C7FB25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85EA81-F9B0-463F-8C8B-E8777AE0BB32}" type="datetime1">
              <a:rPr lang="fi-FI" smtClean="0"/>
              <a:t>1.7.2022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2F1276AF-C27E-409F-AACA-002938501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9. Kirkko kilpailutilanteessa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2C5E2F57-3B6F-480B-ABBB-7EBFC06A4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FEBD6-6EEF-4875-877D-BE29F49C479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4241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>
            <a:extLst>
              <a:ext uri="{FF2B5EF4-FFF2-40B4-BE49-F238E27FC236}">
                <a16:creationId xmlns:a16="http://schemas.microsoft.com/office/drawing/2014/main" id="{14085B97-98C2-49A5-8470-E778B42E57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ots. perustyyl. napsautt.</a:t>
            </a:r>
          </a:p>
        </p:txBody>
      </p:sp>
      <p:sp>
        <p:nvSpPr>
          <p:cNvPr id="1027" name="Tekstin paikkamerkki 2">
            <a:extLst>
              <a:ext uri="{FF2B5EF4-FFF2-40B4-BE49-F238E27FC236}">
                <a16:creationId xmlns:a16="http://schemas.microsoft.com/office/drawing/2014/main" id="{6978D60B-4095-4493-8799-E92A10BBC2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31D57F6-CAAD-41DC-BC20-4CD2ABA676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632C56A-7522-42B6-A573-E84CC13E4AC5}" type="datetime1">
              <a:rPr lang="fi-FI" smtClean="0"/>
              <a:t>1.7.2022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4FD9B32-E1DD-402A-9940-16925565B3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i-FI"/>
              <a:t>9. Kirkko kilpailutilanteessa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D74DED2-AF73-4178-B310-59C4B70BB2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C5D05AB-3EA4-4E98-908F-7F30D17DE00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6D694EB-E207-48D4-A508-CBBE8382F9F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800" dirty="0">
                <a:latin typeface="+mn-lt"/>
              </a:rPr>
              <a:t>9. Kirkko kilpailutilanteessa</a:t>
            </a:r>
          </a:p>
        </p:txBody>
      </p:sp>
      <p:sp>
        <p:nvSpPr>
          <p:cNvPr id="2051" name="Alaotsikko 2">
            <a:extLst>
              <a:ext uri="{FF2B5EF4-FFF2-40B4-BE49-F238E27FC236}">
                <a16:creationId xmlns:a16="http://schemas.microsoft.com/office/drawing/2014/main" id="{527B8528-272B-4F1B-9BC7-4390F3F102F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altLang="fi-FI" sz="2200" dirty="0"/>
              <a:t>Ydinsisällöt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200" dirty="0">
                <a:latin typeface="Calibri" panose="020F0502020204030204" pitchFamily="34" charset="0"/>
                <a:cs typeface="Arial" panose="020B0604020202020204" pitchFamily="34" charset="0"/>
              </a:rPr>
              <a:t>1800-luvun </a:t>
            </a:r>
            <a:r>
              <a:rPr lang="en-US" sz="4200" dirty="0" err="1">
                <a:latin typeface="Calibri" panose="020F0502020204030204" pitchFamily="34" charset="0"/>
                <a:cs typeface="Arial" panose="020B0604020202020204" pitchFamily="34" charset="0"/>
              </a:rPr>
              <a:t>lakimuutosten</a:t>
            </a:r>
            <a:r>
              <a:rPr lang="en-US" sz="42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Calibri" panose="020F0502020204030204" pitchFamily="34" charset="0"/>
                <a:cs typeface="Arial" panose="020B0604020202020204" pitchFamily="34" charset="0"/>
              </a:rPr>
              <a:t>vaikutukset</a:t>
            </a:r>
            <a:r>
              <a:rPr lang="en-US" sz="42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Calibri" panose="020F0502020204030204" pitchFamily="34" charset="0"/>
                <a:cs typeface="Arial" panose="020B0604020202020204" pitchFamily="34" charset="0"/>
              </a:rPr>
              <a:t>kirkkoon</a:t>
            </a:r>
            <a:endParaRPr lang="fi-FI" sz="4200" dirty="0">
              <a:latin typeface="+mn-lt"/>
            </a:endParaRP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43050"/>
            <a:ext cx="7772400" cy="4633913"/>
          </a:xfrm>
        </p:spPr>
        <p:txBody>
          <a:bodyPr/>
          <a:lstStyle/>
          <a:p>
            <a:r>
              <a:rPr lang="fi-FI" altLang="fi-FI" sz="2200" dirty="0"/>
              <a:t>Kunta ja seurakunta erotettiin toisistaan. 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Opetustoimi, sairaanhoito ja köyhäinhoito siirtyivät kuntien vastuulle.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Kansakouluopetuksen tueksi kirkko perusti kiertokouluja. </a:t>
            </a:r>
          </a:p>
          <a:p>
            <a:r>
              <a:rPr lang="fi-FI" altLang="fi-FI" sz="2200" dirty="0"/>
              <a:t>Perustettiin kirkolliskokous.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Kirkon itsenäisyys suhteessa valtioon parani.</a:t>
            </a:r>
          </a:p>
          <a:p>
            <a:r>
              <a:rPr lang="fi-FI" altLang="fi-FI" sz="2200" dirty="0"/>
              <a:t>Uskonnonvapauskysymykset nousivat pinnalle.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Lähtökohtana oli ihmisen oikeus valita, mitä uskoa tunnustaa. 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Kirkko- tai uskontokunnan vaihtaminen mahdollistui.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Uskontokuntien ulkopuolelle jääminen ei ollut mahdollista. </a:t>
            </a:r>
          </a:p>
          <a:p>
            <a:r>
              <a:rPr lang="fi-FI" altLang="fi-FI" sz="2200" dirty="0"/>
              <a:t>Eriuskolaislain myötä protestanttiset uskonsuunnat saivat järjestäytyä uskonnollisiksi yhdyskunniksi. 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9. Kirkko kilpailutilanteessa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2</a:t>
            </a:fld>
            <a:endParaRPr lang="fi-FI"/>
          </a:p>
        </p:txBody>
      </p:sp>
      <p:pic>
        <p:nvPicPr>
          <p:cNvPr id="6" name="Kuva 5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A54303BA-3CE3-2CD1-1FF8-4DEB3419A2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2457" y="2465552"/>
            <a:ext cx="3805847" cy="270303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C0D46F33-6ACB-8EE3-AC9A-4E4DACEFA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9. Kirkko kilpailutilanteessa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8E8355E3-B235-3ADE-63C1-38722879C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1A44CC-96F3-4320-801D-EB5DB229DA64}" type="slidenum">
              <a:rPr lang="fi-FI" smtClean="0"/>
              <a:pPr>
                <a:defRPr/>
              </a:pPr>
              <a:t>3</a:t>
            </a:fld>
            <a:endParaRPr lang="fi-FI"/>
          </a:p>
        </p:txBody>
      </p:sp>
      <p:pic>
        <p:nvPicPr>
          <p:cNvPr id="5" name="Kuva 4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3085F70E-D026-FB92-2AE2-066CFF4CDE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490" y="567690"/>
            <a:ext cx="4351020" cy="5722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586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200" dirty="0" err="1">
                <a:latin typeface="Calibri" panose="020F0502020204030204" pitchFamily="34" charset="0"/>
                <a:cs typeface="Arial" panose="020B0604020202020204" pitchFamily="34" charset="0"/>
              </a:rPr>
              <a:t>Vapaiden</a:t>
            </a:r>
            <a:r>
              <a:rPr lang="en-US" sz="42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Calibri" panose="020F0502020204030204" pitchFamily="34" charset="0"/>
                <a:cs typeface="Arial" panose="020B0604020202020204" pitchFamily="34" charset="0"/>
              </a:rPr>
              <a:t>suuntien</a:t>
            </a:r>
            <a:r>
              <a:rPr lang="en-US" sz="42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Calibri" panose="020F0502020204030204" pitchFamily="34" charset="0"/>
                <a:cs typeface="Arial" panose="020B0604020202020204" pitchFamily="34" charset="0"/>
              </a:rPr>
              <a:t>saapuminen</a:t>
            </a:r>
            <a:endParaRPr lang="fi-FI" sz="4200" dirty="0">
              <a:latin typeface="+mn-lt"/>
            </a:endParaRP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43050"/>
            <a:ext cx="6024513" cy="4633913"/>
          </a:xfrm>
        </p:spPr>
        <p:txBody>
          <a:bodyPr/>
          <a:lstStyle/>
          <a:p>
            <a:r>
              <a:rPr lang="fi-FI" altLang="fi-FI" sz="2200" dirty="0"/>
              <a:t>Angloamerikkalaiset ns. vapaat suunnat (baptismi, metodismi ja vapaakirkollisuus) levisivät Suomeen 1800-luvulla.</a:t>
            </a:r>
          </a:p>
          <a:p>
            <a:r>
              <a:rPr lang="fi-FI" altLang="fi-FI" sz="2200" dirty="0"/>
              <a:t>Ne kritisoivat valtionkirkkojärjestelmää, vallitsevia elämäntapoja ja lapsikastetta.</a:t>
            </a:r>
          </a:p>
          <a:p>
            <a:r>
              <a:rPr lang="fi-FI" altLang="fi-FI" sz="2200" dirty="0"/>
              <a:t>Baptistit ja metodistit perustivat eriuskolaislain myötä omat yhdyskuntansa, vapaakirkolliset pysyivät luterilaisen kirkon jäseninä. 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9. Kirkko kilpailutilanteessa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4</a:t>
            </a:fld>
            <a:endParaRPr lang="fi-FI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7B97B491-72BC-ABBA-BCE9-119A8865BB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8536" y="2124749"/>
            <a:ext cx="4939596" cy="327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191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153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200" dirty="0" err="1">
                <a:latin typeface="Calibri" panose="020F0502020204030204" pitchFamily="34" charset="0"/>
                <a:cs typeface="Arial" panose="020B0604020202020204" pitchFamily="34" charset="0"/>
              </a:rPr>
              <a:t>Uudet</a:t>
            </a:r>
            <a:r>
              <a:rPr lang="en-US" sz="42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Calibri" panose="020F0502020204030204" pitchFamily="34" charset="0"/>
                <a:cs typeface="Arial" panose="020B0604020202020204" pitchFamily="34" charset="0"/>
              </a:rPr>
              <a:t>kansalaisjärjestöt</a:t>
            </a:r>
            <a:r>
              <a:rPr lang="en-US" sz="42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Calibri" panose="020F0502020204030204" pitchFamily="34" charset="0"/>
                <a:cs typeface="Arial" panose="020B0604020202020204" pitchFamily="34" charset="0"/>
              </a:rPr>
              <a:t>haastavat</a:t>
            </a:r>
            <a:r>
              <a:rPr lang="en-US" sz="42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Calibri" panose="020F0502020204030204" pitchFamily="34" charset="0"/>
                <a:cs typeface="Arial" panose="020B0604020202020204" pitchFamily="34" charset="0"/>
              </a:rPr>
              <a:t>kirkon</a:t>
            </a:r>
            <a:endParaRPr lang="fi-FI" sz="4200" dirty="0">
              <a:latin typeface="+mn-lt"/>
            </a:endParaRP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1" y="1543050"/>
            <a:ext cx="7525624" cy="4633913"/>
          </a:xfrm>
        </p:spPr>
        <p:txBody>
          <a:bodyPr/>
          <a:lstStyle/>
          <a:p>
            <a:r>
              <a:rPr lang="fi-FI" altLang="fi-FI" sz="2200" dirty="0"/>
              <a:t>Yhteiskunnan elinkeinorakenne muuttui 1800-luvun loppupuolella ja muutti uskonnon asemaa ihmisten elämässä. </a:t>
            </a:r>
          </a:p>
          <a:p>
            <a:r>
              <a:rPr lang="fi-FI" altLang="fi-FI" sz="2200" dirty="0"/>
              <a:t>Alettiin perustaa erilaisia kansalaisjärjestöjä, jotka tarjosivat ihmisille uusia aatteita ja vapaa-ajanviettomahdollisuuksia. 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Papisto ei kannattanut raittiusliikettä.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Naisasialiike syytti kirkkoa taantumuksesta.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Työväenliikkeessä ilmeni uskonnonvastaisuutta. 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Liikkeiden toimintaan osallistuminen vähensi jumalanpalveluksiin osallistumista.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9. Kirkko kilpailutilanteessa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5</a:t>
            </a:fld>
            <a:endParaRPr lang="fi-FI"/>
          </a:p>
        </p:txBody>
      </p:sp>
      <p:pic>
        <p:nvPicPr>
          <p:cNvPr id="8" name="Kuva 7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2DB3DD18-C63D-9534-F0D1-FE52815B16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6104" y="1125555"/>
            <a:ext cx="3659321" cy="5528821"/>
          </a:xfrm>
          <a:prstGeom prst="rect">
            <a:avLst/>
          </a:prstGeom>
        </p:spPr>
      </p:pic>
      <p:sp>
        <p:nvSpPr>
          <p:cNvPr id="9" name="Tekstiruutu 8">
            <a:extLst>
              <a:ext uri="{FF2B5EF4-FFF2-40B4-BE49-F238E27FC236}">
                <a16:creationId xmlns:a16="http://schemas.microsoft.com/office/drawing/2014/main" id="{84FEB9FC-6918-C8BA-7B22-B3ECD4AC1128}"/>
              </a:ext>
            </a:extLst>
          </p:cNvPr>
          <p:cNvSpPr txBox="1"/>
          <p:nvPr/>
        </p:nvSpPr>
        <p:spPr>
          <a:xfrm>
            <a:off x="6044267" y="5631120"/>
            <a:ext cx="241183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sz="1400" dirty="0"/>
              <a:t>Toivonliiton raittiuskasvatusta edistävä postikortti </a:t>
            </a:r>
          </a:p>
          <a:p>
            <a:pPr algn="r"/>
            <a:r>
              <a:rPr lang="fi-FI" sz="1400" dirty="0"/>
              <a:t>1900-luvun alusta. </a:t>
            </a:r>
            <a:endParaRPr lang="fi-FI" sz="900" dirty="0"/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36CEC39D-D473-4AE7-FC6A-451E541C24D0}"/>
              </a:ext>
            </a:extLst>
          </p:cNvPr>
          <p:cNvSpPr txBox="1"/>
          <p:nvPr/>
        </p:nvSpPr>
        <p:spPr>
          <a:xfrm>
            <a:off x="10083567" y="6492875"/>
            <a:ext cx="21084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sz="800" dirty="0"/>
          </a:p>
          <a:p>
            <a:r>
              <a:rPr lang="fi-FI" sz="800" dirty="0"/>
              <a:t>Kuva: Museovirasto / Historian kuvakokoelma</a:t>
            </a:r>
          </a:p>
        </p:txBody>
      </p:sp>
    </p:spTree>
    <p:extLst>
      <p:ext uri="{BB962C8B-B14F-4D97-AF65-F5344CB8AC3E}">
        <p14:creationId xmlns:p14="http://schemas.microsoft.com/office/powerpoint/2010/main" val="35962920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153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200" dirty="0" err="1">
                <a:latin typeface="Calibri" panose="020F0502020204030204" pitchFamily="34" charset="0"/>
                <a:cs typeface="Arial" panose="020B0604020202020204" pitchFamily="34" charset="0"/>
              </a:rPr>
              <a:t>Uudet</a:t>
            </a:r>
            <a:r>
              <a:rPr lang="en-US" sz="42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Calibri" panose="020F0502020204030204" pitchFamily="34" charset="0"/>
                <a:cs typeface="Arial" panose="020B0604020202020204" pitchFamily="34" charset="0"/>
              </a:rPr>
              <a:t>kansalaisjärjestöt</a:t>
            </a:r>
            <a:r>
              <a:rPr lang="en-US" sz="42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Calibri" panose="020F0502020204030204" pitchFamily="34" charset="0"/>
                <a:cs typeface="Arial" panose="020B0604020202020204" pitchFamily="34" charset="0"/>
              </a:rPr>
              <a:t>haastavat</a:t>
            </a:r>
            <a:r>
              <a:rPr lang="en-US" sz="42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Calibri" panose="020F0502020204030204" pitchFamily="34" charset="0"/>
                <a:cs typeface="Arial" panose="020B0604020202020204" pitchFamily="34" charset="0"/>
              </a:rPr>
              <a:t>kirkon</a:t>
            </a:r>
            <a:endParaRPr lang="fi-FI" sz="4200" dirty="0">
              <a:latin typeface="+mn-lt"/>
            </a:endParaRP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1" y="1543050"/>
            <a:ext cx="5831048" cy="4633913"/>
          </a:xfrm>
        </p:spPr>
        <p:txBody>
          <a:bodyPr/>
          <a:lstStyle/>
          <a:p>
            <a:r>
              <a:rPr lang="fi-FI" altLang="fi-FI" sz="2200" dirty="0"/>
              <a:t>Kirkko joutui arvostelun kohteeksi ja ryhtyi uudistuksiin. 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Papisto kiinnitti huomiota elämäntapaansa. 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Alettiin kehittämään uusia työmuotoja, kuten nuorisotyötä ja pyhäkoulua. 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Tavallisia seurakuntalaisia haluttiin aktivoida kirkon toimintaan esim. erilaisilla sosiaalista työtä tekevillä yhdistyksillä. </a:t>
            </a:r>
          </a:p>
          <a:p>
            <a:endParaRPr lang="fi-FI" altLang="fi-FI" sz="2200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9. Kirkko kilpailutilanteessa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6</a:t>
            </a:fld>
            <a:endParaRPr lang="fi-FI"/>
          </a:p>
        </p:txBody>
      </p:sp>
      <p:pic>
        <p:nvPicPr>
          <p:cNvPr id="6" name="Kuva 5" descr="Kuva, joka sisältää kohteen teksti, ulko, vanha, henkilöt&#10;&#10;Kuvaus luotu automaattisesti">
            <a:extLst>
              <a:ext uri="{FF2B5EF4-FFF2-40B4-BE49-F238E27FC236}">
                <a16:creationId xmlns:a16="http://schemas.microsoft.com/office/drawing/2014/main" id="{D1B40120-72E3-E755-0E86-B9AB1CEB20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962" y="2237740"/>
            <a:ext cx="4286250" cy="2979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5730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247</Words>
  <Application>Microsoft Office PowerPoint</Application>
  <PresentationFormat>Laajakuva</PresentationFormat>
  <Paragraphs>43</Paragraphs>
  <Slides>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Office-teema</vt:lpstr>
      <vt:lpstr>9. Kirkko kilpailutilanteessa</vt:lpstr>
      <vt:lpstr>1800-luvun lakimuutosten vaikutukset kirkkoon</vt:lpstr>
      <vt:lpstr>PowerPoint-esitys</vt:lpstr>
      <vt:lpstr>Vapaiden suuntien saapuminen</vt:lpstr>
      <vt:lpstr>Uudet kansalaisjärjestöt haastavat kirkon</vt:lpstr>
      <vt:lpstr>Uudet kansalaisjärjestöt haastavat kirkon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Diaesityksen otsikko, koko 48</dc:title>
  <dc:creator>Taina Vuokko</dc:creator>
  <cp:lastModifiedBy>Riikka Kujanen</cp:lastModifiedBy>
  <cp:revision>24</cp:revision>
  <dcterms:created xsi:type="dcterms:W3CDTF">2021-06-01T16:07:13Z</dcterms:created>
  <dcterms:modified xsi:type="dcterms:W3CDTF">2022-07-01T09:43:02Z</dcterms:modified>
</cp:coreProperties>
</file>