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23.6.2022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96675-8C63-452F-AD7B-2F4B9CEA679C}" type="datetime1">
              <a:rPr lang="fi-FI" smtClean="0"/>
              <a:t>23.6.2022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E05BE-4120-42CA-ADCE-39CD80FD82E4}" type="datetime1">
              <a:rPr lang="fi-FI" smtClean="0"/>
              <a:t>23.6.2022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5CA99-8FB8-4C99-AFF8-B12C8E29BD5D}" type="datetime1">
              <a:rPr lang="fi-FI" smtClean="0"/>
              <a:t>23.6.2022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A196D-7315-45ED-84AF-0E16DC9128EB}" type="datetime1">
              <a:rPr lang="fi-FI" smtClean="0"/>
              <a:t>23.6.2022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C34A2-BED1-4073-8C9E-EF660D05E6AC}" type="datetime1">
              <a:rPr lang="fi-FI" smtClean="0"/>
              <a:t>23.6.2022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E3BF5-533D-4FB0-8EAA-5AA0435B20EF}" type="datetime1">
              <a:rPr lang="fi-FI" smtClean="0"/>
              <a:t>23.6.2022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2D45-9DFF-425D-9384-5966F55B32CD}" type="datetime1">
              <a:rPr lang="fi-FI" smtClean="0"/>
              <a:t>23.6.2022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CE438-9104-434C-B190-3F7BF4FBF992}" type="datetime1">
              <a:rPr lang="fi-FI" smtClean="0"/>
              <a:t>23.6.2022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B2EB4-C484-4F1A-98E8-D3E6097D5DD1}" type="datetime1">
              <a:rPr lang="fi-FI" smtClean="0"/>
              <a:t>23.6.2022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3D616-DF6A-479A-9657-96666C073267}" type="datetime1">
              <a:rPr lang="fi-FI" smtClean="0"/>
              <a:t>23.6.2022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3380-36E2-4B33-A695-87A4076FE5C5}" type="datetime1">
              <a:rPr lang="fi-FI" smtClean="0"/>
              <a:t>23.6.2022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472DD0-805E-438E-B99D-3B870F23E406}" type="datetime1">
              <a:rPr lang="fi-FI" smtClean="0"/>
              <a:t>23.6.2022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uutiset/3-11949174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yle.fi/uutiset/3-714544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yle.fi/uutiset/3-11943125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yle.fi/uutiset/3-7141269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ww.is.fi/kotimaa/art-200000063448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ekumenia.fi/sen_toimii/yhdenvertaisuuskysymykset/uskovainen_toisen_luokan_kansalainen_usko_erillinen_saareke_vai_yhdenvertainen_mahdollisuus_-_yhdenvertaisuusjaoston_seminaari/leena_sorsa_uskonnollinen_pukeutuminen_julkisessa_tilassa/" TargetMode="External"/><Relationship Id="rId4" Type="http://schemas.openxmlformats.org/officeDocument/2006/relationships/hyperlink" Target="https://www.oph.fi/fi/usein-kysyttya/pukeutuminen" TargetMode="Externa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le.fi/uutiset/3-944871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3. Uskonnon ja omantunnon vapaus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Opetusvinkki 2: Uskonnonvapaus ja pukeutuminen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Mihin uskonnollisiin yhteisöihin kuvien henkilöt liittyvät?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7" name="Kuva 6" descr="Kuva, joka sisältää kohteen teksti, ulko, henkilö, henkilöt&#10;&#10;Kuvaus luotu automaattisesti">
            <a:extLst>
              <a:ext uri="{FF2B5EF4-FFF2-40B4-BE49-F238E27FC236}">
                <a16:creationId xmlns:a16="http://schemas.microsoft.com/office/drawing/2014/main" id="{B5E12D20-CBF0-6A5F-39F4-512A1A3E0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5" t="28284" r="31024"/>
          <a:stretch/>
        </p:blipFill>
        <p:spPr>
          <a:xfrm>
            <a:off x="1129645" y="1996126"/>
            <a:ext cx="3335081" cy="3518554"/>
          </a:xfrm>
          <a:prstGeom prst="rect">
            <a:avLst/>
          </a:prstGeom>
        </p:spPr>
      </p:pic>
      <p:pic>
        <p:nvPicPr>
          <p:cNvPr id="9" name="Kuva 8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7083E4B9-B6F8-07FD-0F80-548B32D678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0" r="11439"/>
          <a:stretch/>
        </p:blipFill>
        <p:spPr>
          <a:xfrm>
            <a:off x="5372056" y="1211671"/>
            <a:ext cx="2818615" cy="2866364"/>
          </a:xfrm>
          <a:prstGeom prst="rect">
            <a:avLst/>
          </a:prstGeom>
        </p:spPr>
      </p:pic>
      <p:pic>
        <p:nvPicPr>
          <p:cNvPr id="11" name="Kuva 10" descr="Kuva, joka sisältää kohteen henkilö, mies, ulko&#10;&#10;Kuvaus luotu automaattisesti">
            <a:extLst>
              <a:ext uri="{FF2B5EF4-FFF2-40B4-BE49-F238E27FC236}">
                <a16:creationId xmlns:a16="http://schemas.microsoft.com/office/drawing/2014/main" id="{2502CBA5-2A87-78E2-4F5A-31110A5E81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5"/>
          <a:stretch/>
        </p:blipFill>
        <p:spPr>
          <a:xfrm>
            <a:off x="4756086" y="3855111"/>
            <a:ext cx="2417276" cy="2866364"/>
          </a:xfrm>
          <a:prstGeom prst="rect">
            <a:avLst/>
          </a:prstGeom>
        </p:spPr>
      </p:pic>
      <p:pic>
        <p:nvPicPr>
          <p:cNvPr id="13" name="Kuva 12" descr="Kuva, joka sisältää kohteen henkilö, päällä pitäminen, hattu, messupuku&#10;&#10;Kuvaus luotu automaattisesti">
            <a:extLst>
              <a:ext uri="{FF2B5EF4-FFF2-40B4-BE49-F238E27FC236}">
                <a16:creationId xmlns:a16="http://schemas.microsoft.com/office/drawing/2014/main" id="{7D147719-7B08-D5EF-DB34-CF74F0944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841" y="1807138"/>
            <a:ext cx="2817305" cy="40959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Vastauksia kysymyspalstalle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Viime vuosina on keskusteltu Suomessa ja muissa maissa uskonnollisten tunnusmerkkien ja vaatetuksen käytöstä julkisella paikalla ja sopivuudesta eri työtehtäviin. </a:t>
            </a:r>
          </a:p>
          <a:p>
            <a:r>
              <a:rPr lang="fi-FI" altLang="fi-FI" sz="2200" dirty="0"/>
              <a:t>Joillakin aloilla pukeutumisesta on annettu viralliset ohjeet ja jouduttu hakemaan ratkaisuja oikeusteitse, mutta monilla työpaikoilla on käytettävä omaa harkintaa. </a:t>
            </a:r>
          </a:p>
          <a:p>
            <a:r>
              <a:rPr lang="fi-FI" altLang="fi-FI" sz="2200" dirty="0"/>
              <a:t>Valitse seuraavalta dialta parin/ryhmäsi kanssa yksi kuviteltu kysymyspalstan kysymys, johon kirjoitatte perustellun vastauksen. </a:t>
            </a:r>
          </a:p>
          <a:p>
            <a:r>
              <a:rPr lang="fi-FI" altLang="fi-FI" sz="2200" dirty="0"/>
              <a:t>Dioilla on linkkejä lisämateriaaleihin, joista löydätte faktatietoja ja ideoita vastauksiinne. </a:t>
            </a:r>
          </a:p>
          <a:p>
            <a:r>
              <a:rPr lang="fi-FI" altLang="fi-FI" sz="2200" dirty="0"/>
              <a:t>Vastausten on siis oltava asiallisia ja sisällettävä oikeita tietoja. 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8898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Kysy asiantuntijalta -palstan kysymyksiä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altLang="fi-FI" sz="2200" dirty="0"/>
              <a:t>Hei! Olen Suomessa asuva muslimityttö ja minua kiinnostaisi kovasti työ poliisina tai rauhanturvaajana. Onko minulla mahdollisuutta hakeutua näihin ammatteihin ja käyttää työssäni huivia?</a:t>
            </a:r>
          </a:p>
          <a:p>
            <a:pPr marL="457200" indent="-457200">
              <a:buFont typeface="+mj-lt"/>
              <a:buAutoNum type="arabicPeriod"/>
            </a:pPr>
            <a:endParaRPr lang="fi-FI" altLang="fi-FI" sz="2200" dirty="0"/>
          </a:p>
          <a:p>
            <a:pPr marL="457200" indent="-457200">
              <a:buFont typeface="+mj-lt"/>
              <a:buAutoNum type="arabicPeriod"/>
            </a:pPr>
            <a:r>
              <a:rPr lang="fi-FI" altLang="fi-FI" sz="2200" dirty="0"/>
              <a:t>Tervehdys! Olen 30-v. mies ja hakeutumassa kaupunkimme liikennelaitoksen palvelukseen bussikuskiksi. Uskonnoltani olen sikhi. Sukulaiseni esimerkiksi Lontoossa saavat käyttää uskontoomme liittyviä asusteita työssään. Mikä on tilanne Suomessa?</a:t>
            </a:r>
          </a:p>
          <a:p>
            <a:pPr marL="457200" indent="-457200">
              <a:buFont typeface="+mj-lt"/>
              <a:buAutoNum type="arabicPeriod"/>
            </a:pPr>
            <a:endParaRPr lang="fi-FI" altLang="fi-FI" sz="2200" dirty="0"/>
          </a:p>
          <a:p>
            <a:pPr marL="457200" indent="-457200">
              <a:buFont typeface="+mj-lt"/>
              <a:buAutoNum type="arabicPeriod"/>
            </a:pPr>
            <a:r>
              <a:rPr lang="fi-FI" altLang="fi-FI" sz="2200" dirty="0"/>
              <a:t>Päivää! Olen 14-vuotias poika ja muutin juuri Israelista Suomeen. Haluaisin pitää </a:t>
            </a:r>
            <a:r>
              <a:rPr lang="fi-FI" altLang="fi-FI" sz="2200" dirty="0" err="1"/>
              <a:t>kipaa</a:t>
            </a:r>
            <a:r>
              <a:rPr lang="fi-FI" altLang="fi-FI" sz="2200" dirty="0"/>
              <a:t> päässäni myös koulussa ja toisinaan myös muita uskonnollisia vaatteita, koska luen Tooraa päivittäin myös koulupäivän aikana. Onko Suomessa koulussa mitään rajoituksia uskontoon liittyvien tunnusmerkkien ja pukeutumisen suhteen?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129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Lisämateriaalia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Oppikirjan tutkimustieto-sivu ”Pukeutuminen, uskonnonvapaus ja yhdenvertaisuus” (painetussa kirjassa sivulla 35).</a:t>
            </a:r>
          </a:p>
          <a:p>
            <a:r>
              <a:rPr lang="fi-FI" altLang="fi-FI" sz="2200" dirty="0"/>
              <a:t>Poliisi ja uskontoon liittyvä pukeutuminen: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>
                <a:hlinkClick r:id="rId2"/>
              </a:rPr>
              <a:t>Voisiko suomalainen poliisi näyttää tältä?</a:t>
            </a:r>
            <a:r>
              <a:rPr lang="fi-FI" altLang="fi-FI" sz="2200" dirty="0"/>
              <a:t> (Yle)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>
                <a:hlinkClick r:id="rId3"/>
              </a:rPr>
              <a:t>Pitäisikö poliisin saada käyttää uskonnollista päähinettä? Tätä sisäministeriö nyt selvittää – Kansliapäällikkö: "Virkapukukin elää ajassa”</a:t>
            </a:r>
            <a:r>
              <a:rPr lang="fi-FI" altLang="fi-FI" sz="2200" dirty="0"/>
              <a:t> (Yle)</a:t>
            </a:r>
          </a:p>
          <a:p>
            <a:r>
              <a:rPr lang="fi-FI" altLang="fi-FI" sz="2200" dirty="0"/>
              <a:t>Armeija ja uskontoon liittyvä pukeutuminen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>
                <a:hlinkClick r:id="rId4"/>
              </a:rPr>
              <a:t>20-vuotias musliminainen nosti somessa esille intin huivikiellon, saa osakseen uhkailua – oma vapaaehtoinen asepalvelus tyssäsi </a:t>
            </a:r>
            <a:r>
              <a:rPr lang="fi-FI" altLang="fi-FI" sz="2200" dirty="0" err="1">
                <a:hlinkClick r:id="rId4"/>
              </a:rPr>
              <a:t>hijab</a:t>
            </a:r>
            <a:r>
              <a:rPr lang="fi-FI" altLang="fi-FI" sz="2200" dirty="0">
                <a:hlinkClick r:id="rId4"/>
              </a:rPr>
              <a:t>-huivin käyttökieltoon</a:t>
            </a:r>
            <a:r>
              <a:rPr lang="fi-FI" altLang="fi-FI" sz="2200" dirty="0"/>
              <a:t> (Yle)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D4D2955F-1255-3EAC-6191-F13F81D139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09" y="4920472"/>
            <a:ext cx="1572403" cy="157240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4E18881-38B8-D37F-DF51-F736A689DC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98" y="4920472"/>
            <a:ext cx="1572403" cy="1572403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4BE06E33-4E5D-4459-167E-74FB72AB47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87" y="4976900"/>
            <a:ext cx="1544099" cy="154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7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fi-FI" sz="4200" dirty="0">
              <a:latin typeface="+mn-lt"/>
            </a:endParaRP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Bussinkuljettajan uskontoon liittyvä pukeutuminen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>
                <a:hlinkClick r:id="rId2"/>
              </a:rPr>
              <a:t>Turbaanikielto tuomittiin syrjiväksi – bussikuski ilahtui</a:t>
            </a:r>
            <a:r>
              <a:rPr lang="fi-FI" altLang="fi-FI" sz="2200" dirty="0"/>
              <a:t> (Ilta-Sanomat)</a:t>
            </a:r>
          </a:p>
          <a:p>
            <a:r>
              <a:rPr lang="fi-FI" altLang="fi-FI" sz="2200" dirty="0"/>
              <a:t>Kooste työnantajien näkemyksistä uskonnollisen vaatetuksen suhteen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>
                <a:hlinkClick r:id="rId3"/>
              </a:rPr>
              <a:t>Uskonnonvapaus vai työnantajan määräys?</a:t>
            </a:r>
            <a:r>
              <a:rPr lang="fi-FI" altLang="fi-FI" sz="2200" dirty="0"/>
              <a:t> (Yle)</a:t>
            </a:r>
          </a:p>
          <a:p>
            <a:r>
              <a:rPr lang="fi-FI" altLang="fi-FI" sz="2200" dirty="0">
                <a:hlinkClick r:id="rId4"/>
              </a:rPr>
              <a:t>Opetushallituksen ohjeet pukeutumiseen kouluissa</a:t>
            </a:r>
            <a:endParaRPr lang="fi-FI" altLang="fi-FI" sz="2200" dirty="0"/>
          </a:p>
          <a:p>
            <a:r>
              <a:rPr lang="fi-FI" altLang="fi-FI" sz="2200" dirty="0">
                <a:hlinkClick r:id="rId5"/>
              </a:rPr>
              <a:t>Uskonnollinen pukeutuminen julkisessa tilassa</a:t>
            </a:r>
            <a:r>
              <a:rPr lang="fi-FI" altLang="fi-FI" sz="2200" dirty="0"/>
              <a:t> (Ekumenia.fi)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E92C919-916C-9F18-5138-78EA548395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63" y="4346671"/>
            <a:ext cx="1509192" cy="150919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36B4401-B3E5-895A-E906-BE1A5B5BC5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85" y="4356714"/>
            <a:ext cx="1544099" cy="1544099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EA04B135-5EC2-B772-F554-545C3C38874E}"/>
              </a:ext>
            </a:extLst>
          </p:cNvPr>
          <p:cNvSpPr txBox="1"/>
          <p:nvPr/>
        </p:nvSpPr>
        <p:spPr>
          <a:xfrm>
            <a:off x="3085759" y="5819311"/>
            <a:ext cx="467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is.fi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ED9706B-7A0E-3733-CA5C-2573302BD1FB}"/>
              </a:ext>
            </a:extLst>
          </p:cNvPr>
          <p:cNvSpPr txBox="1"/>
          <p:nvPr/>
        </p:nvSpPr>
        <p:spPr>
          <a:xfrm>
            <a:off x="6758351" y="5777731"/>
            <a:ext cx="66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oph.fi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D5E89F1-237A-DD63-DB6B-EF6EB4A309C5}"/>
              </a:ext>
            </a:extLst>
          </p:cNvPr>
          <p:cNvSpPr txBox="1"/>
          <p:nvPr/>
        </p:nvSpPr>
        <p:spPr>
          <a:xfrm>
            <a:off x="5074578" y="5838409"/>
            <a:ext cx="433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Yle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1F6B6B7-67EB-F1AE-61A8-A2CF4545D901}"/>
              </a:ext>
            </a:extLst>
          </p:cNvPr>
          <p:cNvSpPr txBox="1"/>
          <p:nvPr/>
        </p:nvSpPr>
        <p:spPr>
          <a:xfrm>
            <a:off x="8533074" y="5791013"/>
            <a:ext cx="1157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Ekumenia.fi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895DAC5-8988-300B-2600-1BB9020630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214" y="4356714"/>
            <a:ext cx="1544099" cy="154409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CD12166-40F5-13EB-5589-6C97587C00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362" y="4329217"/>
            <a:ext cx="1509192" cy="15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3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86644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3600" dirty="0">
                <a:latin typeface="+mn-lt"/>
              </a:rPr>
              <a:t>Sosiaalinen koe uskonnollisesta pukeutumisesta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Tutustu Oulussa toteutettuun sosiaaliseen kokeeseen uskonnollisesta pukeutumisesta</a:t>
            </a:r>
          </a:p>
          <a:p>
            <a:r>
              <a:rPr lang="fi-FI" altLang="fi-FI" sz="2200" dirty="0">
                <a:hlinkClick r:id="rId2"/>
              </a:rPr>
              <a:t>”Katsokaa, tuolta saapuu ISIS” – opiskelijoiden sosiaalinen koe kuumensi tunteita kadulla</a:t>
            </a:r>
            <a:r>
              <a:rPr lang="fi-FI" altLang="fi-FI" sz="2200" dirty="0"/>
              <a:t> (Yle)</a:t>
            </a:r>
          </a:p>
          <a:p>
            <a:r>
              <a:rPr lang="fi-FI" altLang="fi-FI" sz="2200" dirty="0"/>
              <a:t>Mitä kokeessa tehtiin?</a:t>
            </a:r>
          </a:p>
          <a:p>
            <a:r>
              <a:rPr lang="fi-FI" altLang="fi-FI" sz="2200" dirty="0"/>
              <a:t>Millaisia tuloksia saatiin?</a:t>
            </a:r>
          </a:p>
          <a:p>
            <a:r>
              <a:rPr lang="fi-FI" altLang="fi-FI" sz="2200" dirty="0"/>
              <a:t>Mitä ajatuksia koe herätti sinussa?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EC5AAC5-DC54-2EB7-9B3F-1E8F75046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351" y="2992225"/>
            <a:ext cx="2478268" cy="24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77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415</Words>
  <Application>Microsoft Office PowerPoint</Application>
  <PresentationFormat>Laajakuva</PresentationFormat>
  <Paragraphs>49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3. Uskonnon ja omantunnon vapaus</vt:lpstr>
      <vt:lpstr>Mihin uskonnollisiin yhteisöihin kuvien henkilöt liittyvät?</vt:lpstr>
      <vt:lpstr>Vastauksia kysymyspalstalle</vt:lpstr>
      <vt:lpstr>Kysy asiantuntijalta -palstan kysymyksiä</vt:lpstr>
      <vt:lpstr>Lisämateriaalia</vt:lpstr>
      <vt:lpstr>PowerPoint-esitys</vt:lpstr>
      <vt:lpstr>Sosiaalinen koe uskonnollisesta pukeutumisesta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Riikka Kujanen</cp:lastModifiedBy>
  <cp:revision>12</cp:revision>
  <dcterms:created xsi:type="dcterms:W3CDTF">2021-06-01T16:07:13Z</dcterms:created>
  <dcterms:modified xsi:type="dcterms:W3CDTF">2022-06-23T12:21:52Z</dcterms:modified>
</cp:coreProperties>
</file>