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7E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3479-979E-40BB-856D-BD3EDB607515}" type="datetime1">
              <a:rPr lang="fi-FI" smtClean="0"/>
              <a:t>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40D-3415-400A-8AF5-884859BA1BD8}" type="datetime1">
              <a:rPr lang="fi-FI" smtClean="0"/>
              <a:t>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D101-EF04-4C33-8722-AD66AFC3C0AC}" type="datetime1">
              <a:rPr lang="fi-FI" smtClean="0"/>
              <a:t>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49E3-C0B8-4962-A56D-A607D1C39D90}" type="datetime1">
              <a:rPr lang="fi-FI" smtClean="0"/>
              <a:t>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3FDC-A46F-4F79-95C9-A7E8D96FAE18}" type="datetime1">
              <a:rPr lang="fi-FI" smtClean="0"/>
              <a:t>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F2A9-3E57-432B-A4DB-E123CB1780B0}" type="datetime1">
              <a:rPr lang="fi-FI" smtClean="0"/>
              <a:t>5.8.2022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DBB6-E229-431D-85D3-528CFA402937}" type="datetime1">
              <a:rPr lang="fi-FI" smtClean="0"/>
              <a:t>5.8.2022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B40F-3734-4D4C-9968-0E6F4CAA2726}" type="datetime1">
              <a:rPr lang="fi-FI" smtClean="0"/>
              <a:t>5.8.2022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C806-40F8-4780-9AD6-BEF9EFB76ECF}" type="datetime1">
              <a:rPr lang="fi-FI" smtClean="0"/>
              <a:t>5.8.2022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21D5-294E-4E96-A3A4-A18E203FED11}" type="datetime1">
              <a:rPr lang="fi-FI" smtClean="0"/>
              <a:t>5.8.2022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CA4E-7EFD-4969-B2EC-AB549609C3E6}" type="datetime1">
              <a:rPr lang="fi-FI" smtClean="0"/>
              <a:t>5.8.2022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5EEA-D90B-4426-B297-E3A2EE983BE7}" type="datetime1">
              <a:rPr lang="fi-FI" smtClean="0"/>
              <a:t>5.8.2022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19. Uskonto julkisessa elämässä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Kirkon perheneuvonta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Kirkon perheneuvonta tarjoaa maksutonta keskusteluapua sekä ryhmätoimintaa parisuhteen ja perheen kysymyksissä. </a:t>
            </a:r>
          </a:p>
          <a:p>
            <a:r>
              <a:rPr lang="fi-FI" altLang="fi-FI" sz="2200" dirty="0"/>
              <a:t>Perheneuvojina työskentelee erikoiskoulutuksen saaneita teologeja ja psykologeja. </a:t>
            </a:r>
          </a:p>
          <a:p>
            <a:r>
              <a:rPr lang="fi-FI" altLang="fi-FI" sz="2200" dirty="0"/>
              <a:t>Palvelu on tarjolla ilmaiseksi kaikille uskontokunnasta riippumatta. </a:t>
            </a:r>
          </a:p>
          <a:p>
            <a:r>
              <a:rPr lang="fi-FI" altLang="fi-FI" sz="2200" dirty="0"/>
              <a:t>Pienimuotoista perheneuvontaa harjoitetaan myös muissa uskonnollisissa yhteisöissä.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63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Kirkon johtajien kannanotot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944373" cy="4633913"/>
          </a:xfrm>
        </p:spPr>
        <p:txBody>
          <a:bodyPr/>
          <a:lstStyle/>
          <a:p>
            <a:r>
              <a:rPr lang="fi-FI" altLang="fi-FI" sz="2200" dirty="0"/>
              <a:t>Uskonnon merkitys julkisessa keskustelussa on lisääntynyt. </a:t>
            </a:r>
          </a:p>
          <a:p>
            <a:r>
              <a:rPr lang="fi-FI" altLang="fi-FI" sz="2200" dirty="0"/>
              <a:t>Kirkon edustajat ovat puhuneet esimerkiksi heikompien aseman puolustamisesta, pakolaistilanteesta ja ympäristöasioista.</a:t>
            </a:r>
          </a:p>
          <a:p>
            <a:r>
              <a:rPr lang="fi-FI" altLang="fi-FI" sz="2200" dirty="0"/>
              <a:t>Evankelis-luterilaisen kirkon piispat voivat ottaa yhteiskunnallisiin tai kirkollisiin asioihin kantaa yksin tai yhdessä.</a:t>
            </a:r>
          </a:p>
          <a:p>
            <a:r>
              <a:rPr lang="fi-FI" altLang="fi-FI" sz="2200" dirty="0"/>
              <a:t>Kristilliset kirkot voivat ottaa yhdessä kantaa Suomen Ekumeenisen Neuvoston kautta ja erilaiset uskonnolliset yhteisöt USKOT-foorumin välityksellä. </a:t>
            </a:r>
          </a:p>
          <a:p>
            <a:r>
              <a:rPr lang="fi-FI" altLang="fi-FI" sz="2200" dirty="0"/>
              <a:t>Kaikissa uskonnoissa ei ole johtavassa asemassa henkilöä, joka voisi puhua oman uskonnollisen yhteisönsä puolesta.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imaamit eivät ole muslimiyhteisöissä samassa asemassa kuin papit ja piispat kirkossa.</a:t>
            </a:r>
          </a:p>
          <a:p>
            <a:r>
              <a:rPr lang="fi-FI" altLang="fi-FI" sz="2200" dirty="0"/>
              <a:t>Suomen Islamilainen Neuvosto edustaa siihen kuuluvia muslimiyhteisöjä.</a:t>
            </a:r>
          </a:p>
          <a:p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A770E05-C6C1-1809-A508-575B29C8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73" y="1988190"/>
            <a:ext cx="3259123" cy="32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ja politiikka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475290" cy="4633913"/>
          </a:xfrm>
        </p:spPr>
        <p:txBody>
          <a:bodyPr/>
          <a:lstStyle/>
          <a:p>
            <a:r>
              <a:rPr lang="fi-FI" altLang="fi-FI" sz="2200" dirty="0"/>
              <a:t>Suomessa uskonto ei tule voimakkaasti esiin puoluepolitiikassa, vaikka monien puolueiden puolueohjelmissa mainitaan kristinusko suomalaisten arvojen perustana. </a:t>
            </a:r>
          </a:p>
          <a:p>
            <a:r>
              <a:rPr lang="fi-FI" altLang="fi-FI" sz="2200" dirty="0"/>
              <a:t>Eduskunnan keskusteluissa tulee esille myös uskontoihin liittyviä aiheita, kuten tasa-arvoinen avioliittolaki ja eutanasia.</a:t>
            </a:r>
          </a:p>
          <a:p>
            <a:r>
              <a:rPr lang="fi-FI" altLang="fi-FI" sz="2200" dirty="0"/>
              <a:t>Kristillisdemokraattisen puolueen kannattajat ovat pääosin vapaiden suuntien edustajia tai evankelis-luterilaisen kirkon viidennen herätysliikkeen kannattajia.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Evankelis-luterilainen kirkon johto korostaa, ettei kirkon tulisi sitoutua mihinkään tiettyyn puolueeseen ja kristityt voivat ratkaista yhteiskunnallisia asioita järjen avulla ilman erityistä kristillistä näkemystä.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9DC9186A-6A8D-9C77-7F97-7C9118A7C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43049"/>
            <a:ext cx="3215936" cy="46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Juhlapyhät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76332" cy="4633913"/>
          </a:xfrm>
        </p:spPr>
        <p:txBody>
          <a:bodyPr/>
          <a:lstStyle/>
          <a:p>
            <a:r>
              <a:rPr lang="fi-FI" altLang="fi-FI" sz="2200" dirty="0"/>
              <a:t>Suomalaisessa yhteiskunnassa vietetään evankelis-luterilaisessa kirkkolaissa määriteltyjä kristillisiä juhlapäiviä, joita on yhteensä 11.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Yhteiskunnallisina juhlapäivinä vietetään vappua ja itsenäisyyspäivää.</a:t>
            </a:r>
          </a:p>
          <a:p>
            <a:r>
              <a:rPr lang="fi-FI" altLang="fi-FI" sz="2200" dirty="0"/>
              <a:t>Lainsäädännössä määritellään juhlapäivien vapaapäiväluonne ja vaikutus työaikaan. </a:t>
            </a:r>
          </a:p>
          <a:p>
            <a:r>
              <a:rPr lang="fi-FI" altLang="fi-FI" sz="2200" dirty="0"/>
              <a:t>Suomen ortodoksinen kirkko noudattaa pääsiäisen osalta luterilaista kalenteria. </a:t>
            </a:r>
          </a:p>
          <a:p>
            <a:r>
              <a:rPr lang="fi-FI" altLang="fi-FI" sz="2200" dirty="0"/>
              <a:t>Muiden uskontojen kuin kristinuskon juhlat eivät ole yleisiä vapaapäiviä, vaikka niitä on alettu huomioimaan enemmän myös suomalaisessa yhteiskunnassa.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miekka&#10;&#10;Kuvaus luotu automaattisesti">
            <a:extLst>
              <a:ext uri="{FF2B5EF4-FFF2-40B4-BE49-F238E27FC236}">
                <a16:creationId xmlns:a16="http://schemas.microsoft.com/office/drawing/2014/main" id="{1A981054-A69A-06BC-7FAB-870A40C7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21" y="2272884"/>
            <a:ext cx="4309695" cy="2844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päiväkodeissa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545822" cy="4633913"/>
          </a:xfrm>
        </p:spPr>
        <p:txBody>
          <a:bodyPr/>
          <a:lstStyle/>
          <a:p>
            <a:r>
              <a:rPr lang="fi-FI" altLang="fi-FI" sz="2200" dirty="0"/>
              <a:t>Päiväkodeissa oman uskonnon tuntemus on yksi kasvatuksen osa-alueista.</a:t>
            </a:r>
          </a:p>
          <a:p>
            <a:r>
              <a:rPr lang="fi-FI" altLang="fi-FI" sz="2200" dirty="0"/>
              <a:t>Päiväkodissa henkilökunnan pitää huomioida myös katsomukselliset asiat. </a:t>
            </a:r>
          </a:p>
          <a:p>
            <a:r>
              <a:rPr lang="fi-FI" altLang="fi-FI" sz="2200" dirty="0"/>
              <a:t>Päiväkodit voivat tehdä yhteistyötä uskonnollisten yhdyskuntien kanssa. </a:t>
            </a:r>
          </a:p>
          <a:p>
            <a:r>
              <a:rPr lang="fi-FI" altLang="fi-FI" sz="2200" dirty="0"/>
              <a:t>Joillakin uskontokunnilla on omia päiväkoteja.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rakennus, ulko, henkilö&#10;&#10;Kuvaus luotu automaattisesti">
            <a:extLst>
              <a:ext uri="{FF2B5EF4-FFF2-40B4-BE49-F238E27FC236}">
                <a16:creationId xmlns:a16="http://schemas.microsoft.com/office/drawing/2014/main" id="{3560FE40-12F4-C5F7-577A-CB8AAC05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92" y="1708077"/>
            <a:ext cx="5407607" cy="36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7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koulussa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8322578" cy="4633913"/>
          </a:xfrm>
        </p:spPr>
        <p:txBody>
          <a:bodyPr/>
          <a:lstStyle/>
          <a:p>
            <a:r>
              <a:rPr lang="fi-FI" altLang="fi-FI" sz="2200" dirty="0"/>
              <a:t>Suomessa noin 87 % oppilaista osallistuu evankelis-luterilaiseen uskonnonopetukseen.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Evankelis-luterilaiseen kirkkoon kuuluvien on osallistuttava omaan uskonnonopetukseensa.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Kaikkiin eri uskonnollisiin yhteisöihin kuuluvat tai kuulumattomat voivat osallistua evankelis-luterilaiseen opetukseen. </a:t>
            </a:r>
          </a:p>
          <a:p>
            <a:r>
              <a:rPr lang="fi-FI" altLang="fi-FI" sz="2200" dirty="0"/>
              <a:t>Muiden uskontojen ja elämänkatsomustiedon opettamiseen vaaditaan vähintään 3 oppilaan ryhmä opetuksen järjestäjän alueella.</a:t>
            </a:r>
          </a:p>
          <a:p>
            <a:r>
              <a:rPr lang="fi-FI" altLang="fi-FI" sz="2200" dirty="0"/>
              <a:t>Koulujen uskonnonopetus ei ole tunnustuksellista.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Opetus ei ole uskonnonharjoitusta.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Opettajan uskonnollisiin yhdyskuntiin kuuluminen tai kuulumattomuus  on hänen yksityisasiansa.</a:t>
            </a:r>
          </a:p>
          <a:p>
            <a:r>
              <a:rPr lang="fi-FI" altLang="fi-FI" sz="2200" dirty="0"/>
              <a:t>Evankelis-luterilainen kirkko tekee oppilaitostyötä kaikilla kouluasteilla.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kannettava, tietokone, sisä, henkilö&#10;&#10;Kuvaus luotu automaattisesti">
            <a:extLst>
              <a:ext uri="{FF2B5EF4-FFF2-40B4-BE49-F238E27FC236}">
                <a16:creationId xmlns:a16="http://schemas.microsoft.com/office/drawing/2014/main" id="{B1491246-63A7-E96C-A764-69585505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6323"/>
          <a:stretch/>
        </p:blipFill>
        <p:spPr>
          <a:xfrm>
            <a:off x="9160778" y="1655798"/>
            <a:ext cx="2888164" cy="44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4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F25A983-2834-429B-4FB2-5E5B974490F0}"/>
              </a:ext>
            </a:extLst>
          </p:cNvPr>
          <p:cNvSpPr/>
          <p:nvPr/>
        </p:nvSpPr>
        <p:spPr>
          <a:xfrm>
            <a:off x="838200" y="1392572"/>
            <a:ext cx="10515600" cy="4806892"/>
          </a:xfrm>
          <a:prstGeom prst="rect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A9DFD54-2922-F18A-1E3A-47F2F02C1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11" y="2343499"/>
            <a:ext cx="5469076" cy="246257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F1355A-264E-EA8A-23EC-2380AD71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55ACF29-E50C-2816-8B2F-A8135AA2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0C54146-8A8A-9CB0-637C-9F25A5DFB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 r="5450"/>
          <a:stretch/>
        </p:blipFill>
        <p:spPr>
          <a:xfrm>
            <a:off x="6985392" y="1647229"/>
            <a:ext cx="3492457" cy="43311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4B3D5316-7C3F-7012-872E-2570F56CFEC0}"/>
              </a:ext>
            </a:extLst>
          </p:cNvPr>
          <p:cNvSpPr/>
          <p:nvPr/>
        </p:nvSpPr>
        <p:spPr>
          <a:xfrm>
            <a:off x="5584115" y="3875714"/>
            <a:ext cx="1118690" cy="930363"/>
          </a:xfrm>
          <a:prstGeom prst="rect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408B23A-F644-53B1-2203-07F9DD7C73C2}"/>
              </a:ext>
            </a:extLst>
          </p:cNvPr>
          <p:cNvSpPr/>
          <p:nvPr/>
        </p:nvSpPr>
        <p:spPr>
          <a:xfrm>
            <a:off x="6384021" y="3514987"/>
            <a:ext cx="318783" cy="605552"/>
          </a:xfrm>
          <a:prstGeom prst="rect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ainen kolmio 16">
            <a:extLst>
              <a:ext uri="{FF2B5EF4-FFF2-40B4-BE49-F238E27FC236}">
                <a16:creationId xmlns:a16="http://schemas.microsoft.com/office/drawing/2014/main" id="{D071DCA1-29D6-046D-E016-0C5CC7E19A1E}"/>
              </a:ext>
            </a:extLst>
          </p:cNvPr>
          <p:cNvSpPr/>
          <p:nvPr/>
        </p:nvSpPr>
        <p:spPr>
          <a:xfrm rot="10800000">
            <a:off x="9236279" y="1647230"/>
            <a:ext cx="1241570" cy="1280528"/>
          </a:xfrm>
          <a:prstGeom prst="rtTriangle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4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puolustusvoimissa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Varusmiespalvelusta suorittava voi vannoa joko uskonnollisen sotilasvalan tai antaa uskonnottoman sotilasvakuutuksen.</a:t>
            </a:r>
          </a:p>
          <a:p>
            <a:r>
              <a:rPr lang="fi-FI" altLang="fi-FI" sz="2200" dirty="0"/>
              <a:t>Puolustusvoimissa huomioidaan eri uskontojen ruokavalio, paastosäännöt ja juhlapyhät.</a:t>
            </a:r>
          </a:p>
          <a:p>
            <a:r>
              <a:rPr lang="fi-FI" altLang="fi-FI" sz="2200" dirty="0"/>
              <a:t>Puolustusvoimien kirkollista työtä johtaa kenraalikuntaan kuuluva kenttäpiispa. </a:t>
            </a:r>
          </a:p>
          <a:p>
            <a:r>
              <a:rPr lang="fi-FI" altLang="fi-FI" sz="2200" dirty="0"/>
              <a:t>Sotilaspapit ovat evankelis-luterilaisen tai ortodoksisen kirkon pappeja, mutta he ovat asevelvollisten ja henkilökunnan käytettävissä vakaumuksesta riippumatta. </a:t>
            </a:r>
          </a:p>
          <a:p>
            <a:r>
              <a:rPr lang="fi-FI" altLang="fi-FI" sz="2200" dirty="0"/>
              <a:t>Sotilaspapin työtehtäviä: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Kaikille yhteisten tunnustuksettomien oppituntien pitäminen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Sotilasyhteisön jumalanpalvelusten toimittaminen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Sielunhoito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Rippikoulun pitäminen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Henkilöstön eettisen ja henkisen toimintakyvyn ylläpitäminen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49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vankeinhoidossa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Vangeilla on oikeus harjoittaa uskontoa tai olla harjoittamatta sitä. </a:t>
            </a:r>
          </a:p>
          <a:p>
            <a:r>
              <a:rPr lang="fi-FI" altLang="fi-FI" sz="2200" dirty="0"/>
              <a:t>Vankilasielunhoidon järjestämistä ohjaavat kansainväliset sopimukset ja kansallinen lainsäädäntö. </a:t>
            </a:r>
          </a:p>
          <a:p>
            <a:r>
              <a:rPr lang="fi-FI" altLang="fi-FI" sz="2200" dirty="0"/>
              <a:t>Vankiloissa järjestetään jumalanpalveluksia ja muita hengellisiä tilaisuuksia.</a:t>
            </a:r>
          </a:p>
          <a:p>
            <a:r>
              <a:rPr lang="fi-FI" altLang="fi-FI" sz="2200" dirty="0"/>
              <a:t>Vankiloiden työntekijöinä olevien vankilasielunhoitajien työhön kuuluu turvata eri uskontokuntiin kuuluvien vankien uskonnonvapaus ja uskonnonharjoitus.</a:t>
            </a:r>
          </a:p>
          <a:p>
            <a:r>
              <a:rPr lang="fi-FI" altLang="fi-FI" sz="2200" dirty="0"/>
              <a:t>Tutkimusten mukaan merkittävä osa vangeista pitää itseään uskonnollisena ja osallistuu muuta väestöä ahkerammin hengelliseen toimintaan.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25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Kriisityö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871283" cy="4633913"/>
          </a:xfrm>
        </p:spPr>
        <p:txBody>
          <a:bodyPr/>
          <a:lstStyle/>
          <a:p>
            <a:r>
              <a:rPr lang="fi-FI" altLang="fi-FI" sz="2200" dirty="0"/>
              <a:t>Seurakunnat tekevät turvallisuutta ja kriisejä koskevaa yhteistyötä kuntien kanssa. </a:t>
            </a:r>
          </a:p>
          <a:p>
            <a:r>
              <a:rPr lang="fi-FI" altLang="fi-FI" sz="2200" dirty="0"/>
              <a:t>Kirkon henkisen huollon valmiusryhmä toimii viranomaisten ja paikallisseurakuntien tukena suuronnettomuustilanteissa ja isoissa kriisitilanteissa. </a:t>
            </a:r>
          </a:p>
          <a:p>
            <a:r>
              <a:rPr lang="fi-FI" altLang="fi-FI" sz="2200" dirty="0"/>
              <a:t>Seurakunnan pappi tai poliisipappi voi olla poliisin mukana viemässä </a:t>
            </a:r>
            <a:r>
              <a:rPr lang="fi-FI" altLang="fi-FI" sz="2200" dirty="0" err="1"/>
              <a:t>kuolinviestiä</a:t>
            </a:r>
            <a:r>
              <a:rPr lang="fi-FI" altLang="fi-FI" sz="2200" dirty="0"/>
              <a:t>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rakennus, taivas, ulko, hallintorakennus&#10;&#10;Kuvaus luotu automaattisesti">
            <a:extLst>
              <a:ext uri="{FF2B5EF4-FFF2-40B4-BE49-F238E27FC236}">
                <a16:creationId xmlns:a16="http://schemas.microsoft.com/office/drawing/2014/main" id="{CEAE57E9-0BFE-143C-E4FC-1D6E0A0C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34" y="1543050"/>
            <a:ext cx="3077308" cy="46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7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Sairaalasielunhoito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106174" cy="4633913"/>
          </a:xfrm>
        </p:spPr>
        <p:txBody>
          <a:bodyPr/>
          <a:lstStyle/>
          <a:p>
            <a:r>
              <a:rPr lang="fi-FI" altLang="fi-FI" sz="2200" dirty="0"/>
              <a:t>Sairaalasielunhoidossa pyritään vastaamaan sairaan ja kärsivän ihmisen elämänkatsomuksellisiin, hengellisiin ja henkisiin kysymyksiin. </a:t>
            </a:r>
          </a:p>
          <a:p>
            <a:r>
              <a:rPr lang="fi-FI" altLang="fi-FI" sz="2200" dirty="0"/>
              <a:t>Sairaalasielunhoitajat ovat kaikkia potilaita, omaisia ja henkilökuntaa varten uskontoon tai vakaumukseen katsomatta. </a:t>
            </a:r>
          </a:p>
          <a:p>
            <a:r>
              <a:rPr lang="fi-FI" altLang="fi-FI" sz="2200" dirty="0"/>
              <a:t>Sairaalasielunhoitaja voi järjestää potilaalle mahdollisuuden tavata oman uskonnollisen yhteisönsä edustajan.</a:t>
            </a:r>
          </a:p>
          <a:p>
            <a:r>
              <a:rPr lang="fi-FI" altLang="fi-FI" sz="2200" dirty="0"/>
              <a:t>Sairaalapappi toimii hoitoyhteisössä hengellisten ja eettisten kysymysten asiantuntijana.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henkilö, lattia, sisä, seisominen&#10;&#10;Kuvaus luotu automaattisesti">
            <a:extLst>
              <a:ext uri="{FF2B5EF4-FFF2-40B4-BE49-F238E27FC236}">
                <a16:creationId xmlns:a16="http://schemas.microsoft.com/office/drawing/2014/main" id="{3483D398-048F-2A52-1B32-5A07356D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77937"/>
            <a:ext cx="2822357" cy="49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657</Words>
  <Application>Microsoft Office PowerPoint</Application>
  <PresentationFormat>Laajakuva</PresentationFormat>
  <Paragraphs>89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19. Uskonto julkisessa elämässä</vt:lpstr>
      <vt:lpstr>Juhlapyhät</vt:lpstr>
      <vt:lpstr>Uskonto päiväkodeissa</vt:lpstr>
      <vt:lpstr>Uskonto koulussa</vt:lpstr>
      <vt:lpstr>PowerPoint-esitys</vt:lpstr>
      <vt:lpstr>Uskonto puolustusvoimissa</vt:lpstr>
      <vt:lpstr>Uskonto vankeinhoidossa</vt:lpstr>
      <vt:lpstr>Kriisityö</vt:lpstr>
      <vt:lpstr>Sairaalasielunhoito</vt:lpstr>
      <vt:lpstr>Kirkon perheneuvonta</vt:lpstr>
      <vt:lpstr>Kirkon johtajien kannanotot</vt:lpstr>
      <vt:lpstr>Uskonto ja politiikka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43</cp:revision>
  <dcterms:created xsi:type="dcterms:W3CDTF">2021-06-01T16:07:13Z</dcterms:created>
  <dcterms:modified xsi:type="dcterms:W3CDTF">2022-08-05T12:29:25Z</dcterms:modified>
</cp:coreProperties>
</file>