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4.8.2022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BB6D-BFB2-4E06-A213-4052BFA12413}" type="datetime1">
              <a:rPr lang="fi-FI" smtClean="0"/>
              <a:t>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5B376-1C76-4482-8155-6C2E9B557080}" type="datetime1">
              <a:rPr lang="fi-FI" smtClean="0"/>
              <a:t>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3CEF7-30EA-40A7-A636-57762DFDB264}" type="datetime1">
              <a:rPr lang="fi-FI" smtClean="0"/>
              <a:t>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B6881-31E6-4C74-BFE2-82E7E7AD39CE}" type="datetime1">
              <a:rPr lang="fi-FI" smtClean="0"/>
              <a:t>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719-2746-483D-87A8-E0A313A374BF}" type="datetime1">
              <a:rPr lang="fi-FI" smtClean="0"/>
              <a:t>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6B2C-6A71-401D-BC6E-9BBDF78C5F4A}" type="datetime1">
              <a:rPr lang="fi-FI" smtClean="0"/>
              <a:t>4.8.2022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04EC7-6F88-4385-80E7-CBF3784C6964}" type="datetime1">
              <a:rPr lang="fi-FI" smtClean="0"/>
              <a:t>4.8.2022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3F2AA-C3E0-43AD-A499-65DEE35B99F6}" type="datetime1">
              <a:rPr lang="fi-FI" smtClean="0"/>
              <a:t>4.8.2022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0673E-77BF-4D20-859F-D2DB22EE19EE}" type="datetime1">
              <a:rPr lang="fi-FI" smtClean="0"/>
              <a:t>4.8.2022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BF26-540C-476F-97B6-4D7D7436A515}" type="datetime1">
              <a:rPr lang="fi-FI" smtClean="0"/>
              <a:t>4.8.2022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4580-CB81-4ACC-8888-BF26935C92EA}" type="datetime1">
              <a:rPr lang="fi-FI" smtClean="0"/>
              <a:t>4.8.2022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9296AB-AD48-4A1F-A612-884CB35CC48C}" type="datetime1">
              <a:rPr lang="fi-FI" smtClean="0"/>
              <a:t>4.8.2022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17. Vaihtoehtoinen henkisyys ja uudet yhteisöt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/>
              <a:t>Ydinsisällöt</a:t>
            </a:r>
            <a:endParaRPr lang="fi-FI" altLang="fi-FI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 err="1">
                <a:latin typeface="+mn-lt"/>
              </a:rPr>
              <a:t>Bahá´í</a:t>
            </a:r>
            <a:endParaRPr lang="fi-FI" sz="4200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Liike syntyi Iranissa, mutta nykyisin sen tärkeimmät keskukset ovat Israelissa.</a:t>
            </a:r>
          </a:p>
          <a:p>
            <a:r>
              <a:rPr lang="fi-FI" altLang="fi-FI" sz="2200" dirty="0"/>
              <a:t>Liike saapui Suomeen 1930-luvulla, ja siihen kuuluu nykyään noin 700 jäsentä.</a:t>
            </a:r>
          </a:p>
          <a:p>
            <a:r>
              <a:rPr lang="fi-FI" altLang="fi-FI" sz="2200" dirty="0" err="1"/>
              <a:t>Bahá´í</a:t>
            </a:r>
            <a:r>
              <a:rPr lang="fi-FI" altLang="fi-FI" sz="2200" dirty="0"/>
              <a:t>-yhteisö haluaa toiminnassaan edistää aktiivisesti esimerkiksi maailmanrauhaa ja  uskontojen vuoropuhelua.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Liikkeen mukaan kaikki uskonnot edustavat samaa jumaluutta.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2000-luvulla liike on keskittynyt yhteisörakentamisen hankkeisiin. </a:t>
            </a:r>
          </a:p>
          <a:p>
            <a:r>
              <a:rPr lang="fi-FI" altLang="fi-FI" sz="2200" dirty="0"/>
              <a:t>Elämäntavassa korostuvat päivittäiset rukoukset, paasto ja pyhien kirjoitusten opiskelu.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013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Vaihtoehtoisen henkisyyden taustaa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232009" cy="4633913"/>
          </a:xfrm>
        </p:spPr>
        <p:txBody>
          <a:bodyPr/>
          <a:lstStyle/>
          <a:p>
            <a:r>
              <a:rPr lang="fi-FI" altLang="fi-FI" sz="2200" dirty="0"/>
              <a:t>Taustalla länsimainen </a:t>
            </a:r>
            <a:r>
              <a:rPr lang="fi-FI" altLang="fi-FI" sz="2200" dirty="0" err="1"/>
              <a:t>esoteria</a:t>
            </a:r>
            <a:r>
              <a:rPr lang="fi-FI" altLang="fi-FI" sz="2200" dirty="0"/>
              <a:t> eli vain asiaan vihkiytyneille opetettavan tiedon vaaliminen. </a:t>
            </a:r>
          </a:p>
          <a:p>
            <a:r>
              <a:rPr lang="fi-FI" altLang="fi-FI" sz="2200" dirty="0"/>
              <a:t>Vaikutusvaltaisin suuntaus Suomessa on uskonnonfilosofiaa muistuttava teosofia, jonka pohjalta on syntyneisiin liikkeisiin kuuluu noin 2 000 ihmistä.</a:t>
            </a:r>
          </a:p>
          <a:p>
            <a:r>
              <a:rPr lang="fi-FI" altLang="fi-FI" sz="2200" dirty="0"/>
              <a:t>1980-luvulla suuren yleisön tietoisuuteen tuli </a:t>
            </a:r>
            <a:r>
              <a:rPr lang="fi-FI" altLang="fi-FI" sz="2200" dirty="0" err="1"/>
              <a:t>new</a:t>
            </a:r>
            <a:r>
              <a:rPr lang="fi-FI" altLang="fi-FI" sz="2200" dirty="0"/>
              <a:t> </a:t>
            </a:r>
            <a:r>
              <a:rPr lang="fi-FI" altLang="fi-FI" sz="2200" dirty="0" err="1"/>
              <a:t>age</a:t>
            </a:r>
            <a:r>
              <a:rPr lang="fi-FI" altLang="fi-FI" sz="2200" dirty="0"/>
              <a:t> -liike, mutta nykyisin puhutaan enemmän henkisyydestä tai uushenkisyydestä. </a:t>
            </a:r>
          </a:p>
          <a:p>
            <a:r>
              <a:rPr lang="fi-FI" altLang="fi-FI" sz="2200" dirty="0"/>
              <a:t>Henkisyydessä yhdistetään useita uskontoperinteitä ja pidetään keskeisinä myös ihmisen hyvinvointiin ja kehittymiseen liittyviä teemoja. </a:t>
            </a:r>
          </a:p>
          <a:p>
            <a:r>
              <a:rPr lang="fi-FI" altLang="fi-FI" sz="2200" dirty="0"/>
              <a:t>Uushenkisyydellä ei ole järjestäytynyttä keskusorganisaatiota tai johtajaa, vaan se koostuu samanmielisten ihmisten verkostoista.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6" name="Kuva 5" descr="Kuva, joka sisältää kohteen ulko, puu, maa, henkilö&#10;&#10;Kuvaus luotu automaattisesti">
            <a:extLst>
              <a:ext uri="{FF2B5EF4-FFF2-40B4-BE49-F238E27FC236}">
                <a16:creationId xmlns:a16="http://schemas.microsoft.com/office/drawing/2014/main" id="{338A7F24-BB33-23AB-49DC-EC3E7D3AB0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4" r="11318"/>
          <a:stretch/>
        </p:blipFill>
        <p:spPr>
          <a:xfrm>
            <a:off x="8153400" y="2256639"/>
            <a:ext cx="3814506" cy="34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Uuspakanalliset 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626292" cy="4633913"/>
          </a:xfrm>
        </p:spPr>
        <p:txBody>
          <a:bodyPr/>
          <a:lstStyle/>
          <a:p>
            <a:r>
              <a:rPr lang="fi-FI" altLang="fi-FI" sz="2200" dirty="0"/>
              <a:t>Euroopassa virisi 1800-luvulla kiinnostus esikristilliseen aikaan, mutta varsinainen uuspakanuus syntyi 1900-luvun jälkipuoliskolla.</a:t>
            </a:r>
          </a:p>
          <a:p>
            <a:r>
              <a:rPr lang="fi-FI" altLang="fi-FI" sz="2200" dirty="0"/>
              <a:t>Kiinnostus šamanismiin ja wiccaan eli uusnoituuteen virisi Suomessa 1970-luvun lopulla.</a:t>
            </a:r>
          </a:p>
          <a:p>
            <a:r>
              <a:rPr lang="fi-FI" altLang="fi-FI" sz="2200" dirty="0"/>
              <a:t>Liikkeissä ammennetaan muun muassa historiantutkimuksesta ja alkuperäiskansojen uskonnollisista tavoista.</a:t>
            </a:r>
          </a:p>
          <a:p>
            <a:r>
              <a:rPr lang="fi-FI" altLang="fi-FI" sz="2200" dirty="0"/>
              <a:t>Nykyisin Suomessa on kymmenkunta uuspakanallista järjestöä, joissa on 500−1 000 kannattajaa.</a:t>
            </a:r>
          </a:p>
          <a:p>
            <a:r>
              <a:rPr lang="fi-FI" altLang="fi-FI" sz="2200" dirty="0"/>
              <a:t>Ainoa rekisteröity uuspakanallinen yhteisö on Karhun kansa (2013). </a:t>
            </a:r>
          </a:p>
          <a:p>
            <a:r>
              <a:rPr lang="fi-FI" altLang="fi-FI" sz="2200" dirty="0"/>
              <a:t>Uuspakanoiden yhteistyöorganisaatioksi perustettiin 1998 Lehto − Suomen luonnonuskontojen yhdistys.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pic>
        <p:nvPicPr>
          <p:cNvPr id="6" name="Kuva 5" descr="Kuva, joka sisältää kohteen ruoho, ulko, vuori&#10;&#10;Kuvaus luotu automaattisesti">
            <a:extLst>
              <a:ext uri="{FF2B5EF4-FFF2-40B4-BE49-F238E27FC236}">
                <a16:creationId xmlns:a16="http://schemas.microsoft.com/office/drawing/2014/main" id="{D4051E5E-A506-2A4E-84E2-1642DBDAB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707" y="1479630"/>
            <a:ext cx="3173835" cy="476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1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Liikkeiden ja yhteisöjen juuret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Kaikista uskontoperinteistä on syntynyt uusien tulkintojen myötä uusia liikkeitä ja yhteisöjä.</a:t>
            </a:r>
          </a:p>
          <a:p>
            <a:r>
              <a:rPr lang="fi-FI" altLang="fi-FI" sz="2200" dirty="0"/>
              <a:t>Uuden liikkeen syntytaustana voi olla esimerkiksi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karismaattinen uskonnollinen opettaja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vanhat salatieteelliset liikkeet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esikristillisen perinteen elvyttäminen.</a:t>
            </a:r>
          </a:p>
          <a:p>
            <a:r>
              <a:rPr lang="fi-FI" altLang="fi-FI" sz="2200" dirty="0"/>
              <a:t>Liikkeet pyrkivät leviämään maailmanlaajuisesti ja tavoittamaan erityisesti nuoria ja koulutettuja ihmisiä.</a:t>
            </a:r>
          </a:p>
          <a:p>
            <a:r>
              <a:rPr lang="fi-FI" altLang="fi-FI" sz="2200" dirty="0"/>
              <a:t>Monet liikkeet opettavat opetuksensa olevan kaikkien uskontojen perustana.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Kristillisperäiset 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Monet kristilliset liikkeet ovat syntyneet ennustusten, profetioiden tai lopun ajan odotuksen ympärille. </a:t>
            </a:r>
          </a:p>
          <a:p>
            <a:r>
              <a:rPr lang="fi-FI" altLang="fi-FI" sz="2200" dirty="0"/>
              <a:t>Uusien yhteisöjen opetukset saattavat poiketa merkittävästi muiden kristillisten liikkeiden opetuksesta (esim. kolminaisuusoppiin liittyvät näkemyserot), eikä niitä siksi hyväksytä kristillisiksi kirkoiksi.</a:t>
            </a:r>
          </a:p>
          <a:p>
            <a:r>
              <a:rPr lang="fi-FI" altLang="fi-FI" sz="2200" dirty="0"/>
              <a:t>Tunnetuimpia kristillisperäisiä yhteisöjä ovat Myöhempien Aikojen Pyhien Jeesuksen Kristuksen Kirkko eli mormonikirkko ja Jehovan todistajat.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519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Myöhempien Aikojen Pyhien Jeesuksen Kristuksen kirkko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1" y="1543050"/>
            <a:ext cx="6688048" cy="4633913"/>
          </a:xfrm>
        </p:spPr>
        <p:txBody>
          <a:bodyPr/>
          <a:lstStyle/>
          <a:p>
            <a:r>
              <a:rPr lang="fi-FI" altLang="fi-FI" sz="2200" dirty="0"/>
              <a:t>Joseph Smith perusti kirkon 1830 Yhdysvalloissa ja sen jäsenet katsovat edustavansa alkuperäistä Kristuksen kirkkoa.</a:t>
            </a:r>
          </a:p>
          <a:p>
            <a:r>
              <a:rPr lang="fi-FI" altLang="fi-FI" sz="2200" dirty="0"/>
              <a:t>Kirkko on vahvasti keskusjohtoinen ja hierarkkinen. Mallit toimintaan saadaan Yhdysvalloista.</a:t>
            </a:r>
          </a:p>
          <a:p>
            <a:r>
              <a:rPr lang="fi-FI" altLang="fi-FI" sz="2200" dirty="0"/>
              <a:t>MAP-kirkko tekee voimakasta lähetystyötä ja aloitti Ruotsin kautta lähetystoiminnan myös Suomessa vuonna 1875.</a:t>
            </a:r>
          </a:p>
          <a:p>
            <a:r>
              <a:rPr lang="fi-FI" altLang="fi-FI" sz="2200" dirty="0"/>
              <a:t>MAP-kirkko rekisteröitiin Suomessa uskonnolliseksi yhdyskunnaksi 1948.</a:t>
            </a:r>
          </a:p>
          <a:p>
            <a:r>
              <a:rPr lang="fi-FI" altLang="fi-FI" sz="2200" dirty="0"/>
              <a:t>Tällä hetkellä kirkolla on Suomessa noin 3 200 jäsentä ja 32 seurakuntaa. </a:t>
            </a:r>
          </a:p>
          <a:p>
            <a:r>
              <a:rPr lang="fi-FI" altLang="fi-FI" sz="2200" dirty="0"/>
              <a:t>2006 valmistui Espooseen temppeli, jossa voidaan suorittaa temppelitoimituksia. 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 descr="Kuva, joka sisältää kohteen taivas, ulko, puu, torni&#10;&#10;Kuvaus luotu automaattisesti">
            <a:extLst>
              <a:ext uri="{FF2B5EF4-FFF2-40B4-BE49-F238E27FC236}">
                <a16:creationId xmlns:a16="http://schemas.microsoft.com/office/drawing/2014/main" id="{550CA836-5F30-6B68-EDD9-0C99DDDC6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48" y="2139192"/>
            <a:ext cx="4536153" cy="36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4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Jehovan todistajat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862894" cy="4633913"/>
          </a:xfrm>
        </p:spPr>
        <p:txBody>
          <a:bodyPr/>
          <a:lstStyle/>
          <a:p>
            <a:r>
              <a:rPr lang="fi-FI" altLang="fi-FI" sz="2200" dirty="0"/>
              <a:t>Liikkeen perusti Charles </a:t>
            </a:r>
            <a:r>
              <a:rPr lang="fi-FI" altLang="fi-FI" sz="2200" dirty="0" err="1"/>
              <a:t>Taze</a:t>
            </a:r>
            <a:r>
              <a:rPr lang="fi-FI" altLang="fi-FI" sz="2200" dirty="0"/>
              <a:t> Russell 1800-luvun lopulla Yhdysvalloissa. </a:t>
            </a:r>
          </a:p>
          <a:p>
            <a:r>
              <a:rPr lang="fi-FI" altLang="fi-FI" sz="2200" dirty="0"/>
              <a:t>Jehovan todistajien toiminta Suomessa alkoi 1910.</a:t>
            </a:r>
          </a:p>
          <a:p>
            <a:r>
              <a:rPr lang="fi-FI" altLang="fi-FI" sz="2200" dirty="0"/>
              <a:t>Sotien aikaan liikkeen toiminta oli kiellettyä, joten se rekisteröitiin uskonnolliseksi vasta yhdyskunnaksi 1945. </a:t>
            </a:r>
          </a:p>
          <a:p>
            <a:r>
              <a:rPr lang="fi-FI" altLang="fi-FI" sz="2200" dirty="0"/>
              <a:t>Suomessa on nykyään noin 16 800 Jehovan todistajaa. </a:t>
            </a:r>
          </a:p>
          <a:p>
            <a:r>
              <a:rPr lang="fi-FI" altLang="fi-FI" sz="2200" dirty="0"/>
              <a:t>Liikkeen toimintaa organisoidaan Yhdysvalloista käsin, ja esimerkiksi Herätkää ja Vartiotorni käännetään englannista suomeksi. </a:t>
            </a:r>
          </a:p>
          <a:p>
            <a:r>
              <a:rPr lang="fi-FI" altLang="fi-FI" sz="2200" dirty="0"/>
              <a:t>Suomalaisille Jehovan todistajat ovat tulleet tunnetuiksi saarnaustyön, lehtien, moraaliopetusten, yhteiskuntanäkemysten ja usein negatiivisten uutisten yhteydessä (esim. liikkeestä on vaikea erota). 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Kuva 5" descr="Kuva, joka sisältää kohteen teksti, maa, henkilö, ulko&#10;&#10;Kuvaus luotu automaattisesti">
            <a:extLst>
              <a:ext uri="{FF2B5EF4-FFF2-40B4-BE49-F238E27FC236}">
                <a16:creationId xmlns:a16="http://schemas.microsoft.com/office/drawing/2014/main" id="{3E329FD4-AEE2-2574-1041-A6E6014DB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r="40469"/>
          <a:stretch/>
        </p:blipFill>
        <p:spPr>
          <a:xfrm>
            <a:off x="7876460" y="1818882"/>
            <a:ext cx="4211479" cy="4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1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Hindulaisperäiset liikkeet Suomessa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770615" cy="4633913"/>
          </a:xfrm>
        </p:spPr>
        <p:txBody>
          <a:bodyPr/>
          <a:lstStyle/>
          <a:p>
            <a:r>
              <a:rPr lang="fi-FI" altLang="fi-FI" sz="2200" dirty="0"/>
              <a:t>Intialaisten gurujen vaikutuksesta on syntynyt monia hindulaisperäisiä liikkeitä, ja niistä Suomessa toimii esimerkiksi </a:t>
            </a:r>
            <a:r>
              <a:rPr lang="fi-FI" altLang="fi-FI" sz="2200" dirty="0" err="1"/>
              <a:t>Amma</a:t>
            </a:r>
            <a:r>
              <a:rPr lang="fi-FI" altLang="fi-FI" sz="2200" dirty="0"/>
              <a:t>-liike.</a:t>
            </a:r>
          </a:p>
          <a:p>
            <a:r>
              <a:rPr lang="fi-FI" altLang="fi-FI" sz="2200" dirty="0"/>
              <a:t>Krishna-liike tekee Suomessa aktiivista lähetystyötä kaupungeissa ja erilaisissa tapahtumissa.</a:t>
            </a:r>
          </a:p>
          <a:p>
            <a:r>
              <a:rPr lang="fi-FI" altLang="fi-FI" sz="2200" dirty="0"/>
              <a:t>Monet suomalaiset ottavat osaa esimerkiksi hindulaisuudesta vaikutteita saaneille joogakursseille.</a:t>
            </a:r>
          </a:p>
          <a:p>
            <a:r>
              <a:rPr lang="fi-FI" altLang="fi-FI" sz="2200" dirty="0"/>
              <a:t>Suomeen on syntynyt myös intialaisten maahanmuuttajien yhteisöjä.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Maahanmuuttajataustaisia hinduja on arviolta 11 500. 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Intialaisten joukossa on muutamia tuhansia sikhejä.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Kuva 5" descr="Kuva, joka sisältää kohteen ulko, rakennus, henkilö, tie&#10;&#10;Kuvaus luotu automaattisesti">
            <a:extLst>
              <a:ext uri="{FF2B5EF4-FFF2-40B4-BE49-F238E27FC236}">
                <a16:creationId xmlns:a16="http://schemas.microsoft.com/office/drawing/2014/main" id="{DC37A3E7-01D0-400F-5A97-AEA8CB86B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r="22041"/>
          <a:stretch/>
        </p:blipFill>
        <p:spPr>
          <a:xfrm>
            <a:off x="8153400" y="1795767"/>
            <a:ext cx="3744986" cy="36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4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 err="1">
                <a:latin typeface="+mn-lt"/>
              </a:rPr>
              <a:t>Amma</a:t>
            </a:r>
            <a:r>
              <a:rPr lang="fi-FI" sz="4200" dirty="0">
                <a:latin typeface="+mn-lt"/>
              </a:rPr>
              <a:t>-liike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525624" cy="4633913"/>
          </a:xfrm>
        </p:spPr>
        <p:txBody>
          <a:bodyPr/>
          <a:lstStyle/>
          <a:p>
            <a:r>
              <a:rPr lang="fi-FI" altLang="fi-FI" sz="2200" dirty="0"/>
              <a:t>Intialainen Äiti </a:t>
            </a:r>
            <a:r>
              <a:rPr lang="fi-FI" altLang="fi-FI" sz="2200" dirty="0" err="1"/>
              <a:t>Amma</a:t>
            </a:r>
            <a:r>
              <a:rPr lang="fi-FI" altLang="fi-FI" sz="2200" dirty="0"/>
              <a:t> nähdään karismaattisena rakkauden lähettiläänä.</a:t>
            </a:r>
          </a:p>
          <a:p>
            <a:r>
              <a:rPr lang="fi-FI" altLang="fi-FI" sz="2200" dirty="0"/>
              <a:t>Halaamisella on Äiti Amman toiminnassa erityismerkitys.</a:t>
            </a:r>
          </a:p>
          <a:p>
            <a:r>
              <a:rPr lang="fi-FI" altLang="fi-FI" sz="2200" dirty="0"/>
              <a:t>Keskeisiä piirteitä: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henkiset harjoitukset, kuten jooga, meditaatio ja palvonta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kasvissyönti ja päihteettömyys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epäitsekäs työ esimerkiksi orpokodeissa ja sairaaloissa</a:t>
            </a:r>
          </a:p>
          <a:p>
            <a:r>
              <a:rPr lang="fi-FI" altLang="fi-FI" sz="2200" dirty="0"/>
              <a:t>Suomen </a:t>
            </a:r>
            <a:r>
              <a:rPr lang="fi-FI" altLang="fi-FI" sz="2200" dirty="0" err="1"/>
              <a:t>Amma</a:t>
            </a:r>
            <a:r>
              <a:rPr lang="fi-FI" altLang="fi-FI" sz="2200" dirty="0"/>
              <a:t>-keskus perustettiin vuonna 1998.</a:t>
            </a:r>
          </a:p>
          <a:p>
            <a:r>
              <a:rPr lang="fi-FI" altLang="fi-FI" sz="2200" dirty="0"/>
              <a:t>Äiti </a:t>
            </a:r>
            <a:r>
              <a:rPr lang="fi-FI" altLang="fi-FI" sz="2200" dirty="0" err="1"/>
              <a:t>Amma</a:t>
            </a:r>
            <a:r>
              <a:rPr lang="fi-FI" altLang="fi-FI" sz="2200" dirty="0"/>
              <a:t> on vieraillut Suomessa säännöllisesti.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6" name="Kuva 5" descr="Kuva, joka sisältää kohteen henkilö, pelaaja&#10;&#10;Kuvaus luotu automaattisesti">
            <a:extLst>
              <a:ext uri="{FF2B5EF4-FFF2-40B4-BE49-F238E27FC236}">
                <a16:creationId xmlns:a16="http://schemas.microsoft.com/office/drawing/2014/main" id="{A73E3403-6092-42F3-5A65-2B5F73C7E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416203"/>
            <a:ext cx="3069336" cy="46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7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Krishna-liike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Liike saapui Suomeen 1970-luvulla.</a:t>
            </a:r>
          </a:p>
          <a:p>
            <a:r>
              <a:rPr lang="fi-FI" altLang="fi-FI" sz="2200" dirty="0"/>
              <a:t>Ensimmäinen keskus perustettiin Helsinkiin vuonna 1982.</a:t>
            </a:r>
          </a:p>
          <a:p>
            <a:r>
              <a:rPr lang="fi-FI" altLang="fi-FI" sz="2200" dirty="0"/>
              <a:t>Keskeisiä piirteitä: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hindulainen temppelipalvelus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Veda-kirjojen kuvaama elämäntapa (esimerkiksi kasvissyönti)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intialaiset asut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Krišnan antaumuksellinen ja rakastava palvonta eli </a:t>
            </a:r>
            <a:r>
              <a:rPr lang="fi-FI" altLang="fi-FI" sz="2200" dirty="0" err="1"/>
              <a:t>bhakti</a:t>
            </a:r>
            <a:endParaRPr lang="fi-FI" altLang="fi-FI" sz="2200" dirty="0"/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 err="1"/>
              <a:t>Hare</a:t>
            </a:r>
            <a:r>
              <a:rPr lang="fi-FI" altLang="fi-FI" sz="2200" dirty="0"/>
              <a:t> Krišna -mantran toistaminen</a:t>
            </a:r>
          </a:p>
          <a:p>
            <a:r>
              <a:rPr lang="fi-FI" altLang="fi-FI" sz="2200" dirty="0"/>
              <a:t>Suomessa on alle sata vihittyä jäsentä, tukijoita useita satoja.</a:t>
            </a:r>
          </a:p>
          <a:p>
            <a:r>
              <a:rPr lang="fi-FI" altLang="fi-FI" sz="2200" dirty="0"/>
              <a:t>Liikkeellä on oma temppeli Helsingin Malmilla.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EE5937B-5660-C73E-A4FF-C55C238A2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r="6880" b="13424"/>
          <a:stretch/>
        </p:blipFill>
        <p:spPr>
          <a:xfrm>
            <a:off x="8992997" y="1149878"/>
            <a:ext cx="3036815" cy="502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7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Buddhalaisperäiset liikkeet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384721" cy="4633913"/>
          </a:xfrm>
        </p:spPr>
        <p:txBody>
          <a:bodyPr/>
          <a:lstStyle/>
          <a:p>
            <a:r>
              <a:rPr lang="fi-FI" altLang="fi-FI" sz="2200" dirty="0"/>
              <a:t>Buddhalaisuus on levinnyt Euroopassa ja Pohjois-Amerikassa 1900-luvun lopulta alkaen.</a:t>
            </a:r>
          </a:p>
          <a:p>
            <a:r>
              <a:rPr lang="fi-FI" altLang="fi-FI" sz="2200" dirty="0"/>
              <a:t>Suomessa perustettiin vuonna 1947 Buddhismin ystävät -seura.</a:t>
            </a:r>
          </a:p>
          <a:p>
            <a:r>
              <a:rPr lang="fi-FI" altLang="fi-FI" sz="2200" dirty="0"/>
              <a:t>Liikkeiden keskeinen toimintamuoto on meditaation opettaminen.</a:t>
            </a:r>
          </a:p>
          <a:p>
            <a:r>
              <a:rPr lang="fi-FI" altLang="fi-FI" sz="2200" dirty="0"/>
              <a:t>Suomessa toimivissa buddhalaisissa yhdyskunnissa ja yhdistyksissä toimii noin 3 000 jäsentä.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Kaakkois-Aasian buddhalaisista maista tulleista vain murto-osa kuuluu buddhalaisiin yhdyskuntiin. </a:t>
            </a:r>
          </a:p>
          <a:p>
            <a:r>
              <a:rPr lang="fi-FI" altLang="fi-FI" sz="2200" dirty="0"/>
              <a:t>2000-luvulla Suomeen on perustettu useita buddhalaisia temppeleitä ja retriittikeskuksia.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17. Vaihtoehtoinen henkisyys ja uudet yhteisöt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6" name="Kuva 5" descr="Kuva, joka sisältää kohteen ruoho, taivas, ulko, matkustaminen&#10;&#10;Kuvaus luotu automaattisesti">
            <a:extLst>
              <a:ext uri="{FF2B5EF4-FFF2-40B4-BE49-F238E27FC236}">
                <a16:creationId xmlns:a16="http://schemas.microsoft.com/office/drawing/2014/main" id="{AC6F6443-1A4C-E530-9C71-DE919D028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/>
          <a:stretch/>
        </p:blipFill>
        <p:spPr>
          <a:xfrm>
            <a:off x="7242192" y="2013357"/>
            <a:ext cx="4848192" cy="326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2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814</Words>
  <Application>Microsoft Office PowerPoint</Application>
  <PresentationFormat>Laajakuva</PresentationFormat>
  <Paragraphs>104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17. Vaihtoehtoinen henkisyys ja uudet yhteisöt</vt:lpstr>
      <vt:lpstr>Liikkeiden ja yhteisöjen juuret</vt:lpstr>
      <vt:lpstr>Kristillisperäiset liikkeet</vt:lpstr>
      <vt:lpstr>Myöhempien Aikojen Pyhien Jeesuksen Kristuksen kirkko</vt:lpstr>
      <vt:lpstr>Jehovan todistajat Suomessa</vt:lpstr>
      <vt:lpstr>Hindulaisperäiset liikkeet Suomessa</vt:lpstr>
      <vt:lpstr>Amma-liike</vt:lpstr>
      <vt:lpstr>Krishna-liike</vt:lpstr>
      <vt:lpstr>Buddhalaisperäiset liikkeet</vt:lpstr>
      <vt:lpstr>Bahá´í</vt:lpstr>
      <vt:lpstr>Vaihtoehtoisen henkisyyden taustaa</vt:lpstr>
      <vt:lpstr>Uuspakanalliset liikkeet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Riikka Kujanen</cp:lastModifiedBy>
  <cp:revision>39</cp:revision>
  <dcterms:created xsi:type="dcterms:W3CDTF">2021-06-01T16:07:13Z</dcterms:created>
  <dcterms:modified xsi:type="dcterms:W3CDTF">2022-08-04T08:16:25Z</dcterms:modified>
</cp:coreProperties>
</file>