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1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51B72-27CE-40BA-9C7A-A17EE35F0844}" type="datetimeFigureOut">
              <a:rPr lang="fi-FI" smtClean="0"/>
              <a:t>1.7.2022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EC046-1BB7-4E45-8F24-472DD13F56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070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8B0DB0-714D-4942-B3F0-071849A4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5DA15-F804-491F-ABBA-FBA5D100E0FC}" type="datetime1">
              <a:rPr lang="fi-FI" smtClean="0"/>
              <a:t>1.7.2022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C707A0-A39C-4F26-82CD-CD00F91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96EA5F-C6A1-4ECC-B2D1-BC45C4EB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52959-2333-471C-8BD5-D73F1AEEC58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06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BC0CDC-B2E4-4A41-B3A8-90B22D14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7B2EC-A024-477E-9CD5-860407BE184B}" type="datetime1">
              <a:rPr lang="fi-FI" smtClean="0"/>
              <a:t>1.7.2022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4DCEAF-0DCB-4DCD-99F3-820A7FB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3DE28B-6A38-448D-9294-E8A4F63E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3331-8653-43C8-9822-FB20E43CF9A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245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160CE1-60C2-4D2A-B118-66EF38BE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2D2DB-0ECB-4597-BB94-B0A75D2481C2}" type="datetime1">
              <a:rPr lang="fi-FI" smtClean="0"/>
              <a:t>1.7.2022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F67DC0-D192-41D8-8EF3-D7F120C4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802C89-204C-4A25-AD71-13353D35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4E661-F3A9-4381-BAE1-A1A8773D157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89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9200AB-15F9-4B69-8522-36785041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838AD-26A5-4216-B55A-F818BC765DC8}" type="datetime1">
              <a:rPr lang="fi-FI" smtClean="0"/>
              <a:t>1.7.2022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C3A185-7F0B-4ACE-BBEE-4A613881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DCC385-2570-4919-BCB0-4066596E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B1B-E8C8-4B5E-B1C1-0BFDAE84AB6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078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F15B99-E9C6-4283-AEC2-84D98F54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F209A-31E9-4FEE-B50B-53D2D354BF82}" type="datetime1">
              <a:rPr lang="fi-FI" smtClean="0"/>
              <a:t>1.7.2022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3E1310-6A79-4BDB-8D36-3FF3B87F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308A27-1B83-40A1-9376-89239C90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C3E0-6CEA-4058-931F-EEEE5E3076D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07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1F5300B-6543-4872-921F-3E94D072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CC346-8090-40D8-9539-F7365F04531D}" type="datetime1">
              <a:rPr lang="fi-FI" smtClean="0"/>
              <a:t>1.7.2022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3DB2936-B3DE-4AE1-A618-D0B2F931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6CADAEFC-99F6-4E28-A64B-2B24D131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FBB9-9B24-4BF5-828E-D0A91B1327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85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7708C4E4-3B30-4811-9D8D-36BAEF34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0649B-F4C0-40A3-82D1-13262F6C773E}" type="datetime1">
              <a:rPr lang="fi-FI" smtClean="0"/>
              <a:t>1.7.2022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280BD086-619A-47AA-9420-14FE939D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7423806F-4DC8-48FA-9DFC-38EA2285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1AF6A-3AD8-4608-A88D-DE5912880D4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73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7C2F5586-E500-47F6-A295-1BB262FC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6BC24-04E9-4FAB-B616-A290014860EE}" type="datetime1">
              <a:rPr lang="fi-FI" smtClean="0"/>
              <a:t>1.7.2022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DA567EE0-BDCC-458E-B0DA-591E1FF9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3C1BFC34-80DF-4991-B6FB-579AED6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18B9D-E9A1-420E-A508-E539CFAF85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5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F4B3C23E-6667-4184-8840-3675D28F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92D7C-4AB7-4770-AF81-B1CA092B915D}" type="datetime1">
              <a:rPr lang="fi-FI" smtClean="0"/>
              <a:t>1.7.2022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488046CA-5570-4D5E-BBA4-674FDD24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96D59866-23FD-41E2-B8EC-9B511ED9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A44CC-96F3-4320-801D-EB5DB229DA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24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2ED750D-FD58-4404-B6A5-30CDDB54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2AAF9-8D54-446D-B962-A45EA81F8CB1}" type="datetime1">
              <a:rPr lang="fi-FI" smtClean="0"/>
              <a:t>1.7.2022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87D7741-E6DB-4A50-BA24-59067483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29A21E4-6838-42C9-812C-052181A0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DF0D-19BD-4C54-9BE4-9779AF01D9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38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65EA9AC-E186-41C8-8B52-422C7FB2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29E7F-9C1B-4D53-89DA-C186FC09E36D}" type="datetime1">
              <a:rPr lang="fi-FI" smtClean="0"/>
              <a:t>1.7.2022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2F1276AF-C27E-409F-AACA-00293850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C5E2F57-3B6F-480B-ABBB-7EBFC06A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EBD6-6EEF-4875-877D-BE29F49C47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24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14085B97-98C2-49A5-8470-E778B42E5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6978D60B-4095-4493-8799-E92A10BBC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1D57F6-CAAD-41DC-BC20-4CD2ABA67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867360-1978-46B3-A740-FAEB303B5C63}" type="datetime1">
              <a:rPr lang="fi-FI" smtClean="0"/>
              <a:t>1.7.2022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FD9B32-E1DD-402A-9940-16925565B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74DED2-AF73-4178-B310-59C4B70BB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5D05AB-3EA4-4E98-908F-7F30D17DE0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D694EB-E207-48D4-A508-CBBE8382F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800" dirty="0">
                <a:latin typeface="+mn-lt"/>
              </a:rPr>
              <a:t>8. Luterilainen kirkko autonomian ajan Suomessa</a:t>
            </a:r>
          </a:p>
        </p:txBody>
      </p:sp>
      <p:sp>
        <p:nvSpPr>
          <p:cNvPr id="2051" name="Alaotsikko 2">
            <a:extLst>
              <a:ext uri="{FF2B5EF4-FFF2-40B4-BE49-F238E27FC236}">
                <a16:creationId xmlns:a16="http://schemas.microsoft.com/office/drawing/2014/main" id="{527B8528-272B-4F1B-9BC7-4390F3F102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altLang="fi-FI" sz="2200"/>
              <a:t>Ydinsisällöt</a:t>
            </a:r>
            <a:endParaRPr lang="fi-FI" altLang="fi-FI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1800-luku: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autonomian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aika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r>
              <a:rPr lang="fi-FI" altLang="fi-FI" sz="2200" dirty="0"/>
              <a:t>Suomi liitettiin osaksi Venäjän keisarikuntaa, mutta luterilainen kirkko sai jäädä valtionkirkoksi.</a:t>
            </a:r>
          </a:p>
          <a:p>
            <a:r>
              <a:rPr lang="fi-FI" altLang="fi-FI" sz="2200" dirty="0"/>
              <a:t>Luterilainen kirkko ohjaili edelleen vahvasti suomalaisten arkea ja opetti, kuinka jokaisen piti noudattaa velvollisuuksiaan omalla paikallaan yhteiskunnassa. </a:t>
            </a:r>
          </a:p>
          <a:p>
            <a:r>
              <a:rPr lang="fi-FI" altLang="fi-FI" sz="2200" dirty="0"/>
              <a:t>Niin sanotut Huoneentaulut katekismuksessa kuvasivat raamatullisesti perusteltuna kunkin ryhmän velvollisuudet. </a:t>
            </a:r>
          </a:p>
          <a:p>
            <a:r>
              <a:rPr lang="fi-FI" altLang="fi-FI" sz="2200" dirty="0"/>
              <a:t>Suomessa alkoi levitä myös uusia uskonnollisia ajatuksia esimerkiksi hartauskirjojen välityksellä.</a:t>
            </a:r>
          </a:p>
          <a:p>
            <a:r>
              <a:rPr lang="fi-FI" altLang="fi-FI" sz="2200" dirty="0"/>
              <a:t>Eri puolilla Suomea ilmeni kansanherätyksiä, ja osasta niistä kehittyi herätysliikkeitä, jotka korostivat ihmisen henkilökohtaista kääntymystä.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Länsi-Suomen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rukoilevaisuus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r>
              <a:rPr lang="fi-FI" altLang="fi-FI" sz="2200" dirty="0"/>
              <a:t>Rukoilevaisuuden taustalla oli Liisa </a:t>
            </a:r>
            <a:r>
              <a:rPr lang="fi-FI" altLang="fi-FI" sz="2200" dirty="0" err="1"/>
              <a:t>Eerikintyttären</a:t>
            </a:r>
            <a:r>
              <a:rPr lang="fi-FI" altLang="fi-FI" sz="2200" dirty="0"/>
              <a:t> herätys, mutta liikkeellä ei ollut yksittäisiä johtohahmoja.</a:t>
            </a:r>
          </a:p>
          <a:p>
            <a:r>
              <a:rPr lang="fi-FI" altLang="fi-FI" sz="2200" dirty="0"/>
              <a:t>Liikkeessä korostettiin vanhoja perinteitä: polvirukous, vanhan käsikirjan mukaiset jumalanpalvelukset ja Raamattuna vuoden 1776 Biblia.</a:t>
            </a:r>
          </a:p>
          <a:p>
            <a:r>
              <a:rPr lang="fi-FI" altLang="fi-FI" sz="2200" dirty="0"/>
              <a:t>Rukoilevaisuudessa pyrittiin jatkuvaan parannukseen.</a:t>
            </a:r>
          </a:p>
          <a:p>
            <a:r>
              <a:rPr lang="fi-FI" altLang="fi-FI" sz="2200" dirty="0"/>
              <a:t>Maallisuutta kartettiin.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9148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Herännäisyys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eli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körtit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1"/>
            <a:ext cx="6712670" cy="2906402"/>
          </a:xfrm>
        </p:spPr>
        <p:txBody>
          <a:bodyPr/>
          <a:lstStyle/>
          <a:p>
            <a:r>
              <a:rPr lang="fi-FI" altLang="fi-FI" sz="2200" dirty="0"/>
              <a:t>Herännäisyys sai alkunsa 1800-luvun taitteessa Pohjanmaalla ja Pohjois-Savossa.</a:t>
            </a:r>
          </a:p>
          <a:p>
            <a:r>
              <a:rPr lang="fi-FI" altLang="fi-FI" sz="2200" dirty="0"/>
              <a:t>Johtohahmona oli Paavo Ruotsalainen.</a:t>
            </a:r>
          </a:p>
          <a:p>
            <a:r>
              <a:rPr lang="fi-FI" altLang="fi-FI" sz="2200" dirty="0"/>
              <a:t>Pukeutumistavasta syntyi pilkkanimi ”körttiläiset”.</a:t>
            </a:r>
          </a:p>
          <a:p>
            <a:r>
              <a:rPr lang="fi-FI" altLang="fi-FI" sz="2200" dirty="0"/>
              <a:t>Herännäisyys korostaa Jumalan armoa ja ihmistä ns. armon </a:t>
            </a:r>
            <a:r>
              <a:rPr lang="fi-FI" altLang="fi-FI" sz="2200" dirty="0" err="1"/>
              <a:t>keräjäläisenä</a:t>
            </a:r>
            <a:r>
              <a:rPr lang="fi-FI" altLang="fi-FI" sz="2200" dirty="0"/>
              <a:t>.</a:t>
            </a:r>
          </a:p>
          <a:p>
            <a:r>
              <a:rPr lang="fi-FI" altLang="fi-FI" sz="2200" dirty="0"/>
              <a:t>Herännäiset kokoontuvat seuroissa, joihin kuuluvat seurapuheet ja Siionin virsien laulu.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pic>
        <p:nvPicPr>
          <p:cNvPr id="6" name="Kuva 5" descr="Kuva, joka sisältää kohteen teksti, henkilö, ulko, seisominen&#10;&#10;Kuvaus luotu automaattisesti">
            <a:extLst>
              <a:ext uri="{FF2B5EF4-FFF2-40B4-BE49-F238E27FC236}">
                <a16:creationId xmlns:a16="http://schemas.microsoft.com/office/drawing/2014/main" id="{7A3A2AF4-E628-3B6A-BB90-88981FBD2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651" y="3005447"/>
            <a:ext cx="4757274" cy="3171516"/>
          </a:xfrm>
          <a:prstGeom prst="rect">
            <a:avLst/>
          </a:prstGeom>
        </p:spPr>
      </p:pic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C3D1F6F-941E-44A8-39E5-2B58A80C4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0"/>
            <a:ext cx="3283503" cy="271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1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Evankelisuus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061462" cy="4633913"/>
          </a:xfrm>
        </p:spPr>
        <p:txBody>
          <a:bodyPr/>
          <a:lstStyle/>
          <a:p>
            <a:r>
              <a:rPr lang="fi-FI" altLang="fi-FI" sz="2200" dirty="0"/>
              <a:t>Evankelinen herätysliike syntyi herännäisyyden jakautuessa.</a:t>
            </a:r>
          </a:p>
          <a:p>
            <a:r>
              <a:rPr lang="fi-FI" altLang="fi-FI" sz="2200" dirty="0"/>
              <a:t>Johtohahmona oli Fredrik Gabriel Hedberg.</a:t>
            </a:r>
          </a:p>
          <a:p>
            <a:r>
              <a:rPr lang="fi-FI" altLang="fi-FI" sz="2200" dirty="0"/>
              <a:t>Evankelisuuden korostuksia ovat iloinen usko ja pelastusvarmuus, luterilainen oppi, kasteen ja ehtoollisen merkitys.</a:t>
            </a:r>
          </a:p>
          <a:p>
            <a:r>
              <a:rPr lang="fi-FI" altLang="fi-FI" sz="2200" dirty="0"/>
              <a:t>Evankelisuus jakautui naispappeutta koskevan kiistan takia vuonna 2008.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pic>
        <p:nvPicPr>
          <p:cNvPr id="6" name="Kuva 5" descr="Kuva, joka sisältää kohteen teksti, henkilö, väkijoukko, henkilöt&#10;&#10;Kuvaus luotu automaattisesti">
            <a:extLst>
              <a:ext uri="{FF2B5EF4-FFF2-40B4-BE49-F238E27FC236}">
                <a16:creationId xmlns:a16="http://schemas.microsoft.com/office/drawing/2014/main" id="{DACB6B1C-4B47-51B8-FFB2-4D933DCF8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368" y="1360005"/>
            <a:ext cx="3679663" cy="490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38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Lestadiolaisuus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5616476" cy="4633913"/>
          </a:xfrm>
        </p:spPr>
        <p:txBody>
          <a:bodyPr/>
          <a:lstStyle/>
          <a:p>
            <a:r>
              <a:rPr lang="fi-FI" altLang="fi-FI" sz="2200" dirty="0"/>
              <a:t>Ruotsin Lapista lähteneet herätykset levisivät myös Suomeen.</a:t>
            </a:r>
          </a:p>
          <a:p>
            <a:r>
              <a:rPr lang="fi-FI" altLang="fi-FI" sz="2200" dirty="0"/>
              <a:t>Keskushahmona oli Lars Levi Laestadius ja myöhemmin Juhani Raattamaa.</a:t>
            </a:r>
          </a:p>
          <a:p>
            <a:r>
              <a:rPr lang="fi-FI" altLang="fi-FI" sz="2200" dirty="0"/>
              <a:t>Lestadiolaisuus korostaa synninpäästöä ja raittiutta ja vieroksuu maallisia tapoja.</a:t>
            </a:r>
          </a:p>
          <a:p>
            <a:r>
              <a:rPr lang="fi-FI" altLang="fi-FI" sz="2200" dirty="0"/>
              <a:t>Alkuaikoina liikkeeseen kuuluivat myös käännytysinto ja hurmoksellisuus.</a:t>
            </a:r>
          </a:p>
          <a:p>
            <a:r>
              <a:rPr lang="fi-FI" altLang="fi-FI" sz="2200" dirty="0"/>
              <a:t>Liike on nykyään Pohjois-Suomen merkittävin herätysliike.</a:t>
            </a:r>
          </a:p>
          <a:p>
            <a:r>
              <a:rPr lang="fi-FI" altLang="fi-FI" sz="2200" dirty="0"/>
              <a:t>Lestadiolaisuudessa on useita suuntauksia, joista suurin on vanhoillislestadiolaisuus.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6" name="Kuva 5" descr="Kuva, joka sisältää kohteen ulko, taivas, henkilö, väkijoukko&#10;&#10;Kuvaus luotu automaattisesti">
            <a:extLst>
              <a:ext uri="{FF2B5EF4-FFF2-40B4-BE49-F238E27FC236}">
                <a16:creationId xmlns:a16="http://schemas.microsoft.com/office/drawing/2014/main" id="{72EA30E4-6064-58F2-75DE-9BDF069F4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676" y="1762812"/>
            <a:ext cx="5494481" cy="366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64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Viides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herätysliike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eli</a:t>
            </a:r>
            <a:r>
              <a:rPr lang="en-US" sz="42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Arial" panose="020B0604020202020204" pitchFamily="34" charset="0"/>
              </a:rPr>
              <a:t>evankelikaalisuus</a:t>
            </a:r>
            <a:endParaRPr lang="fi-FI" sz="4200" dirty="0">
              <a:latin typeface="+mn-lt"/>
            </a:endParaRP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772400" cy="4633913"/>
          </a:xfrm>
        </p:spPr>
        <p:txBody>
          <a:bodyPr/>
          <a:lstStyle/>
          <a:p>
            <a:r>
              <a:rPr lang="fi-FI" altLang="fi-FI" sz="2200" dirty="0"/>
              <a:t>Lestadiolaisuus on evankelioivaa herätyskristillisyyttä, joka levisi Suomeen Isosta-Britanniasta ja Yhdysvalloista 1900-luvun alkupuolella.</a:t>
            </a:r>
          </a:p>
          <a:p>
            <a:r>
              <a:rPr lang="fi-FI" altLang="fi-FI" sz="2200" dirty="0"/>
              <a:t>Keskushahmona oli Urho Muroma.</a:t>
            </a:r>
          </a:p>
          <a:p>
            <a:r>
              <a:rPr lang="fi-FI" altLang="fi-FI" sz="2200" dirty="0" err="1"/>
              <a:t>Evankelikaalisuus</a:t>
            </a:r>
            <a:r>
              <a:rPr lang="fi-FI" altLang="fi-FI" sz="2200" dirty="0"/>
              <a:t> korostaa kääntymystä, Raamatun auktoriteettia ja evankeliumin julistamista.</a:t>
            </a:r>
          </a:p>
          <a:p>
            <a:r>
              <a:rPr lang="fi-FI" altLang="fi-FI" sz="2200" dirty="0" err="1"/>
              <a:t>Evankelikaalisia</a:t>
            </a:r>
            <a:r>
              <a:rPr lang="fi-FI" altLang="fi-FI" sz="2200" dirty="0"/>
              <a:t> järjestöjä: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Suomen Raamattuopisto (1945)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Kansan Raamattuseura (1945)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Suomen Evankelisluterilainen Kansanlähetys (1960-luku)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86CCBE8-51BE-6BBA-6786-72C50D5E7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91" y="1731324"/>
            <a:ext cx="2745952" cy="39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12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81F3DA8-4877-9F0E-6A71-0C0B5FB0A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8. Luterilainen kirkko autonomian ajan Suomessa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08DD019-97EE-E6A2-D149-B82DA391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A44CC-96F3-4320-801D-EB5DB229DA64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pic>
        <p:nvPicPr>
          <p:cNvPr id="5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D66677A4-B8FA-BB8D-D9F5-5E44D40A5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72" y="76200"/>
            <a:ext cx="406146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79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371</Words>
  <Application>Microsoft Office PowerPoint</Application>
  <PresentationFormat>Laajakuva</PresentationFormat>
  <Paragraphs>53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Office-teema</vt:lpstr>
      <vt:lpstr>8. Luterilainen kirkko autonomian ajan Suomessa</vt:lpstr>
      <vt:lpstr>1800-luku: autonomian aika</vt:lpstr>
      <vt:lpstr>Länsi-Suomen rukoilevaisuus</vt:lpstr>
      <vt:lpstr>Herännäisyys eli körtit</vt:lpstr>
      <vt:lpstr>Evankelisuus</vt:lpstr>
      <vt:lpstr>Lestadiolaisuus</vt:lpstr>
      <vt:lpstr>Viides herätysliike eli evankelikaalisuus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Diaesityksen otsikko, koko 48</dc:title>
  <dc:creator>Taina Vuokko</dc:creator>
  <cp:lastModifiedBy>Riikka Kujanen</cp:lastModifiedBy>
  <cp:revision>23</cp:revision>
  <dcterms:created xsi:type="dcterms:W3CDTF">2021-06-01T16:07:13Z</dcterms:created>
  <dcterms:modified xsi:type="dcterms:W3CDTF">2022-07-01T07:32:23Z</dcterms:modified>
</cp:coreProperties>
</file>