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57A7-DA96-4367-84C6-2212E9AA2C5E}" type="datetime1">
              <a:rPr lang="fi-FI" smtClean="0"/>
              <a:t>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E193-4444-4353-B491-B818025CB9AB}" type="datetime1">
              <a:rPr lang="fi-FI" smtClean="0"/>
              <a:t>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DC6E-DAC7-43EF-B80F-DB7D3C7009A2}" type="datetime1">
              <a:rPr lang="fi-FI" smtClean="0"/>
              <a:t>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84AD-7D84-4175-B9FA-96F5A1EA36AA}" type="datetime1">
              <a:rPr lang="fi-FI" smtClean="0"/>
              <a:t>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9F7A-A635-4584-AB8B-213DD8EF3BEC}" type="datetime1">
              <a:rPr lang="fi-FI" smtClean="0"/>
              <a:t>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A771-0567-4C6A-9A29-1598328E6D19}" type="datetime1">
              <a:rPr lang="fi-FI" smtClean="0"/>
              <a:t>3.8.2022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B2F6-61FC-48FF-865A-A021E79E1D6C}" type="datetime1">
              <a:rPr lang="fi-FI" smtClean="0"/>
              <a:t>3.8.2022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3660-3CDA-4808-A7DB-51DDBE3EFDAE}" type="datetime1">
              <a:rPr lang="fi-FI" smtClean="0"/>
              <a:t>3.8.2022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4B89-C2C1-414A-A48B-A49745FAAB45}" type="datetime1">
              <a:rPr lang="fi-FI" smtClean="0"/>
              <a:t>3.8.2022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4097-C07E-47BB-BFC2-0C35307E1444}" type="datetime1">
              <a:rPr lang="fi-FI" smtClean="0"/>
              <a:t>3.8.2022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6429-D0B6-42AC-B1AD-E2E55EFDB8AD}" type="datetime1">
              <a:rPr lang="fi-FI" smtClean="0"/>
              <a:t>3.8.2022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8640D5-F8A0-4078-A91A-C61C08AEF7B3}" type="datetime1">
              <a:rPr lang="fi-FI" smtClean="0"/>
              <a:t>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15. Juutalaiset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Historia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Ensimmäiset juutalaiset tulivat Ruotsista Itä-Suomeen 1700-luvulla. Juutalaisten asuminen Länsi-Suomessa oli kiellettyä.</a:t>
            </a:r>
          </a:p>
          <a:p>
            <a:r>
              <a:rPr lang="fi-FI" altLang="fi-FI" sz="2200" dirty="0"/>
              <a:t>1800-luvulla autonomian aikana Venäjältä saapui Suomeen juutalaisia sotilaita ja kauppiaita. </a:t>
            </a:r>
          </a:p>
          <a:p>
            <a:r>
              <a:rPr lang="fi-FI" altLang="fi-FI" sz="2200" dirty="0"/>
              <a:t>Armeijan palveluksesta vapautuneet sotilaat ja heidän perheensä saivat 1860-luvun lopulla virallisen luvan harjoittaa Suomessa kauppaa.</a:t>
            </a:r>
          </a:p>
          <a:p>
            <a:r>
              <a:rPr lang="fi-FI" altLang="fi-FI" sz="2200" dirty="0"/>
              <a:t>1918 juutalaisille myönnettiin kansalaisoikeudet. Helsingin, Viipurin ja Turun juutalaiset seurakunnat rekisteröityivät.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Juutalaiset ja toinen maailmansota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062221" cy="4633913"/>
          </a:xfrm>
        </p:spPr>
        <p:txBody>
          <a:bodyPr/>
          <a:lstStyle/>
          <a:p>
            <a:r>
              <a:rPr lang="fi-FI" altLang="fi-FI" sz="2200" dirty="0"/>
              <a:t>Toisessa maailmansodassa juutalaiset palvelivat armeijassa suomalaisten rinnalla.</a:t>
            </a:r>
          </a:p>
          <a:p>
            <a:r>
              <a:rPr lang="fi-FI" altLang="fi-FI" sz="2200" dirty="0"/>
              <a:t>Suomeen tuli pakolaisina n. 500 juutalaista, joista osa jatkoi muihin maihin.</a:t>
            </a:r>
          </a:p>
          <a:p>
            <a:r>
              <a:rPr lang="fi-FI" altLang="fi-FI" sz="2200" dirty="0"/>
              <a:t>Suomessa ei vainottu juutalaisia, mutta ainakin kahdeksan juutalaispakolaista luovutettiin natsi-Saksaan.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 descr="Kuva, joka sisältää kohteen sisä, seinä, sisäkatto, huonekalu&#10;&#10;Kuvaus luotu automaattisesti">
            <a:extLst>
              <a:ext uri="{FF2B5EF4-FFF2-40B4-BE49-F238E27FC236}">
                <a16:creationId xmlns:a16="http://schemas.microsoft.com/office/drawing/2014/main" id="{EC8F1C37-1ABF-1803-D04E-9F67D5380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04" y="1929287"/>
            <a:ext cx="4799367" cy="35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2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Nykytilanne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392159" cy="4633913"/>
          </a:xfrm>
        </p:spPr>
        <p:txBody>
          <a:bodyPr/>
          <a:lstStyle/>
          <a:p>
            <a:r>
              <a:rPr lang="fi-FI" altLang="fi-FI" sz="2200" dirty="0"/>
              <a:t>Suomessa on noin 1 100 juutalaista. </a:t>
            </a:r>
          </a:p>
          <a:p>
            <a:r>
              <a:rPr lang="fi-FI" altLang="fi-FI" sz="2200" dirty="0"/>
              <a:t>Suomessa on kaksi juutalaisseurakuntaa: Helsinki ja Turku.</a:t>
            </a:r>
          </a:p>
          <a:p>
            <a:r>
              <a:rPr lang="fi-FI" altLang="fi-FI" sz="2200" dirty="0"/>
              <a:t>Suomen juutalaiset ovat sopeutuneet hyvin suomalaiseen yhteiskuntaan ja osallistuvat eri uskontojen väliseen yhteistyöhän esimerkiksi USKOT-foorumissa.</a:t>
            </a:r>
          </a:p>
          <a:p>
            <a:r>
              <a:rPr lang="fi-FI" altLang="fi-FI" sz="2200" dirty="0"/>
              <a:t>Suomen juutalaiset seurakunnat ovat virallisesti ortodoksijuutalaisia. </a:t>
            </a:r>
          </a:p>
          <a:p>
            <a:r>
              <a:rPr lang="fi-FI" altLang="fi-FI" sz="2200" dirty="0"/>
              <a:t>Suomen juutalaiset ovat monikielisiä. Jumalanpalvelukset pidetään hepreaksi.</a:t>
            </a:r>
          </a:p>
          <a:p>
            <a:r>
              <a:rPr lang="fi-FI" altLang="fi-FI" sz="2200" dirty="0"/>
              <a:t>Kaikkein ahkerimmat jumalanpalveluskävijät ovat vanhoja miehiä.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henkilö, ulko, henkilöt, ryhmä&#10;&#10;Kuvaus luotu automaattisesti">
            <a:extLst>
              <a:ext uri="{FF2B5EF4-FFF2-40B4-BE49-F238E27FC236}">
                <a16:creationId xmlns:a16="http://schemas.microsoft.com/office/drawing/2014/main" id="{99732378-83B0-11EC-B2A4-3A9286E55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17" y="2226231"/>
            <a:ext cx="4521742" cy="30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4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Seurakuntien toiminta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174584" cy="4633913"/>
          </a:xfrm>
        </p:spPr>
        <p:txBody>
          <a:bodyPr/>
          <a:lstStyle/>
          <a:p>
            <a:r>
              <a:rPr lang="fi-FI" altLang="fi-FI" sz="2200" dirty="0"/>
              <a:t>Synagogat toimivat uskonnollisen toiminnan keskuksina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Jumalanpalveluksia pidetään sapattina ja suurina juhlapäivinä.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Luottamustehtävissä toimivat rabbi, kanttori, suntio ja synagogan vanhin.</a:t>
            </a:r>
          </a:p>
          <a:p>
            <a:r>
              <a:rPr lang="fi-FI" altLang="fi-FI" sz="2200" dirty="0"/>
              <a:t>Seurakunnissa on myös ei-uskonnollista toimintaa: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Koulu, sairaala, päiväkoti ja erilaisia järjestöjä, kuten urheiluseura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i="1" dirty="0" err="1"/>
              <a:t>HaKehila</a:t>
            </a:r>
            <a:r>
              <a:rPr lang="fi-FI" altLang="fi-FI" sz="2200" dirty="0"/>
              <a:t>-lehti omana tiedotuskanavana</a:t>
            </a:r>
          </a:p>
          <a:p>
            <a:r>
              <a:rPr lang="fi-FI" altLang="fi-FI" sz="2200" dirty="0"/>
              <a:t>Seurakuntien talous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Jäseniltä peritään kirkollisveron kaltaista maksua, joka perustuu tuloverotuksessa vahvistettuihin tuloihin.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Lisäksi seurakunnat saavat jonkin verran avustuksia valtiolta.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 descr="Kuva, joka sisältää kohteen sisä, metalli, verkko, istuin&#10;&#10;Kuvaus luotu automaattisesti">
            <a:extLst>
              <a:ext uri="{FF2B5EF4-FFF2-40B4-BE49-F238E27FC236}">
                <a16:creationId xmlns:a16="http://schemas.microsoft.com/office/drawing/2014/main" id="{A902021F-81E9-1873-DEB7-B605EB7C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24" y="2213666"/>
            <a:ext cx="4199434" cy="28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7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Nykypäivän haasteita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297891" cy="4633913"/>
          </a:xfrm>
        </p:spPr>
        <p:txBody>
          <a:bodyPr/>
          <a:lstStyle/>
          <a:p>
            <a:r>
              <a:rPr lang="fi-FI" altLang="fi-FI" sz="2200" dirty="0"/>
              <a:t>Juutalaisten määrä vähenee Suomessa.</a:t>
            </a:r>
          </a:p>
          <a:p>
            <a:r>
              <a:rPr lang="fi-FI" altLang="fi-FI" sz="2200" dirty="0"/>
              <a:t>Maallistumisen myötä osalle juutalaisuus merkitsee enemmän perinteitä ja elämäntapaa kuin uskontoa.</a:t>
            </a:r>
          </a:p>
          <a:p>
            <a:r>
              <a:rPr lang="fi-FI" altLang="fi-FI" sz="2200" dirty="0"/>
              <a:t>Saatetaan kokea, että on vaikea säilyttää oma juutalainen identiteetti moniarvoisessa yhteiskunnassa.</a:t>
            </a:r>
          </a:p>
          <a:p>
            <a:r>
              <a:rPr lang="fi-FI" altLang="fi-FI" sz="2200" dirty="0"/>
              <a:t>Juutalaisyhteisöjen asema maailmalla on johtanut turvatoimiin myös Suomessa.</a:t>
            </a:r>
          </a:p>
          <a:p>
            <a:r>
              <a:rPr lang="fi-FI" altLang="fi-FI" sz="2200" dirty="0"/>
              <a:t>Seurakuntien huomattavat kustannukset (esim. ympärivuorokautinen vartiointi Helsingin synagogassa).</a:t>
            </a:r>
          </a:p>
          <a:p>
            <a:r>
              <a:rPr lang="fi-FI" altLang="fi-FI" sz="2200" dirty="0"/>
              <a:t>Juutalaisvastaisuuden lisääntyminen Euroopassa.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C606AEF4-C8B3-8E7D-D953-13CDD49C8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70" y="1897307"/>
            <a:ext cx="4702035" cy="35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8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298</Words>
  <Application>Microsoft Office PowerPoint</Application>
  <PresentationFormat>Laajakuva</PresentationFormat>
  <Paragraphs>45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15. Juutalaiset</vt:lpstr>
      <vt:lpstr>Historia Suomessa</vt:lpstr>
      <vt:lpstr>Juutalaiset ja toinen maailmansota Suomessa</vt:lpstr>
      <vt:lpstr>Nykytilanne</vt:lpstr>
      <vt:lpstr>Seurakuntien toiminta</vt:lpstr>
      <vt:lpstr>Nykypäivän haasteita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36</cp:revision>
  <dcterms:created xsi:type="dcterms:W3CDTF">2021-06-01T16:07:13Z</dcterms:created>
  <dcterms:modified xsi:type="dcterms:W3CDTF">2022-08-03T15:41:41Z</dcterms:modified>
</cp:coreProperties>
</file>