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23.6.2022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AA59-6FE7-46E0-95A5-7EB1F7984DE1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E19D-1699-44B3-94AF-0F32E424209A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144D-F60A-4146-A36A-9AB5FAB83C4C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9B14-C122-46E3-8C90-81E4BA1ED594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C2F7-F9F4-453F-81A3-D15E06C6423D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C0E3-A0D4-45F7-BB00-5F0310065758}" type="datetime1">
              <a:rPr lang="fi-FI" smtClean="0"/>
              <a:t>23.6.2022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A785-BA17-40F9-87D2-5C2865B22DC2}" type="datetime1">
              <a:rPr lang="fi-FI" smtClean="0"/>
              <a:t>23.6.2022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F623-29FB-4898-9AD7-51A0264275E6}" type="datetime1">
              <a:rPr lang="fi-FI" smtClean="0"/>
              <a:t>23.6.2022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9632-2AB6-4139-8749-EE6AA66ED7FD}" type="datetime1">
              <a:rPr lang="fi-FI" smtClean="0"/>
              <a:t>23.6.2022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ACC6-81C1-405B-A1EF-8A164D7852D4}" type="datetime1">
              <a:rPr lang="fi-FI" smtClean="0"/>
              <a:t>23.6.2022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5107-DFC6-4B61-8A11-3E8A408E0255}" type="datetime1">
              <a:rPr lang="fi-FI" smtClean="0"/>
              <a:t>23.6.2022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4FF52-C5EA-4FB0-B7B2-4E7D59CBC4DF}" type="datetime1">
              <a:rPr lang="fi-FI" smtClean="0"/>
              <a:t>23.6.2022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3. Uskonnon ja omantunnon vapaus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Uskonnonvapaus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208552" cy="4633913"/>
          </a:xfrm>
        </p:spPr>
        <p:txBody>
          <a:bodyPr/>
          <a:lstStyle/>
          <a:p>
            <a:r>
              <a:rPr lang="fi-FI" altLang="fi-FI" sz="2200" dirty="0"/>
              <a:t>Uskonnonvapaus on vanhin maailmanlaajuisesti tunnustettu valtion takaama perusoikeus.</a:t>
            </a:r>
          </a:p>
          <a:p>
            <a:r>
              <a:rPr lang="fi-FI" altLang="fi-FI" sz="2200" dirty="0"/>
              <a:t>Tunnetuin uskonnonvapauden määritelmä löytyy YK:n ihmisoikeuksien yleismaailmallisesta julistuksesta.</a:t>
            </a:r>
          </a:p>
          <a:p>
            <a:r>
              <a:rPr lang="fi-FI" altLang="fi-FI" sz="2200" dirty="0"/>
              <a:t>Enemmistö maailman valtioista on turvannut uskonnonvapauden lainsäädännössään.</a:t>
            </a:r>
          </a:p>
          <a:p>
            <a:r>
              <a:rPr lang="fi-FI" altLang="fi-FI" sz="2200" dirty="0"/>
              <a:t>Uskonnonvapaus ei lainsäädännöstä huolimatta toteudu kaikkialla. </a:t>
            </a:r>
          </a:p>
          <a:p>
            <a:endParaRPr lang="fi-FI" altLang="fi-FI" sz="2200" dirty="0"/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AD56357-58AA-9F8F-13EE-5E301B10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2679" y="1906398"/>
            <a:ext cx="4565524" cy="30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Positiivinen ja negatiivinen uskonnonvapaus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58962"/>
            <a:ext cx="5059261" cy="4633913"/>
          </a:xfrm>
        </p:spPr>
        <p:txBody>
          <a:bodyPr/>
          <a:lstStyle/>
          <a:p>
            <a:r>
              <a:rPr lang="fi-FI" altLang="fi-FI" sz="2200" dirty="0"/>
              <a:t>Positiivinen uskonnonvapaus tarkoittaa oikeutta tunnustaa ja harjoittaa uskontoa (esim. uskontokasvatus).</a:t>
            </a:r>
          </a:p>
          <a:p>
            <a:r>
              <a:rPr lang="fi-FI" altLang="fi-FI" sz="2200" dirty="0"/>
              <a:t>Negatiivinen uskonnonvapaus on vapautta elää ilman uskontoa ja jättäytyä kaikkien uskonnollisten yhdyskuntien ulkopuolelle (esim. uskonnottomat tilaisuudet koulussa).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07D9349-4E88-395E-5F8B-BF574A0B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15" y="1972946"/>
            <a:ext cx="4955215" cy="33076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Uskonnonvapaus Euroopassa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43050"/>
            <a:ext cx="6052795" cy="4633913"/>
          </a:xfrm>
        </p:spPr>
        <p:txBody>
          <a:bodyPr/>
          <a:lstStyle/>
          <a:p>
            <a:r>
              <a:rPr lang="fi-FI" altLang="fi-FI" sz="2200" dirty="0"/>
              <a:t>Euroopalla on oma ihmisoikeussopimus, jolla taataan muun muassa ajatuksen-, omantunnon- ja uskonnonvapaus.</a:t>
            </a:r>
          </a:p>
          <a:p>
            <a:r>
              <a:rPr lang="fi-FI" altLang="fi-FI" sz="2200" dirty="0"/>
              <a:t>Lissabonin perussopimuksessa (2007) uskonnonvapauskysymykset jätettiin pääosin sisäisesti ratkaistaviksi Euroopan Unionin jäsenmaissa.  </a:t>
            </a:r>
          </a:p>
          <a:p>
            <a:r>
              <a:rPr lang="fi-FI" altLang="fi-FI" sz="2200" dirty="0"/>
              <a:t>EU-kansalaiset voivat valittaa ihmisoikeusloukkauksista Euroopan ihmisoikeustuomioistuimeen. </a:t>
            </a:r>
          </a:p>
          <a:p>
            <a:r>
              <a:rPr lang="fi-FI" altLang="fi-FI" sz="2200" dirty="0"/>
              <a:t>Suomi on hyväksynyt kaikki uskonnonvapautta sivuavat kansainväliset sopimukset.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7" name="Kuva 6" descr="Kuva, joka sisältää kohteen sisä, sininen, uiminen&#10;&#10;Kuvaus luotu automaattisesti">
            <a:extLst>
              <a:ext uri="{FF2B5EF4-FFF2-40B4-BE49-F238E27FC236}">
                <a16:creationId xmlns:a16="http://schemas.microsoft.com/office/drawing/2014/main" id="{73955289-6ED6-EF81-2CB3-3C236BBB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04" y="2036189"/>
            <a:ext cx="4950756" cy="350610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436B5C-DC50-4217-4A8A-5319D1704160}"/>
              </a:ext>
            </a:extLst>
          </p:cNvPr>
          <p:cNvSpPr txBox="1"/>
          <p:nvPr/>
        </p:nvSpPr>
        <p:spPr>
          <a:xfrm>
            <a:off x="10108416" y="5542298"/>
            <a:ext cx="2004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Kuva: Adrian </a:t>
            </a:r>
            <a:r>
              <a:rPr lang="fi-FI" sz="800" dirty="0" err="1"/>
              <a:t>Grycuk</a:t>
            </a:r>
            <a:r>
              <a:rPr lang="fi-FI" sz="800" dirty="0"/>
              <a:t> / Wikimedia </a:t>
            </a:r>
            <a:r>
              <a:rPr lang="fi-FI" sz="800" dirty="0" err="1"/>
              <a:t>Commons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78280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uskonnonvapauslaki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315200" cy="4633913"/>
          </a:xfrm>
        </p:spPr>
        <p:txBody>
          <a:bodyPr/>
          <a:lstStyle/>
          <a:p>
            <a:r>
              <a:rPr lang="fi-FI" altLang="fi-FI" sz="2200" dirty="0"/>
              <a:t>Ensimmäinen uskonnonvapauslaki tuli voimaan 1923. Uusin laki on vuodelta 2003. </a:t>
            </a:r>
          </a:p>
          <a:p>
            <a:r>
              <a:rPr lang="fi-FI" altLang="fi-FI" sz="2200" dirty="0"/>
              <a:t>Uskonto nähdään yksilön valintana ja osana suomalaista kulttuuriperintöä.</a:t>
            </a:r>
          </a:p>
          <a:p>
            <a:r>
              <a:rPr lang="fi-FI" altLang="fi-FI" sz="2200" dirty="0"/>
              <a:t>Valtion on turvattava uskonnonvapaus ja luotava edellytykset sen toteutumiselle.</a:t>
            </a:r>
          </a:p>
          <a:p>
            <a:r>
              <a:rPr lang="fi-FI" altLang="fi-FI" sz="2200" dirty="0"/>
              <a:t>Lain mukaan Suomi on tunnustukseton ja uskonnollisesti puolueeton. </a:t>
            </a:r>
          </a:p>
          <a:p>
            <a:r>
              <a:rPr lang="fi-FI" altLang="fi-FI" sz="2200" dirty="0"/>
              <a:t>Suomessa ei ole valtionkirkkoa.</a:t>
            </a:r>
          </a:p>
          <a:p>
            <a:r>
              <a:rPr lang="fi-FI" altLang="fi-FI" sz="2200" dirty="0"/>
              <a:t>Valtion ja evankelis-luterilaisen kirkon suhteet ovat kuitenkin kiinteät.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36EDCF4-F6F7-91E5-22E2-FB0BF1A3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714" y="1511703"/>
            <a:ext cx="3032309" cy="44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8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kansankirkot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957767" cy="4633913"/>
          </a:xfrm>
        </p:spPr>
        <p:txBody>
          <a:bodyPr/>
          <a:lstStyle/>
          <a:p>
            <a:r>
              <a:rPr lang="fi-FI" altLang="fi-FI" sz="2200" dirty="0"/>
              <a:t>Suomen evankelis-luterilainen kirkko ja ortodoksinen kirkko ovat niin sanottuja kansankirkkoja historiallisen merkityksensä ja oikeudellisen asemansa takia. </a:t>
            </a:r>
          </a:p>
          <a:p>
            <a:r>
              <a:rPr lang="fi-FI" altLang="fi-FI" sz="2200" dirty="0"/>
              <a:t>Kansankirkkoja koskevia erityispiirteitä: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Verotusoikeus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Luokitellaan julkisoikeudellisiksi yhteisöiksi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Kirkkolaki vahvistetaan eduskunnassa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Evankelis-luterilainen kirkko saa valtiolta korvausta yhteiskunnallisista tehtävistä, kuten hautaustoimen järjestämisestä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10" name="Kuva 9" descr="Kuva, joka sisältää kohteen rakennus, ulko, vanha, palvontapaikka&#10;&#10;Kuvaus luotu automaattisesti">
            <a:extLst>
              <a:ext uri="{FF2B5EF4-FFF2-40B4-BE49-F238E27FC236}">
                <a16:creationId xmlns:a16="http://schemas.microsoft.com/office/drawing/2014/main" id="{7DDA88C8-4E81-CB94-D34F-92A32EA9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77" y="2974319"/>
            <a:ext cx="2498103" cy="3747155"/>
          </a:xfrm>
          <a:prstGeom prst="rect">
            <a:avLst/>
          </a:prstGeom>
        </p:spPr>
      </p:pic>
      <p:pic>
        <p:nvPicPr>
          <p:cNvPr id="8" name="Kuva 7" descr="Kuva, joka sisältää kohteen ulko, rakennus, taivas, talo&#10;&#10;Kuvaus luotu automaattisesti">
            <a:extLst>
              <a:ext uri="{FF2B5EF4-FFF2-40B4-BE49-F238E27FC236}">
                <a16:creationId xmlns:a16="http://schemas.microsoft.com/office/drawing/2014/main" id="{42CAB04D-2CED-C3C6-6B20-031F20F2E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2" r="8317"/>
          <a:stretch/>
        </p:blipFill>
        <p:spPr>
          <a:xfrm>
            <a:off x="7524946" y="1098550"/>
            <a:ext cx="2460396" cy="38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Yksilöä koskevia kysymyksiä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688273" cy="4633913"/>
          </a:xfrm>
        </p:spPr>
        <p:txBody>
          <a:bodyPr/>
          <a:lstStyle/>
          <a:p>
            <a:r>
              <a:rPr lang="fi-FI" altLang="fi-FI" sz="2200" dirty="0"/>
              <a:t>Huoltajat päättävät yhdessä alaikäisen lapsensa uskonnollisen aseman, mutta 12–17-vuotiaat voivat muuttaa asemaansa vanhempiensa luvalla. </a:t>
            </a:r>
          </a:p>
          <a:p>
            <a:r>
              <a:rPr lang="fi-FI" altLang="fi-FI" sz="2200" dirty="0"/>
              <a:t>Täysi-ikäinen saa päättää uskonnollisesta asemastaan itsenäisesti. </a:t>
            </a:r>
          </a:p>
          <a:p>
            <a:r>
              <a:rPr lang="fi-FI" altLang="fi-FI" sz="2200" dirty="0"/>
              <a:t>Uskonnolliset yhdyskunnat saavat päättää, voivatko niiden jäsenet kuulua myös muihin uskonnollisiin yhdyskuntiin. </a:t>
            </a:r>
          </a:p>
          <a:p>
            <a:r>
              <a:rPr lang="fi-FI" altLang="fi-FI" sz="2200" dirty="0"/>
              <a:t>Yksilöllä on oikeus saada koulussa oman uskontonsa tai elämänkatsomustiedon opetusta.</a:t>
            </a:r>
          </a:p>
          <a:p>
            <a:r>
              <a:rPr lang="fi-FI" altLang="fi-FI" sz="2200" dirty="0"/>
              <a:t>Yksilö saa noudattaa uskontonsa tapoja ja rituaaleja kotonaan, mutta ne pyritään huomioimaan myös julkisissa laitoksissa.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70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Uskonnollisiin yhteisöihin liittyviä kysymyksiä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688273" cy="4633913"/>
          </a:xfrm>
        </p:spPr>
        <p:txBody>
          <a:bodyPr/>
          <a:lstStyle/>
          <a:p>
            <a:r>
              <a:rPr lang="fi-FI" altLang="fi-FI" sz="2200" dirty="0"/>
              <a:t>Uskonnollisen yhteisön perustamiseen tarvitaan vähintään 20 täysi-ikäistä jäsentä, jotka laativat perustamiskirjan. </a:t>
            </a:r>
          </a:p>
          <a:p>
            <a:r>
              <a:rPr lang="fi-FI" altLang="fi-FI" sz="2200" dirty="0"/>
              <a:t>Opetus- ja kulttuuriministeriö hyväksyy uudet rekisteröitävät uskonnolliset yhteisöt, jos niiden tarkoitus ja toiminta ovat lain mukaista. </a:t>
            </a:r>
          </a:p>
          <a:p>
            <a:r>
              <a:rPr lang="fi-FI" altLang="fi-FI" sz="2200" dirty="0"/>
              <a:t>Rekisteröidyt uskonnolliset yhteisöt saavat tiettyjä oikeuksia, kuten suojan uskonrauhan rikkomiselta, ja ne voivat hakea vihkioikeutta. </a:t>
            </a:r>
          </a:p>
          <a:p>
            <a:r>
              <a:rPr lang="fi-FI" altLang="fi-FI" sz="2200" dirty="0"/>
              <a:t>Uskonnollisten yhteisöjen uskonnonvapaus ilmenee kulttivapautena, ja ne voivat itse päättää omista sisäisistä asioistaan.  </a:t>
            </a:r>
          </a:p>
          <a:p>
            <a:r>
              <a:rPr lang="fi-FI" altLang="fi-FI" sz="2200" dirty="0"/>
              <a:t>Evankelis-luterilainen kirkko ja ortodoksinen kirkko ovat Suomessa julkisoikeudellisia yhteisöjä. </a:t>
            </a:r>
          </a:p>
          <a:p>
            <a:r>
              <a:rPr lang="fi-FI" altLang="fi-FI" sz="2200" dirty="0"/>
              <a:t>Muut rekisteröidyt uskonnolliset yhdyskunnat voivat hakea toimintaansa tukea opetus- ja kulttuuriministeriöltä.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72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439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3. Uskonnon ja omantunnon vapaus</vt:lpstr>
      <vt:lpstr>Uskonnonvapaus maailmassa</vt:lpstr>
      <vt:lpstr>Positiivinen ja negatiivinen uskonnonvapaus</vt:lpstr>
      <vt:lpstr>Uskonnonvapaus Euroopassa</vt:lpstr>
      <vt:lpstr>Suomen uskonnonvapauslaki</vt:lpstr>
      <vt:lpstr>Suomen kansankirkot</vt:lpstr>
      <vt:lpstr>Yksilöä koskevia kysymyksiä</vt:lpstr>
      <vt:lpstr>Uskonnollisiin yhteisöihin liittyviä kysymyksiä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17</cp:revision>
  <dcterms:created xsi:type="dcterms:W3CDTF">2021-06-01T16:07:13Z</dcterms:created>
  <dcterms:modified xsi:type="dcterms:W3CDTF">2022-06-23T12:49:18Z</dcterms:modified>
</cp:coreProperties>
</file>