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23.6.2022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C9BC4-FE87-4820-BBAF-E9BB0DF2B494}" type="datetime1">
              <a:rPr lang="fi-FI" smtClean="0"/>
              <a:t>23.6.2022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32057-9F74-4E84-B7C6-4F73E212E1DC}" type="datetime1">
              <a:rPr lang="fi-FI" smtClean="0"/>
              <a:t>23.6.2022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A3397-F9DF-4908-A4CF-D9F4570D3628}" type="datetime1">
              <a:rPr lang="fi-FI" smtClean="0"/>
              <a:t>23.6.2022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8B8F7-8515-4142-85DA-198BB61B8554}" type="datetime1">
              <a:rPr lang="fi-FI" smtClean="0"/>
              <a:t>23.6.2022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6247E-5D0C-4314-916F-DCB9D8675302}" type="datetime1">
              <a:rPr lang="fi-FI" smtClean="0"/>
              <a:t>23.6.2022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50AB-37F2-4C61-9040-1D604E54AC29}" type="datetime1">
              <a:rPr lang="fi-FI" smtClean="0"/>
              <a:t>23.6.2022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3840C-92B2-420F-A8EE-B3AFEA31A007}" type="datetime1">
              <a:rPr lang="fi-FI" smtClean="0"/>
              <a:t>23.6.2022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21655-CF41-4F5F-B97C-62700BC9E5A1}" type="datetime1">
              <a:rPr lang="fi-FI" smtClean="0"/>
              <a:t>23.6.2022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B9BC-68E3-4DCA-9EF1-3BA51365E95C}" type="datetime1">
              <a:rPr lang="fi-FI" smtClean="0"/>
              <a:t>23.6.2022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70957-23D4-4C04-81F6-6BE407783DC6}" type="datetime1">
              <a:rPr lang="fi-FI" smtClean="0"/>
              <a:t>23.6.2022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9B4E-0FE3-4B69-A3AE-9312918DC266}" type="datetime1">
              <a:rPr lang="fi-FI" smtClean="0"/>
              <a:t>23.6.2022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1017BE-F2BD-470C-B852-3C2C489AF4A6}" type="datetime1">
              <a:rPr lang="fi-FI" smtClean="0"/>
              <a:t>23.6.2022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1. Suomen uskontotilanne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5603BD-8B7C-A923-D3CA-68D11E897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E5F45265-7C67-7D7F-3115-AD454C44F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  <p:pic>
        <p:nvPicPr>
          <p:cNvPr id="5" name="Kuva 4" descr="Kuva, joka sisältää kohteen teksti, näyttökuva, paperi, kirjoitusvälineet&#10;&#10;Kuvaus luotu automaattisesti">
            <a:extLst>
              <a:ext uri="{FF2B5EF4-FFF2-40B4-BE49-F238E27FC236}">
                <a16:creationId xmlns:a16="http://schemas.microsoft.com/office/drawing/2014/main" id="{87B8864B-B089-C762-264C-7A3BCA99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r="2424" b="1693"/>
          <a:stretch/>
        </p:blipFill>
        <p:spPr>
          <a:xfrm>
            <a:off x="1952134" y="634279"/>
            <a:ext cx="8030066" cy="57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3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124B591-C55F-BB60-9D31-7DCCDEED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1344E22-BCBE-97B1-E551-1BB548883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0631F7-9A9E-5168-DAEB-515EBC18E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65" y="1218679"/>
            <a:ext cx="9756399" cy="5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Jäsenyys uskonnollisissa yhteisöissä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7156508" cy="4633913"/>
          </a:xfrm>
        </p:spPr>
        <p:txBody>
          <a:bodyPr/>
          <a:lstStyle/>
          <a:p>
            <a:r>
              <a:rPr lang="fi-FI" altLang="fi-FI" sz="2200" dirty="0"/>
              <a:t>Kansainvälisesti vertailtuna Suomi on uskonnollisesti melko yhtenäinen maa.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Suurin osa kuuluu evankelis-luterilaiseen kirkkoon (2020: 68 %).</a:t>
            </a:r>
          </a:p>
          <a:p>
            <a:r>
              <a:rPr lang="fi-FI" altLang="fi-FI" sz="2200" dirty="0"/>
              <a:t>Evankelis-luterilaisesta kirkosta eroaminen on lisääntynyt. </a:t>
            </a:r>
          </a:p>
          <a:p>
            <a:r>
              <a:rPr lang="fi-FI" altLang="fi-FI" sz="2200" dirty="0"/>
              <a:t>Uskontokuntiin kuulumattomien osuus on kasvanut.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Uskontokuntiin kuulumattomia on 1/3 Suomen väestöstä. </a:t>
            </a:r>
          </a:p>
          <a:p>
            <a:r>
              <a:rPr lang="fi-FI" altLang="fi-FI" sz="2200" dirty="0"/>
              <a:t>Uskonnollisten vähemmistöjen jäsenmäärä on kasvanut erityisesti maahanmuuton seurauksena (esim. katolilaiset, muslimit).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6" name="Kuva 5" descr="Kuva, joka sisältää kohteen ulko, rakennus, taivas, henkilöt&#10;&#10;Kuvaus luotu automaattisesti">
            <a:extLst>
              <a:ext uri="{FF2B5EF4-FFF2-40B4-BE49-F238E27FC236}">
                <a16:creationId xmlns:a16="http://schemas.microsoft.com/office/drawing/2014/main" id="{8499B578-D355-67F6-71F4-835352676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543050"/>
            <a:ext cx="3089276" cy="46339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Uskontoja koskevien tilastojen tulkinnassa huomioitavia seikkoja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58962"/>
            <a:ext cx="6062221" cy="4633913"/>
          </a:xfrm>
        </p:spPr>
        <p:txBody>
          <a:bodyPr/>
          <a:lstStyle/>
          <a:p>
            <a:r>
              <a:rPr lang="fi-FI" altLang="fi-FI" sz="2200" dirty="0"/>
              <a:t>Kaikki eri uskontoja edustavat ihmiset eivät ole rekisteröityneet uskonnollisiin yhdyskuntiin.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Esim. muslimeja arvioidaan olevan moninkertainen määrä tilastoihin verrattuna.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Esim. Suomen helluntaikirkko rekisteröityi 2003, mutta vain osa helluntailaisista liittynyt siihen.</a:t>
            </a:r>
          </a:p>
          <a:p>
            <a:r>
              <a:rPr lang="fi-FI" altLang="fi-FI" sz="2200" dirty="0"/>
              <a:t>Ihmisten yksilöllinen uskonnonharjoitus ei näy uskonnollisten yhteisöjen tilaistoissa.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6" name="Kuva 5" descr="Kuva, joka sisältää kohteen henkilö, sisä, käyttäminen, kannettava&#10;&#10;Kuvaus luotu automaattisesti">
            <a:extLst>
              <a:ext uri="{FF2B5EF4-FFF2-40B4-BE49-F238E27FC236}">
                <a16:creationId xmlns:a16="http://schemas.microsoft.com/office/drawing/2014/main" id="{1D882FF1-0ED1-0F0B-D604-85E56221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103" y="1974824"/>
            <a:ext cx="4616133" cy="307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4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Uskonnon harjoittaminen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297891" cy="4633913"/>
          </a:xfrm>
        </p:spPr>
        <p:txBody>
          <a:bodyPr/>
          <a:lstStyle/>
          <a:p>
            <a:r>
              <a:rPr lang="fi-FI" altLang="fi-FI" sz="2200" dirty="0"/>
              <a:t>Julkinen uskonnonharjoitus on melko alhaisella tasolla, ja uskonnollisissa tilaisuuksissa käydään enimmäkseen juhlapyhinä.</a:t>
            </a:r>
          </a:p>
          <a:p>
            <a:r>
              <a:rPr lang="fi-FI" altLang="fi-FI" sz="2200" dirty="0"/>
              <a:t>Uskonnollisia tilaisuuksia seurataan myös radion, television ja internetin välityksellä. </a:t>
            </a:r>
          </a:p>
          <a:p>
            <a:r>
              <a:rPr lang="fi-FI" altLang="fi-FI" sz="2200" dirty="0"/>
              <a:t>Yksityinen uskonnonharjoitus on aktiivisempaa.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1/3 suomalaisista rukoilee vähintään muutaman kerran kuukaudessa.</a:t>
            </a:r>
          </a:p>
          <a:p>
            <a:r>
              <a:rPr lang="fi-FI" altLang="fi-FI" sz="2200" dirty="0"/>
              <a:t>Suomalaisista noin puolet pitää itseään uskonnollisena, mutta uskonnollisuuden luonne on muuttunut. </a:t>
            </a:r>
          </a:p>
          <a:p>
            <a:r>
              <a:rPr lang="fi-FI" altLang="fi-FI" sz="2200" dirty="0"/>
              <a:t>Uskonkäsitykset voivat poiketa uskonnollisten yhteisöjen määrittelemistä opeista.</a:t>
            </a:r>
          </a:p>
          <a:p>
            <a:endParaRPr lang="fi-FI" altLang="fi-FI" sz="2200" dirty="0"/>
          </a:p>
          <a:p>
            <a:endParaRPr lang="fi-FI" altLang="fi-FI" sz="2200" dirty="0"/>
          </a:p>
          <a:p>
            <a:endParaRPr lang="fi-FI" altLang="fi-FI" sz="2200" dirty="0"/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Kuva 5" descr="Kuva, joka sisältää kohteen henkilö, ikkuna, sisä&#10;&#10;Kuvaus luotu automaattisesti">
            <a:extLst>
              <a:ext uri="{FF2B5EF4-FFF2-40B4-BE49-F238E27FC236}">
                <a16:creationId xmlns:a16="http://schemas.microsoft.com/office/drawing/2014/main" id="{9DACD1B6-E9AC-E293-DECE-4D0BF477B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91" y="1543050"/>
            <a:ext cx="4780216" cy="31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74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Asenteet evankelis-luterilaista kirkkoa kohtaan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10515600" cy="4633913"/>
          </a:xfrm>
        </p:spPr>
        <p:txBody>
          <a:bodyPr/>
          <a:lstStyle/>
          <a:p>
            <a:r>
              <a:rPr lang="fi-FI" altLang="fi-FI" sz="2200" dirty="0"/>
              <a:t>Valtaosa suomalaisista kuuluu evankelis-luterilaiseen kirkkoon. </a:t>
            </a:r>
          </a:p>
          <a:p>
            <a:r>
              <a:rPr lang="fi-FI" altLang="fi-FI" sz="2200" dirty="0"/>
              <a:t>Kirkko nähdään perinteitä ylläpitävänä, ja sen työtä arvostetaan.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Siirtymäriittejä pidetään tärkeinä (esim. konfirmaatio).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kriisi- ja avustustyötä arvostetaan (esim. syrjäytyneiden auttaminen).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Kirkon halutaan pitävän yllä kristillistä kulttuuria (esim. hautausmaat).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 dirty="0"/>
          </a:p>
        </p:txBody>
      </p:sp>
      <p:pic>
        <p:nvPicPr>
          <p:cNvPr id="6" name="Kuva 5" descr="Kuva, joka sisältää kohteen ruoho, puu, ulko, puisto&#10;&#10;Kuvaus luotu automaattisesti">
            <a:extLst>
              <a:ext uri="{FF2B5EF4-FFF2-40B4-BE49-F238E27FC236}">
                <a16:creationId xmlns:a16="http://schemas.microsoft.com/office/drawing/2014/main" id="{671EBCDE-C875-BBFA-9D59-98AC8489D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23" y="3600478"/>
            <a:ext cx="4017705" cy="3019930"/>
          </a:xfrm>
          <a:prstGeom prst="rect">
            <a:avLst/>
          </a:prstGeom>
        </p:spPr>
      </p:pic>
      <p:pic>
        <p:nvPicPr>
          <p:cNvPr id="8" name="Kuva 7" descr="Kuva, joka sisältää kohteen henkilö, ryhmä&#10;&#10;Kuvaus luotu automaattisesti">
            <a:extLst>
              <a:ext uri="{FF2B5EF4-FFF2-40B4-BE49-F238E27FC236}">
                <a16:creationId xmlns:a16="http://schemas.microsoft.com/office/drawing/2014/main" id="{3261540B-476C-07FE-3BB4-40F843996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37" y="3601534"/>
            <a:ext cx="4559237" cy="30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91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534074F-3C5A-F12F-BC71-2314C26E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335FBA7-D94A-65D6-D8D6-2EC784B5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7" name="Kuva 6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C53FE164-69CB-850C-3B1D-E50FD6692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02" y="1243442"/>
            <a:ext cx="8928123" cy="51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A021009-0032-75E9-3857-1B9C9451C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B92CDB-5E44-D2B5-4AE3-1C50143C5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554DBE7-C1D6-58F2-5572-F3D38DC97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87" y="974432"/>
            <a:ext cx="7948425" cy="547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1A4FEA-2CEB-C140-7839-7F2F0DAC5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0353037-E26A-A5DA-0D01-FDBD4E1E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0DA83A0-C6C6-107B-6C38-6440E60F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80" y="1108409"/>
            <a:ext cx="8947039" cy="52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9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F199DAA-24FE-C0B5-3318-D40A31ED3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1. Suomen uskontotilanne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D86A785-9A3F-6648-3758-42FD959E8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1A44CC-96F3-4320-801D-EB5DB229DA64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DA9892-9CF6-4007-C193-5B24FBF85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9" r="6125" b="5657"/>
          <a:stretch/>
        </p:blipFill>
        <p:spPr>
          <a:xfrm>
            <a:off x="1088435" y="1148664"/>
            <a:ext cx="9291565" cy="51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76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268</Words>
  <Application>Microsoft Office PowerPoint</Application>
  <PresentationFormat>Laajakuva</PresentationFormat>
  <Paragraphs>48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1. Suomen uskontotilanne</vt:lpstr>
      <vt:lpstr>Jäsenyys uskonnollisissa yhteisöissä</vt:lpstr>
      <vt:lpstr>Uskontoja koskevien tilastojen tulkinnassa huomioitavia seikkoja</vt:lpstr>
      <vt:lpstr>Uskonnon harjoittaminen</vt:lpstr>
      <vt:lpstr>Asenteet evankelis-luterilaista kirkkoa kohtaan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Riikka Kujanen</cp:lastModifiedBy>
  <cp:revision>11</cp:revision>
  <dcterms:created xsi:type="dcterms:W3CDTF">2021-06-01T16:07:13Z</dcterms:created>
  <dcterms:modified xsi:type="dcterms:W3CDTF">2022-06-23T06:52:40Z</dcterms:modified>
</cp:coreProperties>
</file>