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E5B2-6E12-4981-A62D-B1EC73DE0251}" type="datetime1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7E91-B601-4ABA-9F4E-624DA45D2911}" type="datetime1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53AA-25D1-45F1-8665-1207E0629870}" type="datetime1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2D6D-2A10-4BB6-B02F-9A0ED132670B}" type="datetime1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C461-528A-4BE8-8E4B-E878A6F0707E}" type="datetime1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B9E8-2A99-46B2-8176-6F148B019032}" type="datetime1">
              <a:rPr lang="fi-FI" smtClean="0"/>
              <a:t>29.8.2023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DEA2-57F8-4499-A5A6-41B673A42552}" type="datetime1">
              <a:rPr lang="fi-FI" smtClean="0"/>
              <a:t>29.8.2023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7A8F-EC96-4DA8-AC37-D55659FC6034}" type="datetime1">
              <a:rPr lang="fi-FI" smtClean="0"/>
              <a:t>29.8.2023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857F-0124-448D-85ED-DCD1F5193DF3}" type="datetime1">
              <a:rPr lang="fi-FI" smtClean="0"/>
              <a:t>29.8.2023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F45C-5C33-4713-8AFF-5A618059B5BD}" type="datetime1">
              <a:rPr lang="fi-FI" smtClean="0"/>
              <a:t>29.8.2023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E818-3B93-4CCD-B5BB-DE8A61A801CF}" type="datetime1">
              <a:rPr lang="fi-FI" smtClean="0"/>
              <a:t>29.8.2023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FA07A4-B813-4B09-A137-D21E017A83FE}" type="datetime1">
              <a:rPr lang="fi-FI" smtClean="0"/>
              <a:t>29.8.2023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10. Hindulaisuus nykyaikana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 err="1"/>
              <a:t>Ramakrishna</a:t>
            </a:r>
            <a:r>
              <a:rPr lang="fi-FI" altLang="fi-FI" sz="2200" dirty="0"/>
              <a:t> (1836–1886)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Yksi ensimmäisiä moderneja guruja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Bengalilainen Kalin temppelin pappi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Tunnettiin äärimmäisestä antaumuksestaan Kali-jumalatarta kohtaan, mutta hän sai vihkimyksiä myös muiden perinteiden guruilta ja harjoitti jopa islamilaiseen perinteeseen kuuluvaa suufilaista mystiikkaa muutaman päivän ajan.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72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 err="1"/>
              <a:t>Swami</a:t>
            </a:r>
            <a:r>
              <a:rPr lang="fi-FI" altLang="fi-FI" sz="2200" dirty="0"/>
              <a:t> </a:t>
            </a:r>
            <a:r>
              <a:rPr lang="fi-FI" altLang="fi-FI" sz="2200" dirty="0" err="1"/>
              <a:t>Vivekananda</a:t>
            </a:r>
            <a:r>
              <a:rPr lang="fi-FI" altLang="fi-FI" sz="2200" dirty="0"/>
              <a:t> (1836–1902) 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Ramakrishnan</a:t>
            </a:r>
            <a:r>
              <a:rPr lang="fi-FI" altLang="fi-FI" sz="2200" dirty="0"/>
              <a:t> oppilas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Saavutti suuren suosion esiintyessään vuonna 1893 Chicagon uskontojen maailmanparlamentissa.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Korosti opetuksessaan Intian hengellisen perinteen ajattomuutta ja alkuperäisyyttä, hindulaisuuden suvaitsevuutta ja kaikkien uskontojen yhteisyyttä.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Ramakrishna</a:t>
            </a:r>
            <a:r>
              <a:rPr lang="fi-FI" altLang="fi-FI" sz="2200" dirty="0"/>
              <a:t> Mission -järjestön toiminnassa painotti sosiaalisen avustustyön merkitystä.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Hänen mukaansa Intia oli henkisyydessä länttä rikkaampi, vaikka lännellä oli Intialle opetettavaa aineellisten olojen parantamisessa.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Vivekanandan</a:t>
            </a:r>
            <a:r>
              <a:rPr lang="fi-FI" altLang="fi-FI" sz="2200" dirty="0"/>
              <a:t> kiteyttämää avarakatseista ja mystiikkaa korostavaa hindulaisuuden tulkintaa nimitetään uushindulaisuudeksi.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Se on perustana intialaisen hengellisyyden maailmanlaajuiselle leviämiselle.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12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Äiti </a:t>
            </a:r>
            <a:r>
              <a:rPr lang="fi-FI" altLang="fi-FI" sz="2200" dirty="0" err="1"/>
              <a:t>Amma</a:t>
            </a:r>
            <a:r>
              <a:rPr lang="fi-FI" altLang="fi-FI" sz="2200" dirty="0"/>
              <a:t> (s. 1953) 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Eteläintialainen naispyhimys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Viime vuosien merkittävimpiä uusia guruja.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Saanut suosiota Suomessakin.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Häntä pidetään jumalallisen rakkauden inkarnaationa, ja hänet tunnetaan tavastaan ottaa palvojansa vastaan halaamalla jokaista erikseen.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Vieraillut Suomessa vuodesta 1998 lähtien lähes vuosittain, ja tilaisuudet ovat aina koonneet tuhansia suomalaisia vastaanottamaan Amman halauksen. </a:t>
            </a:r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40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Monilla nousevilla guruilla on moderni yliopistokoulutus, ja usein he väittävät opettamillaan harjoitusmenetelmillä olevan todistettuja psykologisia tai fysiologisia hyötyjä. </a:t>
            </a:r>
          </a:p>
          <a:p>
            <a:r>
              <a:rPr lang="fi-FI" altLang="fi-FI" sz="2200" dirty="0"/>
              <a:t>Menetelmiin kuuluu meditaatio-, jooga- ja hengitysharjoituksia, ja niitä opetetaan tyypillisesti muutaman päivän mittaisilla kursseilla.</a:t>
            </a:r>
          </a:p>
          <a:p>
            <a:r>
              <a:rPr lang="fi-FI" altLang="fi-FI" sz="2200" dirty="0"/>
              <a:t>Intialaisperäisen joogan ja meditaation opetus on yleistynyt kaikkialla huomattavasti 1960-luvun jälkeen.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Joogan suosio kasvoi räjähdysmäisesti 1990-luvulla, ja se on nykyisin maailmanlaajuinen ilmiö.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Joogaryhmiä löytyy likipitäen kaikista Euroopan ja Pohjois-Amerikan suurista kaupungeista ja lisääntyvissä määrin myös Lähi-idästä ja Itä-Aasiasta.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620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Modernilla joogalla tarkoitetaan harjoitusjärjestelmiä, joiden perustana on joukko fyysisiä asentoharjoituksia eli </a:t>
            </a:r>
            <a:r>
              <a:rPr lang="fi-FI" altLang="fi-FI" sz="2200" dirty="0" err="1"/>
              <a:t>asanoita</a:t>
            </a:r>
            <a:r>
              <a:rPr lang="fi-FI" altLang="fi-FI" sz="2200" dirty="0"/>
              <a:t>. </a:t>
            </a:r>
          </a:p>
          <a:p>
            <a:r>
              <a:rPr lang="fi-FI" altLang="fi-FI" sz="2200" dirty="0"/>
              <a:t>Tällainen jooga sai alkunsa intialaisen joogaperinteen ja länsimaisen terveyskulttuurin </a:t>
            </a:r>
            <a:r>
              <a:rPr lang="fi-FI" altLang="fi-FI" sz="2200" dirty="0" err="1"/>
              <a:t>yhteenliittämisestä</a:t>
            </a:r>
            <a:r>
              <a:rPr lang="fi-FI" altLang="fi-FI" sz="2200" dirty="0"/>
              <a:t> 1920-luvulla Intiassa. </a:t>
            </a:r>
          </a:p>
          <a:p>
            <a:r>
              <a:rPr lang="fi-FI" altLang="fi-FI" sz="2200" dirty="0"/>
              <a:t>Valtaosa Euroopassa ja Pohjois-Amerikassa opetettavasta joogasta liittyy pelkästään terveyteen sekä kehon ja mielen hyvinvointiin.</a:t>
            </a:r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87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 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E6AA058-E85E-497B-87B8-84B54A727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11" y="1098550"/>
            <a:ext cx="7928462" cy="4970654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92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Intian uskontotilanne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Intia on uskonnollisesti monenkirjava maa, jonka uskontokentässä näkyvät sen monet historian vaiheet. </a:t>
            </a:r>
          </a:p>
          <a:p>
            <a:r>
              <a:rPr lang="fi-FI" altLang="fi-FI" sz="2200" dirty="0"/>
              <a:t>Väestöstä 73 % on hinduja, 14 % muslimeja, 5 % kristittyjä, 4 % heimouskontojen harjoittajia ja 2 % sikhejä.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Lisäksi maassa on miljoonia buddhalaisia, jainalaisia ja uskonnottomia, vaikka väkirikkaassa maassa heidän suhteelliset osuutensa jäävätkin pieniksi.</a:t>
            </a:r>
          </a:p>
          <a:p>
            <a:r>
              <a:rPr lang="fi-FI" altLang="fi-FI" sz="2200" dirty="0"/>
              <a:t>Vaikka Intia on hinduille pyhä maa, hindulaisuus ei ole maan virallinen valtionuskonto. </a:t>
            </a:r>
          </a:p>
          <a:p>
            <a:r>
              <a:rPr lang="fi-FI" altLang="fi-FI" sz="2200" dirty="0"/>
              <a:t>Intian perustuslaki on uskonnollisesti sitoutumaton, ja siihen on kirjattu pyrkimys vähemmistöjen suojelemiseen.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Hindulaisuus Intian politiikassa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1700-luvun puolivälissä käydyissä sodissa Britannian armeija sai jalansijan Intiassa.</a:t>
            </a:r>
          </a:p>
          <a:p>
            <a:r>
              <a:rPr lang="fi-FI" altLang="fi-FI" sz="2200" dirty="0"/>
              <a:t>Vähitellen britit lisäsivät valtaansa, ja viimein vuonna 1857 Brittiläinen imperiumi hallitsi koko niemimaata. </a:t>
            </a:r>
          </a:p>
          <a:p>
            <a:r>
              <a:rPr lang="fi-FI" altLang="fi-FI" sz="2200" dirty="0"/>
              <a:t>Samaan aikaan alkoi intialaisten kansallinen herääminen. </a:t>
            </a:r>
          </a:p>
          <a:p>
            <a:r>
              <a:rPr lang="fi-FI" altLang="fi-FI" sz="2200" dirty="0"/>
              <a:t>Intian itsenäisyysliike käytti paljon uskonnollisia teemoja.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Englannissa lakimieskoulutuksen saanut Mohandas (Mahatma) Gandhi otti käyttöön uudenlaisia väkivallattoman vastarinnan menetelmiä, joita hän perusteli uskonnollisilla ja eettisillä ihanteilla.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Hän onnistui saamaan liikkeelle suuret kansanjoukot erilaisiin mielenilmauksiin ja protesteihin, ja ponnistelu saavutti tuloksensa vuonna 1947, jolloin Intia sai itsenäisyyden.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35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Hindulaisuus Intian politiikassa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1920-luvulla Intian kansallisuusliikkeen johtoon alkoi nousta uusia hahmoja, joita innoittivat uskonnollisten teemojen sijaan marxilaiset ideat. Heidän joukossaan oli </a:t>
            </a:r>
            <a:r>
              <a:rPr lang="fi-FI" altLang="fi-FI" sz="2200" dirty="0" err="1"/>
              <a:t>Jawaharlal</a:t>
            </a:r>
            <a:r>
              <a:rPr lang="fi-FI" altLang="fi-FI" sz="2200" dirty="0"/>
              <a:t> </a:t>
            </a:r>
            <a:r>
              <a:rPr lang="fi-FI" altLang="fi-FI" sz="2200" dirty="0" err="1"/>
              <a:t>Nehru</a:t>
            </a:r>
            <a:r>
              <a:rPr lang="fi-FI" altLang="fi-FI" sz="2200" dirty="0"/>
              <a:t> (1889–1964), josta sittemmin tuli itsenäisyyden ajan ensimmäinen pääministeri. </a:t>
            </a:r>
          </a:p>
          <a:p>
            <a:r>
              <a:rPr lang="fi-FI" altLang="fi-FI" sz="2200" dirty="0" err="1"/>
              <a:t>Nehru</a:t>
            </a:r>
            <a:r>
              <a:rPr lang="fi-FI" altLang="fi-FI" sz="2200" dirty="0"/>
              <a:t> liittolaisineen painotti Intian tulevaisuuden suuntaviivoiksi taloudellista modernisaatiota ja ei-uskonnollista yhteiskuntajärjestystä.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Nämä periaatteet kirjattiin Intian vuoden 1950 perustuslakiin, jossa valtiomuodoksi määriteltiin sosialistinen, ei-uskonnollinen demokraattinen tasavalta.</a:t>
            </a:r>
          </a:p>
          <a:p>
            <a:r>
              <a:rPr lang="fi-FI" altLang="fi-FI" sz="2200" dirty="0"/>
              <a:t>Gandhin ja </a:t>
            </a:r>
            <a:r>
              <a:rPr lang="fi-FI" altLang="fi-FI" sz="2200" dirty="0" err="1"/>
              <a:t>Nehrun</a:t>
            </a:r>
            <a:r>
              <a:rPr lang="fi-FI" altLang="fi-FI" sz="2200" dirty="0"/>
              <a:t> pyrkimyksistä huolimatta uskonnolliset jännitteet purkautuivat väkivaltana Intian itsenäistyessä.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33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Hindulaisuus Intian politiikassa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Vastoin Gandhin tavoitteita niemimaan länsi- ja itäosista muodostettiin muslimivaltio Pakistan.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Länsi-Pakistan vastaa nykyistä Pakistanin valtiota, ja Itä-Pakistan tunnetaan Bangladeshina.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Väkivalta riistäytyi käsistä, kun yli seitsemän miljoonaa muslimia siirtyi Intiasta länteen Pakistaniin ja saman verran hinduja Pakistanista Intiaan.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Hindujen ja muslimien väliset jännitteet ovat lisääntyneet viime vuosina. </a:t>
            </a:r>
          </a:p>
          <a:p>
            <a:pPr marL="457200" lvl="1" indent="0">
              <a:buNone/>
            </a:pPr>
            <a:endParaRPr lang="fi-FI" altLang="fi-FI" sz="2200" dirty="0"/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18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Gandhin ajatuksia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024824" cy="4633913"/>
          </a:xfrm>
        </p:spPr>
        <p:txBody>
          <a:bodyPr/>
          <a:lstStyle/>
          <a:p>
            <a:r>
              <a:rPr lang="fi-FI" altLang="fi-FI" sz="2200" dirty="0"/>
              <a:t>On olemassa vain yksi kaikkivaltias ja kaikkialla läsnä oleva Jumala.</a:t>
            </a:r>
          </a:p>
          <a:p>
            <a:r>
              <a:rPr lang="fi-FI" altLang="fi-FI" sz="2200" dirty="0"/>
              <a:t>Ihminen on Jumalasta.</a:t>
            </a:r>
          </a:p>
          <a:p>
            <a:r>
              <a:rPr lang="fi-FI" altLang="fi-FI" sz="2200" dirty="0"/>
              <a:t>Väkivallattomuuden periaate.</a:t>
            </a:r>
          </a:p>
          <a:p>
            <a:r>
              <a:rPr lang="fi-FI" altLang="fi-FI" sz="2200" dirty="0"/>
              <a:t>Kaikkien uskontojen kunnioittaminen.</a:t>
            </a:r>
          </a:p>
          <a:p>
            <a:r>
              <a:rPr lang="fi-FI" altLang="fi-FI" sz="2200" dirty="0"/>
              <a:t>Rakkaus kaikkiin olentoihin.</a:t>
            </a:r>
          </a:p>
          <a:p>
            <a:pPr marL="457200" lvl="1" indent="0">
              <a:buNone/>
            </a:pPr>
            <a:endParaRPr lang="fi-FI" altLang="fi-FI" sz="2200" dirty="0"/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henkilö, päällä pitäminen&#10;&#10;Kuvaus luotu automaattisesti">
            <a:extLst>
              <a:ext uri="{FF2B5EF4-FFF2-40B4-BE49-F238E27FC236}">
                <a16:creationId xmlns:a16="http://schemas.microsoft.com/office/drawing/2014/main" id="{0E0BD015-BA6F-4EAD-BCEE-DFCBF6275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93" y="1543050"/>
            <a:ext cx="2912572" cy="40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Kastilaitoksen pitkä varjo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Kastiin perustuva syrjintä kiellettiin Intian perustuslaissa vuonna 1950. </a:t>
            </a:r>
          </a:p>
          <a:p>
            <a:r>
              <a:rPr lang="fi-FI" altLang="fi-FI" sz="2200" dirty="0"/>
              <a:t>Vauraiden ja kaupunkilaisten intialaisten keskuudessa kastit ovat jossain määrin menettäneet merkitystään. </a:t>
            </a:r>
          </a:p>
          <a:p>
            <a:r>
              <a:rPr lang="fi-FI" altLang="fi-FI" sz="2200" dirty="0"/>
              <a:t>Muutoksista huolimatta kastilaitos vaikuttaa yhä intialaisten elämään monin tavoin.</a:t>
            </a:r>
          </a:p>
          <a:p>
            <a:r>
              <a:rPr lang="fi-FI" altLang="fi-FI" sz="2200" dirty="0"/>
              <a:t>Modernikin intialaisperhe kiinnittää kastiin huomiota viimeistään lastensa avioliiton tullessa ajankohtaiseksi.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Perinteisesti vain samaan kastiin kuuluvat voivat avioitua keskenään.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22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Kastilaitoksen pitkä varjo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044921" cy="4633913"/>
          </a:xfrm>
        </p:spPr>
        <p:txBody>
          <a:bodyPr/>
          <a:lstStyle/>
          <a:p>
            <a:r>
              <a:rPr lang="fi-FI" altLang="fi-FI" sz="2200" dirty="0"/>
              <a:t>Vaikka kastiin perustuva syrjintä on lailla kielletty, lain noudattamista ei juuri valvota. Syrjintää kohdistuu erityisesti kaikkien kastien halveksimaa ja sortamaa kastittomien eli </a:t>
            </a:r>
            <a:r>
              <a:rPr lang="fi-FI" altLang="fi-FI" sz="2200" dirty="0" err="1"/>
              <a:t>dalitien</a:t>
            </a:r>
            <a:r>
              <a:rPr lang="fi-FI" altLang="fi-FI" sz="2200" dirty="0"/>
              <a:t> ryhmää kohtaan.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Intiassa noin 150–200 miljoonaa, eli 10–15 % maan väkiluvusta.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 tekevät kaikkein likaisimmat, raskaimmat ja halveksituimmat ja huonoiten palkatut työt, kuten jätteiden käsittelyn ja käymälöiden puhdistuksen.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 descr="Kuva, joka sisältää kohteen henkilö, kynttilä, valaistu, henkilöt&#10;&#10;Kuvaus luotu automaattisesti">
            <a:extLst>
              <a:ext uri="{FF2B5EF4-FFF2-40B4-BE49-F238E27FC236}">
                <a16:creationId xmlns:a16="http://schemas.microsoft.com/office/drawing/2014/main" id="{72B6C607-C72E-4398-AB7F-8FFE05EA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63" y="2099614"/>
            <a:ext cx="4096557" cy="28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2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Modernit guruliikkeet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396613" cy="4633913"/>
          </a:xfrm>
        </p:spPr>
        <p:txBody>
          <a:bodyPr/>
          <a:lstStyle/>
          <a:p>
            <a:r>
              <a:rPr lang="fi-FI" altLang="fi-FI" sz="2200" dirty="0"/>
              <a:t>Modernin viestintätekniikan ja ihmisten liikkuvuuden ansiosta varsinkin karismaattisten gurujen merkitys hindulaisen elämäntavan ja uskonnollisten ihanteiden muovaajina on kasvanut. </a:t>
            </a:r>
          </a:p>
          <a:p>
            <a:r>
              <a:rPr lang="fi-FI" altLang="fi-FI" sz="2200" dirty="0"/>
              <a:t>Monet gurut ovat saaneet kannattajia ympäri maailmaa.</a:t>
            </a:r>
          </a:p>
          <a:p>
            <a:r>
              <a:rPr lang="fi-FI" altLang="fi-FI" sz="2200" dirty="0"/>
              <a:t>Heidän sanomassaan yleensä pyritään yhdistämään perinteiset uskonnolliset ihanteet ja elämä modernissa yhteiskunnassa. </a:t>
            </a:r>
          </a:p>
          <a:p>
            <a:r>
              <a:rPr lang="fi-FI" altLang="fi-FI" sz="2200" dirty="0"/>
              <a:t>Näin on syntynyt useita merkittäviä kansainvälisiä uusia uskonnollisia liikkeitä.</a:t>
            </a:r>
          </a:p>
          <a:p>
            <a:r>
              <a:rPr lang="fi-FI" altLang="fi-FI" sz="2200" dirty="0"/>
              <a:t>Eri gurut painottavat hyvin eri tavoin perinteessä pitäytymistä tai sen radikaalia uudistamista.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10. Hindulaisuus nykyaikana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6" name="Kuva 5" descr="Kuva, joka sisältää kohteen teksti, henkilö, ulko, väkijoukko&#10;&#10;Kuvaus luotu automaattisesti">
            <a:extLst>
              <a:ext uri="{FF2B5EF4-FFF2-40B4-BE49-F238E27FC236}">
                <a16:creationId xmlns:a16="http://schemas.microsoft.com/office/drawing/2014/main" id="{987C0762-9336-43F1-8B6A-7F9C0175F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11" y="2266816"/>
            <a:ext cx="3751159" cy="30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5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Laajakuva</PresentationFormat>
  <Paragraphs>107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10. Hindulaisuus nykyaikana</vt:lpstr>
      <vt:lpstr>Intian uskontotilanne</vt:lpstr>
      <vt:lpstr>Hindulaisuus Intian politiikassa</vt:lpstr>
      <vt:lpstr>Hindulaisuus Intian politiikassa</vt:lpstr>
      <vt:lpstr>Hindulaisuus Intian politiikassa</vt:lpstr>
      <vt:lpstr>Gandhin ajatuksia</vt:lpstr>
      <vt:lpstr>Kastilaitoksen pitkä varjo</vt:lpstr>
      <vt:lpstr>Kastilaitoksen pitkä varjo</vt:lpstr>
      <vt:lpstr>Modernit guruliikkeet</vt:lpstr>
      <vt:lpstr>Modernit guruliikkeet</vt:lpstr>
      <vt:lpstr>Modernit guruliikkeet</vt:lpstr>
      <vt:lpstr>Modernit guruliikkeet</vt:lpstr>
      <vt:lpstr>Modernit guruliikkeet</vt:lpstr>
      <vt:lpstr>Modernit guruliikkeet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Luukkonen Iiris</cp:lastModifiedBy>
  <cp:revision>8</cp:revision>
  <dcterms:created xsi:type="dcterms:W3CDTF">2021-06-01T16:07:13Z</dcterms:created>
  <dcterms:modified xsi:type="dcterms:W3CDTF">2023-08-29T18:32:09Z</dcterms:modified>
</cp:coreProperties>
</file>