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2" autoAdjust="0"/>
    <p:restoredTop sz="94660"/>
  </p:normalViewPr>
  <p:slideViewPr>
    <p:cSldViewPr snapToGrid="0">
      <p:cViewPr varScale="1">
        <p:scale>
          <a:sx n="86" d="100"/>
          <a:sy n="86" d="100"/>
        </p:scale>
        <p:origin x="4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26.1.2022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3F08FB60-1FFD-4EEE-818D-EFE18B3B6FC9}" type="datetime1">
              <a:rPr lang="fi-FI" smtClean="0"/>
              <a:t>26.1.2022</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2AD0B809-569B-400E-8D40-1D69F648317E}" type="datetime1">
              <a:rPr lang="fi-FI" smtClean="0"/>
              <a:t>26.1.2022</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FAD9AF82-60C3-4324-BE99-F4D7AC20C890}" type="datetime1">
              <a:rPr lang="fi-FI" smtClean="0"/>
              <a:t>26.1.2022</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6600B6F2-1E1E-4FFE-BA32-569CB574F2FF}" type="datetime1">
              <a:rPr lang="fi-FI" smtClean="0"/>
              <a:t>26.1.2022</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2F851826-9229-4B5F-99D7-63F50DBEF719}" type="datetime1">
              <a:rPr lang="fi-FI" smtClean="0"/>
              <a:t>26.1.2022</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81F8DED2-1C63-4BDE-9F1D-589E2AC9C6EE}" type="datetime1">
              <a:rPr lang="fi-FI" smtClean="0"/>
              <a:t>26.1.2022</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E996056E-D395-4A4C-B759-E25A2B279E4A}" type="datetime1">
              <a:rPr lang="fi-FI" smtClean="0"/>
              <a:t>26.1.2022</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E284EBD6-AD01-43F0-9295-500A91FA7840}" type="datetime1">
              <a:rPr lang="fi-FI" smtClean="0"/>
              <a:t>26.1.2022</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65E9B911-BAE2-4B6E-A758-E506A60044D5}" type="datetime1">
              <a:rPr lang="fi-FI" smtClean="0"/>
              <a:t>26.1.2022</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19548BEC-71B9-4666-9CC9-E965A0D28EF5}" type="datetime1">
              <a:rPr lang="fi-FI" smtClean="0"/>
              <a:t>26.1.2022</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6BD7AE3D-81A1-44A0-A5A8-0908851568DA}" type="datetime1">
              <a:rPr lang="fi-FI" smtClean="0"/>
              <a:t>26.1.2022</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12. Buddhalaisuuden kehitys ja peruskäsitykset</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64EE022-618A-447A-9048-849DD285A78B}" type="datetime1">
              <a:rPr lang="fi-FI" smtClean="0"/>
              <a:t>26.1.2022</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12. Buddhalaisuuden kehitys ja peruskäsitykset</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12. Buddhalaisuuden kehitys ja peruskäsitykset</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Buddhalaisuuden moraalinen perusta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Buddhalaisuuden </a:t>
            </a:r>
            <a:r>
              <a:rPr lang="fi-FI" altLang="fi-FI" sz="2200" dirty="0" err="1"/>
              <a:t>luonteenomaisimpia</a:t>
            </a:r>
            <a:r>
              <a:rPr lang="fi-FI" altLang="fi-FI" sz="2200" dirty="0"/>
              <a:t> piirteitä ovat käytännöllisyys ja huomion kiinnittäminen omaan jokapäiväiseen toimintaan.</a:t>
            </a:r>
          </a:p>
          <a:p>
            <a:r>
              <a:rPr lang="fi-FI" altLang="fi-FI" sz="2200" dirty="0"/>
              <a:t>Buddhalaisten maallikkojen edellytetään noudattavan viittä moraalista ohjetta.</a:t>
            </a:r>
          </a:p>
          <a:p>
            <a:r>
              <a:rPr lang="fi-FI" altLang="fi-FI" sz="2200" dirty="0"/>
              <a:t>Alemman luostarivihkimyksen saaneet munkki- tai nunnanoviisit noudattavat kymmentä ohjetta. </a:t>
            </a:r>
          </a:p>
          <a:p>
            <a:r>
              <a:rPr lang="fi-FI" altLang="fi-FI" sz="2200" dirty="0"/>
              <a:t>Buddhalaisten moraaliset ohjeet ovat osa pyrkimystä valaistumiseen.</a:t>
            </a:r>
          </a:p>
          <a:p>
            <a:pPr lvl="1">
              <a:buFont typeface="Calibri" panose="020F0502020204030204" pitchFamily="34" charset="0"/>
              <a:buChar char="̶"/>
            </a:pPr>
            <a:r>
              <a:rPr lang="fi-FI" altLang="fi-FI" sz="2200" dirty="0"/>
              <a:t>Toimimalla ohjeiden mukaisesti toimitaan älykkäällä tavalla omaksi ja muiden parhaaksi. </a:t>
            </a:r>
          </a:p>
          <a:p>
            <a:pPr lvl="1">
              <a:buFont typeface="Calibri" panose="020F0502020204030204" pitchFamily="34" charset="0"/>
              <a:buChar char="̶"/>
            </a:pPr>
            <a:r>
              <a:rPr lang="fi-FI" altLang="fi-FI" sz="2200" dirty="0"/>
              <a:t>Moraalisesti oikeaa toimintaa kuvataan termillä taitava, epämoraalinen toiminta on taitamatonta.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spTree>
    <p:extLst>
      <p:ext uri="{BB962C8B-B14F-4D97-AF65-F5344CB8AC3E}">
        <p14:creationId xmlns:p14="http://schemas.microsoft.com/office/powerpoint/2010/main" val="68617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Viisi moraalista ohjetta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pPr marL="457200" indent="-457200">
              <a:buFont typeface="+mj-lt"/>
              <a:buAutoNum type="arabicPeriod"/>
            </a:pPr>
            <a:r>
              <a:rPr lang="fi-FI" altLang="fi-FI" sz="2200" dirty="0"/>
              <a:t>Pidättäytyminen elämän tuhoamisesta</a:t>
            </a:r>
          </a:p>
          <a:p>
            <a:pPr marL="457200" indent="-457200">
              <a:buFont typeface="+mj-lt"/>
              <a:buAutoNum type="arabicPeriod"/>
            </a:pPr>
            <a:r>
              <a:rPr lang="fi-FI" altLang="fi-FI" sz="2200" dirty="0"/>
              <a:t>Pidättäytyminen sellaisen ottamisesta, mitä ei ole annettu</a:t>
            </a:r>
          </a:p>
          <a:p>
            <a:pPr marL="457200" indent="-457200">
              <a:buFont typeface="+mj-lt"/>
              <a:buAutoNum type="arabicPeriod"/>
            </a:pPr>
            <a:r>
              <a:rPr lang="fi-FI" altLang="fi-FI" sz="2200" dirty="0"/>
              <a:t>Pidättäytyminen sukupuolisista väärinkäytöksistä</a:t>
            </a:r>
          </a:p>
          <a:p>
            <a:pPr marL="457200" indent="-457200">
              <a:buFont typeface="+mj-lt"/>
              <a:buAutoNum type="arabicPeriod"/>
            </a:pPr>
            <a:r>
              <a:rPr lang="fi-FI" altLang="fi-FI" sz="2200" dirty="0"/>
              <a:t>Pidättäytyminen valheellisesta puheesta</a:t>
            </a:r>
          </a:p>
          <a:p>
            <a:pPr marL="457200" indent="-457200">
              <a:buFont typeface="+mj-lt"/>
              <a:buAutoNum type="arabicPeriod"/>
            </a:pPr>
            <a:r>
              <a:rPr lang="fi-FI" altLang="fi-FI" sz="2200" dirty="0"/>
              <a:t>Pidättäytyminen tajuntaa sumentavien aineiden nauttimisesta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extLst>
      <p:ext uri="{BB962C8B-B14F-4D97-AF65-F5344CB8AC3E}">
        <p14:creationId xmlns:p14="http://schemas.microsoft.com/office/powerpoint/2010/main" val="289778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Viisi moraalista lisäohjetta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pPr marL="457200" indent="-457200">
              <a:buFont typeface="+mj-lt"/>
              <a:buAutoNum type="arabicPeriod" startAt="6"/>
            </a:pPr>
            <a:r>
              <a:rPr lang="fi-FI" altLang="fi-FI" sz="2200" dirty="0"/>
              <a:t>Pidättäytyminen väärään aikaan (keskipäivän jälkeen) syömisestä</a:t>
            </a:r>
          </a:p>
          <a:p>
            <a:pPr marL="457200" indent="-457200">
              <a:buFont typeface="+mj-lt"/>
              <a:buAutoNum type="arabicPeriod" startAt="6"/>
            </a:pPr>
            <a:r>
              <a:rPr lang="fi-FI" altLang="fi-FI" sz="2200" dirty="0"/>
              <a:t>Pidättäytyminen tanssista, laulusta, musiikista ja huvitusten katselemisesta</a:t>
            </a:r>
          </a:p>
          <a:p>
            <a:pPr marL="457200" indent="-457200">
              <a:buFont typeface="+mj-lt"/>
              <a:buAutoNum type="arabicPeriod" startAt="6"/>
            </a:pPr>
            <a:r>
              <a:rPr lang="fi-FI" altLang="fi-FI" sz="2200" dirty="0"/>
              <a:t>Pidättäytyminen kukkaköynnösten sekä hajuvesien ja muiden kosmeettisten aineiden käyttämisestä ja itsensä koruilla kaunistelemisesta</a:t>
            </a:r>
          </a:p>
          <a:p>
            <a:pPr marL="457200" indent="-457200">
              <a:buFont typeface="+mj-lt"/>
              <a:buAutoNum type="arabicPeriod" startAt="6"/>
            </a:pPr>
            <a:r>
              <a:rPr lang="fi-FI" altLang="fi-FI" sz="2200" dirty="0"/>
              <a:t>Pidättäytyminen korkeiden ja leveiden (ylellisten) vuoteiden käyttämisestä</a:t>
            </a:r>
          </a:p>
          <a:p>
            <a:pPr marL="457200" indent="-457200">
              <a:buFont typeface="+mj-lt"/>
              <a:buAutoNum type="arabicPeriod" startAt="6"/>
            </a:pPr>
            <a:r>
              <a:rPr lang="fi-FI" altLang="fi-FI" sz="2200" dirty="0"/>
              <a:t>Pidättäytyminen kullan ja hopean vastaanottamisesta</a:t>
            </a:r>
          </a:p>
          <a:p>
            <a:pPr marL="457200" indent="-457200">
              <a:buFont typeface="+mj-lt"/>
              <a:buAutoNum type="arabicPeriod" startAt="6"/>
            </a:pPr>
            <a:endParaRPr lang="fi-FI" altLang="fi-FI" sz="2200" dirty="0"/>
          </a:p>
          <a:p>
            <a:pPr marL="0" indent="0">
              <a:buNone/>
            </a:pPr>
            <a:r>
              <a:rPr lang="fi-FI" altLang="fi-FI" sz="2200" dirty="0"/>
              <a:t>Maallikoiden tiettyinä kuukauden päivinä noudattamat kahdeksan ohjetta sisältävät muut paitsi kymmenennen ohjeen ja yhdistävät kahdeksannen ja yhdeksännen yhdeksi ohjeeksi.</a:t>
            </a:r>
          </a:p>
          <a:p>
            <a:pPr marL="457200" indent="-457200">
              <a:buFont typeface="+mj-lt"/>
              <a:buAutoNum type="arabicPeriod" startAt="6"/>
            </a:pPr>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12</a:t>
            </a:fld>
            <a:endParaRPr lang="fi-FI"/>
          </a:p>
        </p:txBody>
      </p:sp>
    </p:spTree>
    <p:extLst>
      <p:ext uri="{BB962C8B-B14F-4D97-AF65-F5344CB8AC3E}">
        <p14:creationId xmlns:p14="http://schemas.microsoft.com/office/powerpoint/2010/main" val="60956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Buddhalainen meditaatio</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Meditaatio on aina ollut buddhalaisuudessa keskeisellä sijalla. </a:t>
            </a:r>
          </a:p>
          <a:p>
            <a:r>
              <a:rPr lang="fi-FI" altLang="fi-FI" sz="2200" dirty="0"/>
              <a:t>Meditaation katsotaan edellyttävän kurinalaista ja säännöllistä elämää.</a:t>
            </a:r>
          </a:p>
          <a:p>
            <a:r>
              <a:rPr lang="fi-FI" altLang="fi-FI" sz="2200" dirty="0"/>
              <a:t>Meditaatio on tietoista mielenharjoitusta, jonka avulla pyritään vaikuttamaan tajuntaan mielentilojen jalostamiseksi ja oivalluksen synnyttämiseksi. </a:t>
            </a:r>
          </a:p>
          <a:p>
            <a:r>
              <a:rPr lang="fi-FI" altLang="fi-FI" sz="2200" dirty="0"/>
              <a:t>Erilaisia meditaatiomenetelmiä on satoja ellei tuhansia. </a:t>
            </a:r>
          </a:p>
          <a:p>
            <a:pPr lvl="1">
              <a:buFont typeface="Calibri" panose="020F0502020204030204" pitchFamily="34" charset="0"/>
              <a:buChar char="̶"/>
            </a:pPr>
            <a:r>
              <a:rPr lang="fi-FI" altLang="fi-FI" sz="2200" dirty="0"/>
              <a:t>Tavallisesti ne kuitenkin luokitellaan kahteen pääryhmään. </a:t>
            </a:r>
          </a:p>
          <a:p>
            <a:pPr lvl="1">
              <a:buFont typeface="Calibri" panose="020F0502020204030204" pitchFamily="34" charset="0"/>
              <a:buChar char="̶"/>
            </a:pPr>
            <a:r>
              <a:rPr lang="fi-FI" altLang="fi-FI" sz="2200" dirty="0"/>
              <a:t>Toisen muodostavat niin kutsutut </a:t>
            </a:r>
            <a:r>
              <a:rPr lang="fi-FI" altLang="fi-FI" sz="2200" dirty="0" err="1"/>
              <a:t>samatha</a:t>
            </a:r>
            <a:r>
              <a:rPr lang="fi-FI" altLang="fi-FI" sz="2200" dirty="0"/>
              <a:t>-meditaatiot, joilla tarkoitetaan mielen tyynnyttämiseen tähtääviä menetelmiä. </a:t>
            </a:r>
          </a:p>
          <a:p>
            <a:pPr lvl="1">
              <a:buFont typeface="Calibri" panose="020F0502020204030204" pitchFamily="34" charset="0"/>
              <a:buChar char="̶"/>
            </a:pPr>
            <a:r>
              <a:rPr lang="fi-FI" altLang="fi-FI" sz="2200" dirty="0"/>
              <a:t>Toisena ovat </a:t>
            </a:r>
            <a:r>
              <a:rPr lang="fi-FI" altLang="fi-FI" sz="2200" dirty="0" err="1"/>
              <a:t>vipassana</a:t>
            </a:r>
            <a:r>
              <a:rPr lang="fi-FI" altLang="fi-FI" sz="2200" dirty="0"/>
              <a:t>-meditaatiot, joilla pyritään olemassaolon luonnetta koskevan oivalluksen tai näkemyksen synnyttämiseen.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13</a:t>
            </a:fld>
            <a:endParaRPr lang="fi-FI"/>
          </a:p>
        </p:txBody>
      </p:sp>
    </p:spTree>
    <p:extLst>
      <p:ext uri="{BB962C8B-B14F-4D97-AF65-F5344CB8AC3E}">
        <p14:creationId xmlns:p14="http://schemas.microsoft.com/office/powerpoint/2010/main" val="388503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Buddhalainen meditaatio</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1" y="1543050"/>
            <a:ext cx="5622890" cy="4633913"/>
          </a:xfrm>
        </p:spPr>
        <p:txBody>
          <a:bodyPr/>
          <a:lstStyle/>
          <a:p>
            <a:r>
              <a:rPr lang="fi-FI" altLang="fi-FI" sz="2200" dirty="0"/>
              <a:t>Meditaatiomenetelmiin kuuluu yleensä jokin kohde, johon keskittyminen suunnataan.</a:t>
            </a:r>
          </a:p>
          <a:p>
            <a:pPr lvl="1">
              <a:buFont typeface="Calibri" panose="020F0502020204030204" pitchFamily="34" charset="0"/>
              <a:buChar char="̶"/>
            </a:pPr>
            <a:r>
              <a:rPr lang="fi-FI" altLang="fi-FI" sz="2200" dirty="0"/>
              <a:t>Tyypillisiä </a:t>
            </a:r>
            <a:r>
              <a:rPr lang="fi-FI" altLang="fi-FI" sz="2200" dirty="0" err="1"/>
              <a:t>samatha</a:t>
            </a:r>
            <a:r>
              <a:rPr lang="fi-FI" altLang="fi-FI" sz="2200" dirty="0"/>
              <a:t>-meditaation kohteita ovat oma hengitys tai jokin positiivinen tunne, kuten rakastava ystävällisyys. </a:t>
            </a:r>
          </a:p>
          <a:p>
            <a:pPr lvl="1">
              <a:buFont typeface="Calibri" panose="020F0502020204030204" pitchFamily="34" charset="0"/>
              <a:buChar char="̶"/>
            </a:pPr>
            <a:r>
              <a:rPr lang="fi-FI" altLang="fi-FI" sz="2200" dirty="0" err="1"/>
              <a:t>Vipassana</a:t>
            </a:r>
            <a:r>
              <a:rPr lang="fi-FI" altLang="fi-FI" sz="2200" dirty="0"/>
              <a:t>-meditaation kohteena on tavallisesti symboli, joka edustaa jotakin buddhalaisen opin puolta. </a:t>
            </a:r>
          </a:p>
          <a:p>
            <a:pPr lvl="1">
              <a:buFont typeface="Calibri" panose="020F0502020204030204" pitchFamily="34" charset="0"/>
              <a:buChar char="̶"/>
            </a:pPr>
            <a:r>
              <a:rPr lang="fi-FI" altLang="fi-FI" sz="2200" dirty="0"/>
              <a:t>Toisinaan meditaatio on vain omien jatkuvasti muuttuvien tunteiden ja ajatusten tarkkailua. Tarkoituksena on oivaltaa, kuinka oma mieli toimii.</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14</a:t>
            </a:fld>
            <a:endParaRPr lang="fi-FI"/>
          </a:p>
        </p:txBody>
      </p:sp>
      <p:pic>
        <p:nvPicPr>
          <p:cNvPr id="6" name="Kuva 5" descr="Kuva, joka sisältää kohteen ulko, oranssi&#10;&#10;Kuvaus luotu automaattisesti">
            <a:extLst>
              <a:ext uri="{FF2B5EF4-FFF2-40B4-BE49-F238E27FC236}">
                <a16:creationId xmlns:a16="http://schemas.microsoft.com/office/drawing/2014/main" id="{3BEF7797-6FAD-4BC9-92ED-8A7859904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154" y="2039815"/>
            <a:ext cx="4787243" cy="3046070"/>
          </a:xfrm>
          <a:prstGeom prst="rect">
            <a:avLst/>
          </a:prstGeom>
        </p:spPr>
      </p:pic>
    </p:spTree>
    <p:extLst>
      <p:ext uri="{BB962C8B-B14F-4D97-AF65-F5344CB8AC3E}">
        <p14:creationId xmlns:p14="http://schemas.microsoft.com/office/powerpoint/2010/main" val="403510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Viisaus eli Buddhan oppi</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 edusti useissa kysymyksissä keskitietä ja vältti ääripäitä. </a:t>
            </a:r>
          </a:p>
          <a:p>
            <a:r>
              <a:rPr lang="fi-FI" altLang="fi-FI" sz="2200" dirty="0"/>
              <a:t>Hän hylkäsi sekä materialistisen käsityksen, jonka mukaan kaikki päättyy kuolemaan, että ikuisuusopin, jonka mukaan ihmisellä on kuolematon sielu. </a:t>
            </a:r>
          </a:p>
          <a:p>
            <a:pPr lvl="1">
              <a:buFont typeface="Calibri" panose="020F0502020204030204" pitchFamily="34" charset="0"/>
              <a:buChar char="̶"/>
            </a:pPr>
            <a:r>
              <a:rPr lang="fi-FI" altLang="fi-FI" sz="2200" dirty="0"/>
              <a:t>Vastaavasti hän tuomitsi sekä nautinnon tavoittelun että askeettisen itsekidutuksen äärimmäisyydet. </a:t>
            </a:r>
          </a:p>
          <a:p>
            <a:r>
              <a:rPr lang="fi-FI" altLang="fi-FI" sz="2200" dirty="0"/>
              <a:t>Buddha tarkasteli asioita kärsimyksestä vapautumisen kannalta. </a:t>
            </a:r>
          </a:p>
          <a:p>
            <a:pPr lvl="1">
              <a:buFont typeface="Calibri" panose="020F0502020204030204" pitchFamily="34" charset="0"/>
              <a:buChar char="̶"/>
            </a:pPr>
            <a:r>
              <a:rPr lang="fi-FI" altLang="fi-FI" sz="2200" dirty="0"/>
              <a:t>Halu valaistumiseen kuihtuu, jos elämä on kuitenkin ikuista tai jos se päättyy lopullisesti kuolemassa.</a:t>
            </a:r>
          </a:p>
          <a:p>
            <a:r>
              <a:rPr lang="fi-FI" altLang="fi-FI" sz="2200" dirty="0"/>
              <a:t>Buddha pyrki tietoisesti välttämään tuonpuoleista maailmaa koskevia oppijärjestelmiä. Ihmisen on ponnisteltava itsenäisesti, ja tämän ponnistelun on perustuttava totuudenmukaiseen arvioon omasta elämästä. Lähtökohtana on havainto, että oma olemassaolo on riittämätöntä ja epätyydyttävää.</a:t>
            </a:r>
          </a:p>
          <a:p>
            <a:r>
              <a:rPr lang="fi-FI" altLang="fi-FI" sz="2200" dirty="0"/>
              <a:t>Buddhan opin kaikkein varhaisimpia ja varmasti tunnetuimpia muotoiluja on neljä jaloa totuutta.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15</a:t>
            </a:fld>
            <a:endParaRPr lang="fi-FI"/>
          </a:p>
        </p:txBody>
      </p:sp>
    </p:spTree>
    <p:extLst>
      <p:ext uri="{BB962C8B-B14F-4D97-AF65-F5344CB8AC3E}">
        <p14:creationId xmlns:p14="http://schemas.microsoft.com/office/powerpoint/2010/main" val="18599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Viisaus eli Buddhan oppi</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Buddhalaisuuden mukaan ihmisellä ei ole mitään pysyvää tai muuttumatonta sielua.</a:t>
            </a:r>
          </a:p>
          <a:p>
            <a:pPr lvl="1">
              <a:buFont typeface="Calibri" panose="020F0502020204030204" pitchFamily="34" charset="0"/>
              <a:buChar char="̶"/>
            </a:pPr>
            <a:r>
              <a:rPr lang="fi-FI" altLang="fi-FI" sz="2200" dirty="0"/>
              <a:t>Buddha käytti vertausta vaunuista selventääkseen asiaa: ”Vaunu” on pelkkä kielellinen nimitys, joka on annettu lautojen, naulojen, pyörien ja muiden osien tietynlaiselle kokoonpanolle. Kun se hajotetaan alkutekijöihinsä, vaunut lakkaavat olemasta. </a:t>
            </a:r>
          </a:p>
          <a:p>
            <a:pPr lvl="1">
              <a:buFont typeface="Calibri" panose="020F0502020204030204" pitchFamily="34" charset="0"/>
              <a:buChar char="̶"/>
            </a:pPr>
            <a:r>
              <a:rPr lang="fi-FI" altLang="fi-FI" sz="2200" dirty="0"/>
              <a:t>Samalla tavalla ihmisen minuus on harhakuva, joka syntyy mielen toiminnan tuloksena. Kun ruumis ja mieli hajotetaan osiin, minuutta ei voida löytää.</a:t>
            </a:r>
          </a:p>
          <a:p>
            <a:r>
              <a:rPr lang="fi-FI" altLang="fi-FI" sz="2200" dirty="0"/>
              <a:t>Buddhalaisuudessa ei puhuta sielunvaelluksesta vaan tarkasti ottaen ”uudelleentulemisesta”. Jälleensyntymisessä ei ole kyse sielun siirtymisestä toiseen ruumiiseen vaan tajunnanvirran jatkumisesta.</a:t>
            </a:r>
          </a:p>
          <a:p>
            <a:r>
              <a:rPr lang="fi-FI" altLang="fi-FI" sz="2200" dirty="0"/>
              <a:t>Buddhalaisuudessa käytetään vertausta öljylampusta, joka sytyttää toisen lampun. Liekki näyttää siirtyvän lampusta toiseen, mutta palava aine ei suinkaan ole samaa.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16</a:t>
            </a:fld>
            <a:endParaRPr lang="fi-FI"/>
          </a:p>
        </p:txBody>
      </p:sp>
    </p:spTree>
    <p:extLst>
      <p:ext uri="{BB962C8B-B14F-4D97-AF65-F5344CB8AC3E}">
        <p14:creationId xmlns:p14="http://schemas.microsoft.com/office/powerpoint/2010/main" val="225566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 </a:t>
            </a:r>
          </a:p>
        </p:txBody>
      </p:sp>
      <p:pic>
        <p:nvPicPr>
          <p:cNvPr id="6" name="Sisällön paikkamerkki 5" descr="Kuva, joka sisältää kohteen teksti&#10;&#10;Kuvaus luotu automaattisesti">
            <a:extLst>
              <a:ext uri="{FF2B5EF4-FFF2-40B4-BE49-F238E27FC236}">
                <a16:creationId xmlns:a16="http://schemas.microsoft.com/office/drawing/2014/main" id="{D8E7AABF-1D1E-4569-B386-89370DED9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8027" y="598627"/>
            <a:ext cx="4521839" cy="5439681"/>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17</a:t>
            </a:fld>
            <a:endParaRPr lang="fi-FI"/>
          </a:p>
        </p:txBody>
      </p:sp>
      <p:pic>
        <p:nvPicPr>
          <p:cNvPr id="8" name="Kuva 7" descr="Kuva, joka sisältää kohteen kuljetus, pyörä, vanha, kivi&#10;&#10;Kuvaus luotu automaattisesti">
            <a:extLst>
              <a:ext uri="{FF2B5EF4-FFF2-40B4-BE49-F238E27FC236}">
                <a16:creationId xmlns:a16="http://schemas.microsoft.com/office/drawing/2014/main" id="{6DD4A1DC-A1BC-42F2-9CE3-5DE70DDBD15A}"/>
              </a:ext>
            </a:extLst>
          </p:cNvPr>
          <p:cNvPicPr>
            <a:picLocks noChangeAspect="1"/>
          </p:cNvPicPr>
          <p:nvPr/>
        </p:nvPicPr>
        <p:blipFill rotWithShape="1">
          <a:blip r:embed="rId3">
            <a:extLst>
              <a:ext uri="{28A0092B-C50C-407E-A947-70E740481C1C}">
                <a14:useLocalDpi xmlns:a14="http://schemas.microsoft.com/office/drawing/2010/main" val="0"/>
              </a:ext>
            </a:extLst>
          </a:blip>
          <a:srcRect l="1765"/>
          <a:stretch/>
        </p:blipFill>
        <p:spPr>
          <a:xfrm>
            <a:off x="7066464" y="1530596"/>
            <a:ext cx="2743201" cy="3796807"/>
          </a:xfrm>
          <a:prstGeom prst="rect">
            <a:avLst/>
          </a:prstGeom>
        </p:spPr>
      </p:pic>
    </p:spTree>
    <p:extLst>
      <p:ext uri="{BB962C8B-B14F-4D97-AF65-F5344CB8AC3E}">
        <p14:creationId xmlns:p14="http://schemas.microsoft.com/office/powerpoint/2010/main" val="375566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Buddhalaisuuden intialaiset juuret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Uskonto on tie kärsimyksestä vapautumiseen.</a:t>
            </a:r>
          </a:p>
          <a:p>
            <a:r>
              <a:rPr lang="fi-FI" altLang="fi-FI" sz="2200" dirty="0"/>
              <a:t>Tärkeitä myös muut yleisintialaiset uskonnolliset käsitykset, kuten jälleensyntymisoppi ja karma. </a:t>
            </a:r>
          </a:p>
          <a:p>
            <a:r>
              <a:rPr lang="fi-FI" altLang="fi-FI" sz="2200" dirty="0"/>
              <a:t>Irtaantui omaksi uskonnokseen yli kaksituhatta vuotta sitten.</a:t>
            </a:r>
          </a:p>
          <a:p>
            <a:r>
              <a:rPr lang="fi-FI" altLang="fi-FI" sz="2200" dirty="0"/>
              <a:t>Buddhalaisuuden alulle pannut </a:t>
            </a:r>
            <a:r>
              <a:rPr lang="fi-FI" altLang="fi-FI" sz="2200" dirty="0" err="1"/>
              <a:t>Siddhartha</a:t>
            </a:r>
            <a:r>
              <a:rPr lang="fi-FI" altLang="fi-FI" sz="2200" dirty="0"/>
              <a:t> Gautama Buddha kritisoi hindulaisen uskonnon sitoutuneisuutta yhteiskunnalliseen järjestykseen. </a:t>
            </a:r>
          </a:p>
          <a:p>
            <a:r>
              <a:rPr lang="fi-FI" altLang="fi-FI" sz="2200" dirty="0"/>
              <a:t>Buddhalaisuus kumosi pappiskastin erityisaseman ja korosti rituaalien oikeanlaisen suorittamisen sijasta moraalista käyttäytymistä uskonnollisen elämän peruskivenä.</a:t>
            </a:r>
          </a:p>
          <a:p>
            <a:r>
              <a:rPr lang="fi-FI" altLang="fi-FI" sz="2200" dirty="0"/>
              <a:t>Moraali on yleisinhimillistä. Kärsimysten kierrosta vapautuminen on kaikille ihmisille tarkoitettu uskonnollinen ihanne, johon syntyperä tai sosiaalinen asema eivät vaikuta.</a:t>
            </a:r>
          </a:p>
          <a:p>
            <a:r>
              <a:rPr lang="fi-FI" altLang="fi-FI" sz="2200" dirty="0"/>
              <a:t>Buddha hyväksyi seuraajikseen miehiä ja naisia kaikista yhteiskuntaluokista ja asetti heille kaikille yhteisen uskonnollisen ihanteen.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Buddhalaisuuden intialaiset juuret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Buddhalaisiksi katsotaan kaikki, jotka turvautuvat kolmeen jalokiveen. Näitä ovat:</a:t>
            </a:r>
          </a:p>
          <a:p>
            <a:pPr lvl="1">
              <a:buFont typeface="Calibri" panose="020F0502020204030204" pitchFamily="34" charset="0"/>
              <a:buChar char="̶"/>
            </a:pPr>
            <a:r>
              <a:rPr lang="fi-FI" altLang="fi-FI" sz="2200" dirty="0"/>
              <a:t>Buddha</a:t>
            </a:r>
          </a:p>
          <a:p>
            <a:pPr lvl="1">
              <a:buFont typeface="Calibri" panose="020F0502020204030204" pitchFamily="34" charset="0"/>
              <a:buChar char="̶"/>
            </a:pPr>
            <a:r>
              <a:rPr lang="fi-FI" altLang="fi-FI" sz="2200" dirty="0"/>
              <a:t>Buddhan oppi eli </a:t>
            </a:r>
            <a:r>
              <a:rPr lang="fi-FI" altLang="fi-FI" sz="2200" dirty="0" err="1"/>
              <a:t>dharma</a:t>
            </a:r>
            <a:r>
              <a:rPr lang="fi-FI" altLang="fi-FI" sz="2200" dirty="0"/>
              <a:t> </a:t>
            </a:r>
          </a:p>
          <a:p>
            <a:pPr lvl="1">
              <a:buFont typeface="Calibri" panose="020F0502020204030204" pitchFamily="34" charset="0"/>
              <a:buChar char="̶"/>
            </a:pPr>
            <a:r>
              <a:rPr lang="fi-FI" altLang="fi-FI" sz="2200" dirty="0"/>
              <a:t>Buddhan seuraajien yhteisö eli </a:t>
            </a:r>
            <a:r>
              <a:rPr lang="fi-FI" altLang="fi-FI" sz="2200" dirty="0" err="1"/>
              <a:t>sangha</a:t>
            </a:r>
            <a:r>
              <a:rPr lang="fi-FI" altLang="fi-FI" sz="2200" dirty="0"/>
              <a:t>.</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pic>
        <p:nvPicPr>
          <p:cNvPr id="6" name="Kuva 5" descr="Kuva, joka sisältää kohteen teksti, poseeraaminen, piirtäminen, tekstiili&#10;&#10;Kuvaus luotu automaattisesti">
            <a:extLst>
              <a:ext uri="{FF2B5EF4-FFF2-40B4-BE49-F238E27FC236}">
                <a16:creationId xmlns:a16="http://schemas.microsoft.com/office/drawing/2014/main" id="{F525AD91-4A29-4848-AE5C-2FEFC45EA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521" y="3557117"/>
            <a:ext cx="3422077" cy="2308982"/>
          </a:xfrm>
          <a:prstGeom prst="rect">
            <a:avLst/>
          </a:prstGeom>
        </p:spPr>
      </p:pic>
      <p:pic>
        <p:nvPicPr>
          <p:cNvPr id="8" name="Kuva 7" descr="Kuva, joka sisältää kohteen teksti, värikäs, maalaus, koristeltu&#10;&#10;Kuvaus luotu automaattisesti">
            <a:extLst>
              <a:ext uri="{FF2B5EF4-FFF2-40B4-BE49-F238E27FC236}">
                <a16:creationId xmlns:a16="http://schemas.microsoft.com/office/drawing/2014/main" id="{FBEA1AFB-3168-4103-88A7-E5F3F5837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598" y="3557118"/>
            <a:ext cx="2694686" cy="2308982"/>
          </a:xfrm>
          <a:prstGeom prst="rect">
            <a:avLst/>
          </a:prstGeom>
        </p:spPr>
      </p:pic>
    </p:spTree>
    <p:extLst>
      <p:ext uri="{BB962C8B-B14F-4D97-AF65-F5344CB8AC3E}">
        <p14:creationId xmlns:p14="http://schemas.microsoft.com/office/powerpoint/2010/main" val="31199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 </a:t>
            </a:r>
          </a:p>
        </p:txBody>
      </p:sp>
      <p:pic>
        <p:nvPicPr>
          <p:cNvPr id="6" name="Sisällön paikkamerkki 5" descr="Kuva, joka sisältää kohteen kartta&#10;&#10;Kuvaus luotu automaattisesti">
            <a:extLst>
              <a:ext uri="{FF2B5EF4-FFF2-40B4-BE49-F238E27FC236}">
                <a16:creationId xmlns:a16="http://schemas.microsoft.com/office/drawing/2014/main" id="{DA31450C-7785-43E3-B624-5C2A909C71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4276" y="508070"/>
            <a:ext cx="4987626" cy="5691763"/>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Tree>
    <p:extLst>
      <p:ext uri="{BB962C8B-B14F-4D97-AF65-F5344CB8AC3E}">
        <p14:creationId xmlns:p14="http://schemas.microsoft.com/office/powerpoint/2010/main" val="51939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Buddhan elämä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5632938" cy="4633913"/>
          </a:xfrm>
        </p:spPr>
        <p:txBody>
          <a:bodyPr/>
          <a:lstStyle/>
          <a:p>
            <a:r>
              <a:rPr lang="fi-FI" altLang="fi-FI" sz="2200" dirty="0"/>
              <a:t>Buddha on arvonimi, joka merkitsee ’herännyttä’ tai ’valaistunutta’. </a:t>
            </a:r>
          </a:p>
          <a:p>
            <a:r>
              <a:rPr lang="fi-FI" altLang="fi-FI" sz="2200" dirty="0"/>
              <a:t>Isolla alkukirjaimella kirjoitettuna se viittaa uskonnon perustajaan </a:t>
            </a:r>
            <a:r>
              <a:rPr lang="fi-FI" altLang="fi-FI" sz="2200" dirty="0" err="1"/>
              <a:t>Siddhartha</a:t>
            </a:r>
            <a:r>
              <a:rPr lang="fi-FI" altLang="fi-FI" sz="2200" dirty="0"/>
              <a:t> Gautamaan, joka syntyi kuninkaalliseen perheeseen Koillis-Intiassa noin 2 500 vuotta sitten.</a:t>
            </a:r>
          </a:p>
          <a:p>
            <a:r>
              <a:rPr lang="fi-FI" altLang="fi-FI" sz="2200" dirty="0"/>
              <a:t>Buddhan elinaikaa ei tarkoin tiedetä, mutta Sri Lankasta peräisin oleviin lähteisiin nojautuen se sijoitetaan tavallisesti vuosiin 563–483 eKr. </a:t>
            </a:r>
          </a:p>
          <a:p>
            <a:r>
              <a:rPr lang="fi-FI" altLang="fi-FI" sz="2200" dirty="0"/>
              <a:t>Buddhalaisuuden ymmärtäminen alkaa Gautama Buddhan elämäntarinan tuntemisesta.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pic>
        <p:nvPicPr>
          <p:cNvPr id="6" name="Kuva 5" descr="Kuva, joka sisältää kohteen puu, ulko, taivas, päivä&#10;&#10;Kuvaus luotu automaattisesti">
            <a:extLst>
              <a:ext uri="{FF2B5EF4-FFF2-40B4-BE49-F238E27FC236}">
                <a16:creationId xmlns:a16="http://schemas.microsoft.com/office/drawing/2014/main" id="{43B25330-82C3-4BB6-BC6E-C80AAA51F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65" y="2058311"/>
            <a:ext cx="4611352" cy="2925671"/>
          </a:xfrm>
          <a:prstGeom prst="rect">
            <a:avLst/>
          </a:prstGeom>
        </p:spPr>
      </p:pic>
    </p:spTree>
    <p:extLst>
      <p:ext uri="{BB962C8B-B14F-4D97-AF65-F5344CB8AC3E}">
        <p14:creationId xmlns:p14="http://schemas.microsoft.com/office/powerpoint/2010/main" val="365870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err="1">
                <a:latin typeface="+mn-lt"/>
              </a:rPr>
              <a:t>Siddhartha</a:t>
            </a:r>
            <a:r>
              <a:rPr lang="fi-FI" sz="4200" dirty="0">
                <a:latin typeface="+mn-lt"/>
              </a:rPr>
              <a:t> Gautaman elämä </a:t>
            </a:r>
            <a:br>
              <a:rPr lang="fi-FI" sz="4200" dirty="0">
                <a:latin typeface="+mn-lt"/>
              </a:rPr>
            </a:br>
            <a:r>
              <a:rPr lang="fi-FI" sz="4200" dirty="0">
                <a:latin typeface="+mn-lt"/>
              </a:rPr>
              <a:t>(n. 563–483 eKr.)</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Eli lapsuutensa ja nuoruutensa eristyksissä rikkaan ruhtinaan poikana Koillis-Intiassa.</a:t>
            </a:r>
          </a:p>
          <a:p>
            <a:r>
              <a:rPr lang="fi-FI" altLang="fi-FI" sz="2200" dirty="0"/>
              <a:t>Solmi avioliiton 16-vuotiaana.</a:t>
            </a:r>
          </a:p>
          <a:p>
            <a:r>
              <a:rPr lang="fi-FI" altLang="fi-FI" sz="2200" dirty="0"/>
              <a:t>Kohtasi 29-vuotiaana ensimmäisen kerran kärsimyksen vanhuksen, sairaan ja kuolleen muodossa.</a:t>
            </a:r>
          </a:p>
          <a:p>
            <a:r>
              <a:rPr lang="fi-FI" altLang="fi-FI" sz="2200" dirty="0"/>
              <a:t>Liittyi askeettien ryhmään ja etsi ratkaisua kärsimyksen ongelmaan.</a:t>
            </a:r>
          </a:p>
          <a:p>
            <a:r>
              <a:rPr lang="fi-FI" altLang="fi-FI" sz="2200" dirty="0"/>
              <a:t>Vetäytyi 35-vuotiaana mietiskelemään.</a:t>
            </a:r>
          </a:p>
          <a:p>
            <a:r>
              <a:rPr lang="fi-FI" altLang="fi-FI" sz="2200" dirty="0"/>
              <a:t>Koki valaistuksen, alettiin kutsua Buddhaksi.</a:t>
            </a:r>
          </a:p>
          <a:p>
            <a:r>
              <a:rPr lang="fi-FI" altLang="fi-FI" sz="2200" dirty="0"/>
              <a:t>Vaelsi yli 45 vuotta opettamassa ja keräämässä seuraajia.</a:t>
            </a:r>
          </a:p>
          <a:p>
            <a:r>
              <a:rPr lang="fi-FI" altLang="fi-FI" sz="2200" dirty="0"/>
              <a:t>Kuoli ja siirtyi parinirvanaan 80-vuotiaana.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extLst>
      <p:ext uri="{BB962C8B-B14F-4D97-AF65-F5344CB8AC3E}">
        <p14:creationId xmlns:p14="http://schemas.microsoft.com/office/powerpoint/2010/main" val="424963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Pyhät kirjoitukset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Buddhan kuoleman jälkeen hänen oppilaansa alkoivat koota hänen opetuksiaan talteen. </a:t>
            </a:r>
          </a:p>
          <a:p>
            <a:pPr lvl="1">
              <a:buFont typeface="Calibri" panose="020F0502020204030204" pitchFamily="34" charset="0"/>
              <a:buChar char="̶"/>
            </a:pPr>
            <a:r>
              <a:rPr lang="fi-FI" altLang="fi-FI" sz="2200" dirty="0"/>
              <a:t>Aluksi ne kulkivat suullisena perinteenä, mutta noin 300 vuotta Buddhan kuoleman jälkeen niitä alettiin kirjoittaa ylös.</a:t>
            </a:r>
          </a:p>
          <a:p>
            <a:pPr lvl="1">
              <a:buFont typeface="Calibri" panose="020F0502020204030204" pitchFamily="34" charset="0"/>
              <a:buChar char="̶"/>
            </a:pPr>
            <a:r>
              <a:rPr lang="fi-FI" altLang="fi-FI" sz="2200" dirty="0"/>
              <a:t>Buddhalaisia pyhiä kirjoituksia nimitetään </a:t>
            </a:r>
            <a:r>
              <a:rPr lang="fi-FI" altLang="fi-FI" sz="2200" dirty="0" err="1"/>
              <a:t>suutriksi</a:t>
            </a:r>
            <a:r>
              <a:rPr lang="fi-FI" altLang="fi-FI" sz="2200" dirty="0"/>
              <a:t>. </a:t>
            </a:r>
          </a:p>
          <a:p>
            <a:pPr lvl="1">
              <a:buFont typeface="Calibri" panose="020F0502020204030204" pitchFamily="34" charset="0"/>
              <a:buChar char="̶"/>
            </a:pPr>
            <a:r>
              <a:rPr lang="fi-FI" altLang="fi-FI" sz="2200" dirty="0"/>
              <a:t>Nimitys tulee siitä, että tekstit kirjoitettiin alun perin palmunlehdistä tehdyille liuskoille, jotka sidottiin langalla yhdeksi pinoksi. </a:t>
            </a:r>
          </a:p>
          <a:p>
            <a:r>
              <a:rPr lang="fi-FI" altLang="fi-FI" sz="2200" dirty="0" err="1"/>
              <a:t>Suutra</a:t>
            </a:r>
            <a:r>
              <a:rPr lang="fi-FI" altLang="fi-FI" sz="2200" dirty="0"/>
              <a:t> tarkoittaa säiettä tai lankaa.</a:t>
            </a:r>
          </a:p>
          <a:p>
            <a:r>
              <a:rPr lang="fi-FI" altLang="fi-FI" sz="2200" dirty="0"/>
              <a:t>Kirjoituskokoelmat jaoteltiin aihepiirin mukaan kolmeen koriin, minkä vuoksi kokoelmaa alettiin nimittää </a:t>
            </a:r>
            <a:r>
              <a:rPr lang="fi-FI" altLang="fi-FI" sz="2200" dirty="0" err="1"/>
              <a:t>Tripitakaksi</a:t>
            </a:r>
            <a:r>
              <a:rPr lang="fi-FI" altLang="fi-FI" sz="2200" dirty="0"/>
              <a:t>, joka merkitsee ’kolmea korillista’.</a:t>
            </a:r>
          </a:p>
          <a:p>
            <a:pPr lvl="1">
              <a:buFont typeface="Calibri" panose="020F0502020204030204" pitchFamily="34" charset="0"/>
              <a:buChar char="̶"/>
            </a:pPr>
            <a:r>
              <a:rPr lang="fi-FI" altLang="fi-FI" sz="2200" dirty="0"/>
              <a:t>Ensimmäinen kori sisälsi luostarisäännöt, toinen Buddhan opetuspuheita ja kolmas abstraktimpia oppeja.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spTree>
    <p:extLst>
      <p:ext uri="{BB962C8B-B14F-4D97-AF65-F5344CB8AC3E}">
        <p14:creationId xmlns:p14="http://schemas.microsoft.com/office/powerpoint/2010/main" val="118136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Pyhät kirjoitukset</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Buddhalaisten pyhien tekstien kokoelmat ovat nykyisin valtavan laajoja. </a:t>
            </a:r>
          </a:p>
          <a:p>
            <a:pPr lvl="1">
              <a:buFont typeface="Calibri" panose="020F0502020204030204" pitchFamily="34" charset="0"/>
              <a:buChar char="̶"/>
            </a:pPr>
            <a:r>
              <a:rPr lang="fi-FI" altLang="fi-FI" sz="2200" dirty="0"/>
              <a:t>Kiinalainen </a:t>
            </a:r>
            <a:r>
              <a:rPr lang="fi-FI" altLang="fi-FI" sz="2200" dirty="0" err="1"/>
              <a:t>Tripitaka</a:t>
            </a:r>
            <a:r>
              <a:rPr lang="fi-FI" altLang="fi-FI" sz="2200" dirty="0"/>
              <a:t> painettiin vuonna 972, jolloin sen painamiseen meni 130 000 puulaattaa. </a:t>
            </a:r>
          </a:p>
          <a:p>
            <a:pPr lvl="1">
              <a:buFont typeface="Calibri" panose="020F0502020204030204" pitchFamily="34" charset="0"/>
              <a:buChar char="̶"/>
            </a:pPr>
            <a:r>
              <a:rPr lang="fi-FI" altLang="fi-FI" sz="2200" dirty="0"/>
              <a:t>Suomeksi käännettynä se veisi noin 500 000 kirjan sivua.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pic>
        <p:nvPicPr>
          <p:cNvPr id="8" name="Kuva 7" descr="Kuva, joka sisältää kohteen teksti, sisä, kauppa&#10;&#10;Kuvaus luotu automaattisesti">
            <a:extLst>
              <a:ext uri="{FF2B5EF4-FFF2-40B4-BE49-F238E27FC236}">
                <a16:creationId xmlns:a16="http://schemas.microsoft.com/office/drawing/2014/main" id="{E2586969-B1C0-41B7-875D-F03AB5A53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324" y="3165230"/>
            <a:ext cx="4132322" cy="2920669"/>
          </a:xfrm>
          <a:prstGeom prst="rect">
            <a:avLst/>
          </a:prstGeom>
        </p:spPr>
      </p:pic>
    </p:spTree>
    <p:extLst>
      <p:ext uri="{BB962C8B-B14F-4D97-AF65-F5344CB8AC3E}">
        <p14:creationId xmlns:p14="http://schemas.microsoft.com/office/powerpoint/2010/main" val="322666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Buddhalaisuuden moraalinen perusta</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Buddhalaisuudessa käytetään usein polku- tai tievertausta kuvaamaan henkistä kehitystä kohti valaistumisen päämäärää. </a:t>
            </a:r>
          </a:p>
          <a:p>
            <a:r>
              <a:rPr lang="fi-FI" altLang="fi-FI" sz="2200" dirty="0"/>
              <a:t>Kaikkein yksinkertaisimman perinteisen jaottelun mukaan buddhalainen polku valaistumiseen voidaan jakaa kolmeen osaan: moraaliin, meditaatioon ja viisauteen.</a:t>
            </a:r>
          </a:p>
          <a:p>
            <a:r>
              <a:rPr lang="fi-FI" altLang="fi-FI" sz="2200" dirty="0"/>
              <a:t>Buddhalainen moraalikäsitys perustuu ajatukseen karman laista. </a:t>
            </a:r>
          </a:p>
          <a:p>
            <a:pPr lvl="1">
              <a:buFont typeface="Calibri" panose="020F0502020204030204" pitchFamily="34" charset="0"/>
              <a:buChar char="̶"/>
            </a:pPr>
            <a:r>
              <a:rPr lang="fi-FI" altLang="fi-FI" sz="2200" dirty="0"/>
              <a:t>Buddhalaisuudessa uskotaan, että ihmisen kohtalo ja luonne määräytyvät hänen omien tekojensa mukaisesti. </a:t>
            </a:r>
          </a:p>
          <a:p>
            <a:pPr lvl="1">
              <a:buFont typeface="Calibri" panose="020F0502020204030204" pitchFamily="34" charset="0"/>
              <a:buChar char="̶"/>
            </a:pPr>
            <a:r>
              <a:rPr lang="fi-FI" altLang="fi-FI" sz="2200" dirty="0"/>
              <a:t>Ihmisen kohtalo ei siis ole sidoksissa tuonpuoleisiin olentoihin ja voimiin. </a:t>
            </a:r>
          </a:p>
          <a:p>
            <a:r>
              <a:rPr lang="fi-FI" altLang="fi-FI" sz="2200" dirty="0"/>
              <a:t>Jumalien ja muiden henkiolentojen olemassaoloa ei kielletä, mutta niille ei ole annettu sijaa ihmisen perimmäisen päämäärän kannalta.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12. Buddhalaisuuden kehitys ja peruskäsitykset</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1846468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1125</Words>
  <Application>Microsoft Office PowerPoint</Application>
  <PresentationFormat>Laajakuva</PresentationFormat>
  <Paragraphs>130</Paragraphs>
  <Slides>17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Calibri</vt:lpstr>
      <vt:lpstr>Calibri Light</vt:lpstr>
      <vt:lpstr>Office-teema</vt:lpstr>
      <vt:lpstr>12. Buddhalaisuuden kehitys ja peruskäsitykset</vt:lpstr>
      <vt:lpstr>Buddhalaisuuden intialaiset juuret</vt:lpstr>
      <vt:lpstr>Buddhalaisuuden intialaiset juuret</vt:lpstr>
      <vt:lpstr> </vt:lpstr>
      <vt:lpstr>Buddhan elämä</vt:lpstr>
      <vt:lpstr>Siddhartha Gautaman elämä  (n. 563–483 eKr.)</vt:lpstr>
      <vt:lpstr>Pyhät kirjoitukset</vt:lpstr>
      <vt:lpstr>Pyhät kirjoitukset</vt:lpstr>
      <vt:lpstr>Buddhalaisuuden moraalinen perusta</vt:lpstr>
      <vt:lpstr>Buddhalaisuuden moraalinen perusta</vt:lpstr>
      <vt:lpstr>Viisi moraalista ohjetta</vt:lpstr>
      <vt:lpstr>Viisi moraalista lisäohjetta</vt:lpstr>
      <vt:lpstr>Buddhalainen meditaatio</vt:lpstr>
      <vt:lpstr>Buddhalainen meditaatio</vt:lpstr>
      <vt:lpstr>Viisaus eli Buddhan oppi</vt:lpstr>
      <vt:lpstr>Viisaus eli Buddhan oppi</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Riikka Kujanen</cp:lastModifiedBy>
  <cp:revision>8</cp:revision>
  <dcterms:created xsi:type="dcterms:W3CDTF">2021-06-01T16:07:13Z</dcterms:created>
  <dcterms:modified xsi:type="dcterms:W3CDTF">2022-01-26T16:45:25Z</dcterms:modified>
</cp:coreProperties>
</file>