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60" r:id="rId5"/>
    <p:sldId id="267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15.8.2023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A042-E095-46DE-8568-0945A55C441F}" type="datetime1">
              <a:rPr lang="fi-FI" smtClean="0"/>
              <a:t>15.8.2023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772F-D042-49B6-BB37-F27E06D92692}" type="datetime1">
              <a:rPr lang="fi-FI" smtClean="0"/>
              <a:t>15.8.2023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153BF-CFEA-414C-B4A9-E2292CF00982}" type="datetime1">
              <a:rPr lang="fi-FI" smtClean="0"/>
              <a:t>15.8.2023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0CA2-C687-4D95-9300-2CBBEC6E5749}" type="datetime1">
              <a:rPr lang="fi-FI" smtClean="0"/>
              <a:t>15.8.2023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7402-99BF-4EBD-92E3-A3002F13C0C6}" type="datetime1">
              <a:rPr lang="fi-FI" smtClean="0"/>
              <a:t>15.8.2023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212EF-5150-466D-A282-C4790343D22B}" type="datetime1">
              <a:rPr lang="fi-FI" smtClean="0"/>
              <a:t>15.8.2023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3350F-7C4D-421A-A28D-C6164B478331}" type="datetime1">
              <a:rPr lang="fi-FI" smtClean="0"/>
              <a:t>15.8.2023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1853-9989-41AF-9659-851535AA4D5E}" type="datetime1">
              <a:rPr lang="fi-FI" smtClean="0"/>
              <a:t>15.8.2023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7D82B-F629-47CE-B636-AC0EF788043D}" type="datetime1">
              <a:rPr lang="fi-FI" smtClean="0"/>
              <a:t>15.8.2023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B369E-6F2C-4BDF-B0DE-BC3628F45CEE}" type="datetime1">
              <a:rPr lang="fi-FI" smtClean="0"/>
              <a:t>15.8.2023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3620C-3E9F-488C-9F43-3C80500D330F}" type="datetime1">
              <a:rPr lang="fi-FI" smtClean="0"/>
              <a:t>15.8.2023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9BFAAE-5E56-4ECC-B1CC-56AE67FF9400}" type="datetime1">
              <a:rPr lang="fi-FI" smtClean="0"/>
              <a:t>15.8.2023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2. Kulttuuriympäristöjen vaikutukset uskontoihin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Moderni yhteiskunta </a:t>
            </a:r>
            <a:br>
              <a:rPr lang="fi-FI" sz="4200" dirty="0">
                <a:latin typeface="+mn-lt"/>
              </a:rPr>
            </a:br>
            <a:r>
              <a:rPr lang="fi-FI" sz="4200" dirty="0">
                <a:latin typeface="+mn-lt"/>
              </a:rPr>
              <a:t>(noin 1700 jKr. alkaen)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Alkoi noin 1700-luvulla teollistumisen myötä. </a:t>
            </a:r>
          </a:p>
          <a:p>
            <a:r>
              <a:rPr lang="fi-FI" altLang="fi-FI" sz="2200" dirty="0"/>
              <a:t>Ihmiset siirtyivät paikasta toiseen yhä enemmän ja nopeammin.</a:t>
            </a:r>
          </a:p>
          <a:p>
            <a:r>
              <a:rPr lang="fi-FI" altLang="fi-FI" sz="2200" dirty="0"/>
              <a:t>Ihmisten, tavaran ja ideoiden lisääntynyttä kansainvälistä liikkuvuutta nimitetään globalisaatioksi.</a:t>
            </a:r>
          </a:p>
          <a:p>
            <a:r>
              <a:rPr lang="fi-FI" altLang="fi-FI" sz="2200" dirty="0"/>
              <a:t>Mitä suuremmaksi maailman väestö kasvaa, sitä suuremmat ihmismäärät liikkuvat paikasta toiseen. Muuttoliikkeen myötä uskonnot leviävät uusille alueille. </a:t>
            </a:r>
          </a:p>
          <a:p>
            <a:r>
              <a:rPr lang="fi-FI" altLang="fi-FI" sz="2200" dirty="0"/>
              <a:t>Vaikutteet leviävät myös sosiaalisen median, populaarikulttuurin ja tiedotusvälineiden kautta. Internetillä on ollut suuri vaikutus myös uskonnollisuuden muutokseen.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57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Uskontoperinteiden juuret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96839"/>
            <a:ext cx="10734964" cy="4633913"/>
          </a:xfrm>
        </p:spPr>
        <p:txBody>
          <a:bodyPr/>
          <a:lstStyle/>
          <a:p>
            <a:r>
              <a:rPr lang="fi-FI" altLang="fi-FI" sz="2200" dirty="0"/>
              <a:t>Kulttuuri koostuu kaikesta, mitä ihmisen on opittava voidakseen elää ja toimia yhteisössään. </a:t>
            </a:r>
          </a:p>
          <a:p>
            <a:r>
              <a:rPr lang="fi-FI" altLang="fi-FI" sz="2200" dirty="0"/>
              <a:t>Opitut piirteet voidaan erottaa ihmisen biologisesta ja fyysisestä rakenteesta johtuvista ominaisuuksista.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kyky käyttää puhuttua kieltä on ihmiselle ominaista, mutta se, mitä kieltä kukin käyttää, on opittu eli kulttuurinen piirre. </a:t>
            </a:r>
          </a:p>
          <a:p>
            <a:r>
              <a:rPr lang="fi-FI" altLang="fi-FI" sz="2200" dirty="0"/>
              <a:t>Kulttuurit muuttuvat ja kehittyvät jatkuvasti.</a:t>
            </a:r>
          </a:p>
          <a:p>
            <a:r>
              <a:rPr lang="fi-FI" altLang="fi-FI" sz="2200" dirty="0"/>
              <a:t>Kaikki uskonnot ovat syntyneet jossakin kulttuurissa ja tietyssä historian vaiheessa.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Niiden olosuhteille leimalliset elinkeinot, elämäntavat ja perinteet ovat lyöneet uskontoihin oman leimansa.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857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Uskontoperinteiden juuret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596839"/>
            <a:ext cx="10759633" cy="4633913"/>
          </a:xfrm>
        </p:spPr>
        <p:txBody>
          <a:bodyPr/>
          <a:lstStyle/>
          <a:p>
            <a:r>
              <a:rPr lang="fi-FI" altLang="fi-FI" sz="2200" dirty="0"/>
              <a:t>Uskontojen lukutaidon tärkeä osa on kyky tarkastella uskontoja paitsi niiden syntytaustaa vasten, myös osana niiden kulloistakin kulttuuriympäristöä. </a:t>
            </a:r>
          </a:p>
          <a:p>
            <a:r>
              <a:rPr lang="fi-FI" altLang="fi-FI" sz="2200" dirty="0"/>
              <a:t>Uskonnot muovautuvat aina jossain määrin vuorovaikutuksessa ympäröivän kulttuurin kanssa.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6" name="Kuva 5" descr="Kuva, joka sisältää kohteen ulko, puu, maa, henkilö&#10;&#10;Kuvaus luotu automaattisesti">
            <a:extLst>
              <a:ext uri="{FF2B5EF4-FFF2-40B4-BE49-F238E27FC236}">
                <a16:creationId xmlns:a16="http://schemas.microsoft.com/office/drawing/2014/main" id="{B96410D5-766A-467E-806D-CAB73C5CA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42" y="3266180"/>
            <a:ext cx="5219546" cy="284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8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 ja kulttuurin kehitys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5354256" cy="4633913"/>
          </a:xfrm>
        </p:spPr>
        <p:txBody>
          <a:bodyPr/>
          <a:lstStyle/>
          <a:p>
            <a:r>
              <a:rPr lang="fi-FI" altLang="fi-FI" sz="2200" dirty="0"/>
              <a:t>Vallitsevan tieteellisen käsityksen mukaan nykyihminen kehittyi Afrikassa noin         200 000 vuotta sitten. Merkit ihmisten uskonnollisista tavoista ovat lähes yhtä vanhoja.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Kuva 5" descr="Kuva, joka sisältää kohteen mies, henkilö, sulje, tuijottaminen&#10;&#10;Kuvaus luotu automaattisesti">
            <a:extLst>
              <a:ext uri="{FF2B5EF4-FFF2-40B4-BE49-F238E27FC236}">
                <a16:creationId xmlns:a16="http://schemas.microsoft.com/office/drawing/2014/main" id="{CFF306DF-3F88-4552-AEBF-0444EAD07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41" y="2149757"/>
            <a:ext cx="4483517" cy="402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2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fi-FI" sz="4200" dirty="0">
              <a:latin typeface="+mn-lt"/>
            </a:endParaRP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7E45DA5-3E7B-4BF0-B991-16BE97A20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7" y="1291992"/>
            <a:ext cx="10515600" cy="3978558"/>
          </a:xfr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839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Metsästäjä-keräilijöiden yhteisöt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Voimakas yhteisvastuullisuuden periaate. Jokainen on ollut velvollinen jakamaan saaliistaan muille. </a:t>
            </a:r>
          </a:p>
          <a:p>
            <a:r>
              <a:rPr lang="fi-FI" altLang="fi-FI" sz="2200" dirty="0"/>
              <a:t>Todennäköisesti vaalivat tasa-arvoa. </a:t>
            </a:r>
          </a:p>
          <a:p>
            <a:r>
              <a:rPr lang="fi-FI" altLang="fi-FI" sz="2200" dirty="0"/>
              <a:t>Yhteisössä ei ole ollut etuoikeutettuja, jotka olisivat voineet alistaa muut noudattamaan päätöksiään. </a:t>
            </a:r>
          </a:p>
          <a:p>
            <a:r>
              <a:rPr lang="fi-FI" altLang="fi-FI" sz="2200" dirty="0"/>
              <a:t>Päätökset on tehty yhdessä, myös naiset ovat osallistuneet päätöksentekoon.</a:t>
            </a:r>
          </a:p>
          <a:p>
            <a:r>
              <a:rPr lang="fi-FI" altLang="fi-FI" sz="2200" dirty="0"/>
              <a:t>Metsästäjä-keräilijöiden kulttuurien piirteet ovat heijastuneet luonnonuskontoihin. Ihmisen ja henkien maailman välillä ei ole selvää rajaa eikä jyrkkää hierarkiaa.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876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80940"/>
            <a:ext cx="5944340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Varhaiset viljelykulttuurit (noin 8000 eKr. alkaen)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40753"/>
            <a:ext cx="6766367" cy="4633913"/>
          </a:xfrm>
        </p:spPr>
        <p:txBody>
          <a:bodyPr/>
          <a:lstStyle/>
          <a:p>
            <a:r>
              <a:rPr lang="fi-FI" altLang="fi-FI" sz="2200" dirty="0"/>
              <a:t>Ihmiset asettuivat aloilleen viljelemään maata ja ihmisyhteisöjen koko alkoi kasvaa. </a:t>
            </a:r>
          </a:p>
          <a:p>
            <a:r>
              <a:rPr lang="fi-FI" altLang="fi-FI" sz="2200" dirty="0"/>
              <a:t>Sukujen merkitys korostui.</a:t>
            </a:r>
          </a:p>
          <a:p>
            <a:r>
              <a:rPr lang="fi-FI" altLang="fi-FI" sz="2200" dirty="0"/>
              <a:t>Päälliköiden asema yhteisöissä vahvistui. </a:t>
            </a:r>
          </a:p>
          <a:p>
            <a:r>
              <a:rPr lang="fi-FI" altLang="fi-FI" sz="2200" dirty="0"/>
              <a:t>Kuolleiden esivanhempien palvonnasta tuli tärkeä osa uskontoa, ja käsitys ylimmästä luojajumalasta yleistyi. </a:t>
            </a:r>
          </a:p>
          <a:p>
            <a:r>
              <a:rPr lang="fi-FI" altLang="fi-FI" sz="2200" dirty="0"/>
              <a:t>Ihmisasumusten lisäksi myös jumalille ja henkiolennoille alettiin rakentaa omia asuntoja, pyhäkköjä.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6" name="Kuva 5" descr="Kuva, joka sisältää kohteen rakennusmateriaali, kivi&#10;&#10;Kuvaus luotu automaattisesti">
            <a:extLst>
              <a:ext uri="{FF2B5EF4-FFF2-40B4-BE49-F238E27FC236}">
                <a16:creationId xmlns:a16="http://schemas.microsoft.com/office/drawing/2014/main" id="{F7284AD6-42F1-432A-A5EE-812FB8AA1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676065"/>
            <a:ext cx="2743200" cy="468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1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940"/>
            <a:ext cx="8846127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Agraariset valtioyhteiskunnat </a:t>
            </a:r>
            <a:br>
              <a:rPr lang="fi-FI" sz="4200" dirty="0">
                <a:latin typeface="+mn-lt"/>
              </a:rPr>
            </a:br>
            <a:r>
              <a:rPr lang="fi-FI" sz="4200" dirty="0">
                <a:latin typeface="+mn-lt"/>
              </a:rPr>
              <a:t>(noin 3000 eKr. alkaen)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04999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Suurten peltojen viljely kehittyi kun alettiin käyttää vetoeläimiä.</a:t>
            </a:r>
          </a:p>
          <a:p>
            <a:r>
              <a:rPr lang="fi-FI" altLang="fi-FI" sz="2200" dirty="0"/>
              <a:t>Valtioyhteiskuntien, kuten muinaisen Egyptin valtakunnan, syntymisen myötä hallitsijat saivat yksinoikeuden väkivaltaan ja voimankäyttöön. </a:t>
            </a:r>
          </a:p>
          <a:p>
            <a:r>
              <a:rPr lang="fi-FI" altLang="fi-FI" sz="2200" dirty="0"/>
              <a:t>Hallitsijat määräsivät lakeja, keräsivät veroja, ylläpitivät armeijoita ja värväsivät miehiä suuriin työhankkeisiin tukeutuen voimakkaaseen ja keskitettyyn hallintojärjestelmään.</a:t>
            </a:r>
          </a:p>
          <a:p>
            <a:r>
              <a:rPr lang="fi-FI" altLang="fi-FI" sz="2200" dirty="0"/>
              <a:t>Suurten valtakuntien alueilla asui monia eri kansoja. </a:t>
            </a:r>
          </a:p>
          <a:p>
            <a:r>
              <a:rPr lang="fi-FI" altLang="fi-FI" sz="2200" dirty="0"/>
              <a:t>Valtakuntien synty, kaupungistuminen, parantuneet liikenneyhteydet ja jopa maanosien välinen kauppa edistivät kulttuurivaikutteiden leviämistä. </a:t>
            </a:r>
          </a:p>
          <a:p>
            <a:r>
              <a:rPr lang="fi-FI" altLang="fi-FI" sz="2200" dirty="0"/>
              <a:t>Valta alkoi keskittyä ja eriarvoisuus lisääntyä.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89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940"/>
            <a:ext cx="8846127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Agraariset valtioyhteiskunnat </a:t>
            </a:r>
            <a:br>
              <a:rPr lang="fi-FI" sz="4200" dirty="0">
                <a:latin typeface="+mn-lt"/>
              </a:rPr>
            </a:br>
            <a:r>
              <a:rPr lang="fi-FI" sz="4200" dirty="0">
                <a:latin typeface="+mn-lt"/>
              </a:rPr>
              <a:t>(noin 3000 eKr. alkaen)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10934700" cy="4121728"/>
          </a:xfrm>
        </p:spPr>
        <p:txBody>
          <a:bodyPr/>
          <a:lstStyle/>
          <a:p>
            <a:r>
              <a:rPr lang="fi-FI" altLang="fi-FI" sz="2200" dirty="0"/>
              <a:t>Hallitsijoita saatettiin palvoa maanpäällisinä jumalina.</a:t>
            </a:r>
          </a:p>
          <a:p>
            <a:r>
              <a:rPr lang="fi-FI" altLang="fi-FI" sz="2200" dirty="0"/>
              <a:t>Naisten asema heikkeni agraarisissa valtioyhteiskunnissa merkittävästi.</a:t>
            </a:r>
          </a:p>
          <a:p>
            <a:r>
              <a:rPr lang="fi-FI" altLang="fi-FI" sz="2200" dirty="0"/>
              <a:t>Naisilta kiellettiin omaisuus. Heidät suljettiin yhteisen päätöksenteon, koulutuksen ja julkisen uskonnonharjoituksen ulkopuolelle. </a:t>
            </a:r>
          </a:p>
          <a:p>
            <a:r>
              <a:rPr lang="fi-FI" altLang="fi-FI" sz="2200" dirty="0"/>
              <a:t>Yhteiskunta oli miesten asemaa ja etuoikeuksia korostava eli patriarkaalinen.</a:t>
            </a:r>
          </a:p>
          <a:p>
            <a:r>
              <a:rPr lang="fi-FI" altLang="fi-FI" sz="2200" dirty="0"/>
              <a:t>Monet nykyisistä maailmanuskonnoista syntyivät uskonnollisten uudistajien toiminnasta akseliaikana (700-luvulta noin 200-luvulle eKr.) ja joinakin vuosisatoina sen jälkeen.</a:t>
            </a:r>
          </a:p>
          <a:p>
            <a:r>
              <a:rPr lang="fi-FI" altLang="fi-FI" sz="2200" dirty="0"/>
              <a:t>Uskonnolliset uudistajat kritisoivat oman aikansa valtaapitäviä. Näkemystensä takia monet uudistajista joutuivat kokemaan vainoa ja vanhoillisten uskonnollisten johtajien vastarintaa. </a:t>
            </a:r>
          </a:p>
          <a:p>
            <a:r>
              <a:rPr lang="fi-FI" altLang="fi-FI" sz="2200" dirty="0"/>
              <a:t>Uskonnolliset uudistajat kohtelivat naisia usein aikalaisiaan tasa-arvoisemmin ja kunnioittavammin.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2. Kulttuuriympäristöjen vaikutukset uskontoihin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297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Laajakuva</PresentationFormat>
  <Paragraphs>65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2. Kulttuuriympäristöjen vaikutukset uskontoihin</vt:lpstr>
      <vt:lpstr>Uskontoperinteiden juuret</vt:lpstr>
      <vt:lpstr>Uskontoperinteiden juuret</vt:lpstr>
      <vt:lpstr>Uskonto ja kulttuurin kehitys</vt:lpstr>
      <vt:lpstr>PowerPoint-esitys</vt:lpstr>
      <vt:lpstr>Metsästäjä-keräilijöiden yhteisöt</vt:lpstr>
      <vt:lpstr>Varhaiset viljelykulttuurit (noin 8000 eKr. alkaen)</vt:lpstr>
      <vt:lpstr>Agraariset valtioyhteiskunnat  (noin 3000 eKr. alkaen)</vt:lpstr>
      <vt:lpstr>Agraariset valtioyhteiskunnat  (noin 3000 eKr. alkaen)</vt:lpstr>
      <vt:lpstr>Moderni yhteiskunta  (noin 1700 jKr. alkaen)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Luukkonen Iiris</cp:lastModifiedBy>
  <cp:revision>12</cp:revision>
  <dcterms:created xsi:type="dcterms:W3CDTF">2021-06-01T16:07:13Z</dcterms:created>
  <dcterms:modified xsi:type="dcterms:W3CDTF">2023-08-15T19:14:25Z</dcterms:modified>
</cp:coreProperties>
</file>