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05" autoAdjust="0"/>
    <p:restoredTop sz="94660"/>
  </p:normalViewPr>
  <p:slideViewPr>
    <p:cSldViewPr snapToGrid="0">
      <p:cViewPr varScale="1">
        <p:scale>
          <a:sx n="83" d="100"/>
          <a:sy n="83" d="100"/>
        </p:scale>
        <p:origin x="8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51B72-27CE-40BA-9C7A-A17EE35F0844}" type="datetimeFigureOut">
              <a:rPr lang="fi-FI" smtClean="0"/>
              <a:t>23.8.2023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EC046-1BB7-4E45-8F24-472DD13F56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070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28B0DB0-714D-4942-B3F0-071849A47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EE58F-ED1D-4E22-BA6B-7CFA821E7C50}" type="datetime1">
              <a:rPr lang="fi-FI" smtClean="0"/>
              <a:t>23.8.2023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C707A0-A39C-4F26-82CD-CD00F91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7. Luonnonuskonnot nykyään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96EA5F-C6A1-4ECC-B2D1-BC45C4EB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52959-2333-471C-8BD5-D73F1AEEC58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5066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BBC0CDC-B2E4-4A41-B3A8-90B22D14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35EA8-D7F1-4B75-A103-9A382C4ABE72}" type="datetime1">
              <a:rPr lang="fi-FI" smtClean="0"/>
              <a:t>23.8.2023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4DCEAF-0DCB-4DCD-99F3-820A7FBB6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7. Luonnonuskonnot nykyään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23DE28B-6A38-448D-9294-E8A4F63E9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13331-8653-43C8-9822-FB20E43CF9A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2450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160CE1-60C2-4D2A-B118-66EF38BE6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80E1C-B7A2-41B0-B303-2F7A28DA763A}" type="datetime1">
              <a:rPr lang="fi-FI" smtClean="0"/>
              <a:t>23.8.2023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F67DC0-D192-41D8-8EF3-D7F120C47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7. Luonnonuskonnot nykyään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802C89-204C-4A25-AD71-13353D35C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4E661-F3A9-4381-BAE1-A1A8773D157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589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9200AB-15F9-4B69-8522-367850418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DD53C-E1EC-43F0-B7D8-D434E6016614}" type="datetime1">
              <a:rPr lang="fi-FI" smtClean="0"/>
              <a:t>23.8.2023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C3A185-7F0B-4ACE-BBEE-4A6138819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7. Luonnonuskonnot nykyään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EDCC385-2570-4919-BCB0-4066596E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1FB1B-E8C8-4B5E-B1C1-0BFDAE84AB6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078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F15B99-E9C6-4283-AEC2-84D98F549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CA8B4-8558-4176-8B24-9C5526A2EC5B}" type="datetime1">
              <a:rPr lang="fi-FI" smtClean="0"/>
              <a:t>23.8.2023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3E1310-6A79-4BDB-8D36-3FF3B87F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7. Luonnonuskonnot nykyään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08A27-1B83-40A1-9376-89239C901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6C3E0-6CEA-4058-931F-EEEE5E3076D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107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11F5300B-6543-4872-921F-3E94D072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D8E63-1091-437E-B5FF-FD36D2CF6D58}" type="datetime1">
              <a:rPr lang="fi-FI" smtClean="0"/>
              <a:t>23.8.2023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A3DB2936-B3DE-4AE1-A618-D0B2F931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7. Luonnonuskonnot nykyään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6CADAEFC-99F6-4E28-A64B-2B24D131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DFBB9-9B24-4BF5-828E-D0A91B1327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851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7708C4E4-3B30-4811-9D8D-36BAEF346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2D301-60AC-44BD-AD5C-F6D7C52C1A14}" type="datetime1">
              <a:rPr lang="fi-FI" smtClean="0"/>
              <a:t>23.8.2023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80BD086-619A-47AA-9420-14FE939D0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7. Luonnonuskonnot nykyään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7423806F-4DC8-48FA-9DFC-38EA2285B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1AF6A-3AD8-4608-A88D-DE5912880D4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873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7C2F5586-E500-47F6-A295-1BB262FC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7B46A-3286-4B6E-938D-C8C48A2E9C69}" type="datetime1">
              <a:rPr lang="fi-FI" smtClean="0"/>
              <a:t>23.8.2023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A567EE0-BDCC-458E-B0DA-591E1FF9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7. Luonnonuskonnot nykyään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3C1BFC34-80DF-4991-B6FB-579AED68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18B9D-E9A1-420E-A508-E539CFAF85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95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F4B3C23E-6667-4184-8840-3675D28FF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93F4E-4928-45C3-86B3-CAF608A258F5}" type="datetime1">
              <a:rPr lang="fi-FI" smtClean="0"/>
              <a:t>23.8.2023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488046CA-5570-4D5E-BBA4-674FDD24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7. Luonnonuskonnot nykyään</a:t>
            </a: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96D59866-23FD-41E2-B8EC-9B511ED9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A44CC-96F3-4320-801D-EB5DB229DA6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024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E2ED750D-FD58-4404-B6A5-30CDDB54F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1B178-6B3B-4AA7-B54F-B0915DA2CF26}" type="datetime1">
              <a:rPr lang="fi-FI" smtClean="0"/>
              <a:t>23.8.2023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87D7741-E6DB-4A50-BA24-59067483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7. Luonnonuskonnot nykyään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C29A21E4-6838-42C9-812C-052181A0A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6DF0D-19BD-4C54-9BE4-9779AF01D9B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038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65EA9AC-E186-41C8-8B52-422C7FB25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23053-355F-433A-864E-8433F79BBCB3}" type="datetime1">
              <a:rPr lang="fi-FI" smtClean="0"/>
              <a:t>23.8.2023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2F1276AF-C27E-409F-AACA-002938501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7. Luonnonuskonnot nykyään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C5E2F57-3B6F-480B-ABBB-7EBFC06A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FEBD6-6EEF-4875-877D-BE29F49C47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24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14085B97-98C2-49A5-8470-E778B42E57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ots. perustyyl. napsautt.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6978D60B-4095-4493-8799-E92A10BBC2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1D57F6-CAAD-41DC-BC20-4CD2ABA67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7338CC-13B0-41B0-9631-DE55C784ABC2}" type="datetime1">
              <a:rPr lang="fi-FI" smtClean="0"/>
              <a:t>23.8.2023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FD9B32-E1DD-402A-9940-16925565B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7. Luonnonuskonnot nykyään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74DED2-AF73-4178-B310-59C4B70BB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5D05AB-3EA4-4E98-908F-7F30D17DE00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D694EB-E207-48D4-A508-CBBE8382F9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800" dirty="0">
                <a:latin typeface="+mn-lt"/>
              </a:rPr>
              <a:t>7. Luonnonuskonnot nykyään</a:t>
            </a:r>
          </a:p>
        </p:txBody>
      </p:sp>
      <p:sp>
        <p:nvSpPr>
          <p:cNvPr id="2051" name="Alaotsikko 2">
            <a:extLst>
              <a:ext uri="{FF2B5EF4-FFF2-40B4-BE49-F238E27FC236}">
                <a16:creationId xmlns:a16="http://schemas.microsoft.com/office/drawing/2014/main" id="{527B8528-272B-4F1B-9BC7-4390F3F102F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altLang="fi-FI" sz="2200" dirty="0"/>
              <a:t>Ydinsisällöt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Alkuperäiskansat perinteen ja talouden ristipaineessa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5571836" cy="4633913"/>
          </a:xfrm>
        </p:spPr>
        <p:txBody>
          <a:bodyPr/>
          <a:lstStyle/>
          <a:p>
            <a:r>
              <a:rPr lang="fi-FI" altLang="fi-FI" sz="2200" dirty="0"/>
              <a:t>Luonnonuskontojen tärkein eettinen opetus on luonnon kunnioittaminen, jota on korostettu niin perinteisissä luonnonuskonnoissa kuin uuspakanuudessakin. </a:t>
            </a:r>
          </a:p>
          <a:p>
            <a:r>
              <a:rPr lang="fi-FI" altLang="fi-FI" sz="2200" dirty="0"/>
              <a:t>Luonnon kunnioittaminen pohjautuu ymmärrykseen siitä, että ihminen on osa luontoa.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Tuhoamalla luontoa ihminen tuhoaa myös ihmiskuntaa. </a:t>
            </a:r>
          </a:p>
          <a:p>
            <a:r>
              <a:rPr lang="fi-FI" altLang="fi-FI" sz="2200" dirty="0"/>
              <a:t>Käytännössä jatkuvaa kiistaa aiheuttaa kuitenkin kysymys siitä, kenelle luonto ja varsinkin tietyt luonnonvarat kuuluvat.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7. Luonnonuskonnot nykyään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  <p:pic>
        <p:nvPicPr>
          <p:cNvPr id="6" name="Kuva 5" descr="Kuva, joka sisältää kohteen ulko, lumi, kuljetus, taivas&#10;&#10;Kuvaus luotu automaattisesti">
            <a:extLst>
              <a:ext uri="{FF2B5EF4-FFF2-40B4-BE49-F238E27FC236}">
                <a16:creationId xmlns:a16="http://schemas.microsoft.com/office/drawing/2014/main" id="{B06200A9-FB57-427F-A98C-03BB4A9A1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036" y="2189991"/>
            <a:ext cx="4680296" cy="307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45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Alkuperäiskansojen taistelu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6698064" cy="4633913"/>
          </a:xfrm>
        </p:spPr>
        <p:txBody>
          <a:bodyPr/>
          <a:lstStyle/>
          <a:p>
            <a:r>
              <a:rPr lang="fi-FI" altLang="fi-FI" sz="2200" dirty="0"/>
              <a:t>Luonnonuskonnot elävät usein kansanomaisina tapoina ja uskomuksina rinnakkain muiden uskontojen kanssa.</a:t>
            </a:r>
          </a:p>
          <a:p>
            <a:r>
              <a:rPr lang="fi-FI" altLang="fi-FI" sz="2200" dirty="0"/>
              <a:t>Alkuperäiskansoilla on useimmiten väkivaltainen historia. Valloittajat ja uudisasukkaat ovat ottaneet voimakeinoin haltuunsa niiden asuttamia alueita ja luonnonvaroja. </a:t>
            </a:r>
          </a:p>
          <a:p>
            <a:r>
              <a:rPr lang="fi-FI" altLang="fi-FI" sz="2200" dirty="0"/>
              <a:t>1900-luvun jälkipuoliskolla monet alkuperäiskansat ryhtyivät taistelemaan aktiivisesti oikeuksiensa puolesta. Uskonnollisten perinteiden vaaliminen kuuluu osana tähän kansalliseen heräämiseen.</a:t>
            </a:r>
          </a:p>
          <a:p>
            <a:r>
              <a:rPr lang="fi-FI" altLang="fi-FI" sz="2200" dirty="0"/>
              <a:t>Vanhojen uskonnollisten perinteiden elvyttämistä vaikeuttaa se, että niitä koskeva tieto on monelta osin hävinnyt eikä kaikesta ole välttämättä kirjallisia kuvauksia.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7. Luonnonuskonnot nykyään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  <p:pic>
        <p:nvPicPr>
          <p:cNvPr id="6" name="Kuva 5" descr="Kuva, joka sisältää kohteen ulko, täytetty, tori, väkijoukko&#10;&#10;Kuvaus luotu automaattisesti">
            <a:extLst>
              <a:ext uri="{FF2B5EF4-FFF2-40B4-BE49-F238E27FC236}">
                <a16:creationId xmlns:a16="http://schemas.microsoft.com/office/drawing/2014/main" id="{B293AACE-5C46-4772-A521-9C47E3AAF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763" y="2418601"/>
            <a:ext cx="3776037" cy="26176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Voodoo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Yksi tärkeimmistä nykyisin vaikuttavista kirjoituksettomista uskontoperinteistä koostuu voodoo-sukuisista uskonnoista.</a:t>
            </a:r>
          </a:p>
          <a:p>
            <a:r>
              <a:rPr lang="fi-FI" altLang="fi-FI" sz="2200" dirty="0"/>
              <a:t>Voodoon juuret ovat Länsi-Afrikassa </a:t>
            </a:r>
            <a:r>
              <a:rPr lang="fi-FI" altLang="fi-FI" sz="2200" dirty="0" err="1"/>
              <a:t>Beninin</a:t>
            </a:r>
            <a:r>
              <a:rPr lang="fi-FI" altLang="fi-FI" sz="2200" dirty="0"/>
              <a:t>, Togon ja Nigerian alueen jorubauskonnossa.</a:t>
            </a:r>
          </a:p>
          <a:p>
            <a:r>
              <a:rPr lang="fi-FI" altLang="fi-FI" sz="2200" dirty="0"/>
              <a:t>Voodoo poikkeaa muista luonnonuskonnoista siinä, ettei se ole minkään tietyn alkuperäiskansan tai alueen perinnettä, vaan se on levinnyt eri maanosiin ja saanut erilaisia paikallisia muotoja.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Esimerkiksi orjakaupan myötä voodoo-sukuiset uskonnot siirtyivät Väli- ja Etelä-Amerikkaan.</a:t>
            </a:r>
          </a:p>
          <a:p>
            <a:r>
              <a:rPr lang="fi-FI" altLang="fi-FI" sz="2200" dirty="0"/>
              <a:t>Voodoo tarkoittaa jumalaa tai henkeä. </a:t>
            </a:r>
          </a:p>
          <a:p>
            <a:r>
              <a:rPr lang="fi-FI" altLang="fi-FI" sz="2200" dirty="0"/>
              <a:t>Jorubauskonnossa jumalia kutsutaan nimellä </a:t>
            </a:r>
            <a:r>
              <a:rPr lang="fi-FI" altLang="fi-FI" sz="2200" dirty="0" err="1"/>
              <a:t>orisha</a:t>
            </a:r>
            <a:r>
              <a:rPr lang="fi-FI" altLang="fi-FI" sz="2200" dirty="0"/>
              <a:t>. Haitilla ne tunnetaan nimityksellä </a:t>
            </a:r>
            <a:r>
              <a:rPr lang="fi-FI" altLang="fi-FI" sz="2200" dirty="0" err="1"/>
              <a:t>vodou</a:t>
            </a:r>
            <a:r>
              <a:rPr lang="fi-FI" altLang="fi-FI" sz="2200" dirty="0"/>
              <a:t>, Kuubassa nimityksellä </a:t>
            </a:r>
            <a:r>
              <a:rPr lang="fi-FI" altLang="fi-FI" sz="2200" dirty="0" err="1"/>
              <a:t>santeria</a:t>
            </a:r>
            <a:r>
              <a:rPr lang="fi-FI" altLang="fi-FI" sz="2200" dirty="0"/>
              <a:t> sekä Brasiliassa nimityksillä </a:t>
            </a:r>
            <a:r>
              <a:rPr lang="fi-FI" altLang="fi-FI" sz="2200" dirty="0" err="1"/>
              <a:t>candomblé</a:t>
            </a:r>
            <a:r>
              <a:rPr lang="fi-FI" altLang="fi-FI" sz="2200" dirty="0"/>
              <a:t> ja </a:t>
            </a:r>
            <a:r>
              <a:rPr lang="fi-FI" altLang="fi-FI" sz="2200" dirty="0" err="1"/>
              <a:t>umbanda</a:t>
            </a:r>
            <a:r>
              <a:rPr lang="fi-FI" altLang="fi-FI" sz="2200" dirty="0"/>
              <a:t>.</a:t>
            </a:r>
          </a:p>
          <a:p>
            <a:pPr marL="457200" lvl="1" indent="0">
              <a:buNone/>
            </a:pPr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7. Luonnonuskonnot nykyään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8020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Voodoo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Noin 70 miljoonan ihmisen arvioidaan harjoittavan voodoo-sukuisia uskontoja joko pääuskontonaan tai rinnan muiden uskontojen kanssa.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7. Luonnonuskonnot nykyään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  <p:pic>
        <p:nvPicPr>
          <p:cNvPr id="6" name="Kuva 5" descr="Kuva, joka sisältää kohteen sisä, lattia, sisäkatto, sotkuinen&#10;&#10;Kuvaus luotu automaattisesti">
            <a:extLst>
              <a:ext uri="{FF2B5EF4-FFF2-40B4-BE49-F238E27FC236}">
                <a16:creationId xmlns:a16="http://schemas.microsoft.com/office/drawing/2014/main" id="{D1CF51B7-FD41-4B45-854E-B0AD61F5BD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37" y="2503055"/>
            <a:ext cx="5829325" cy="367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345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Voodoo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Voodoo-sukuisissa uskonnoissa uskotaan, että jumalat ja henget toimivat aktiivisesti tämän puoleisessa maailmassa päättämällä sekä yhteisöjen että yksilöiden kohtalosta.</a:t>
            </a:r>
          </a:p>
          <a:p>
            <a:r>
              <a:rPr lang="fi-FI" altLang="fi-FI" sz="2200" dirty="0"/>
              <a:t>Päätöksiin voidaan vaikuttaa antamalla lahjoja, uhraamalla tai tekemällä lupauksia.</a:t>
            </a:r>
          </a:p>
          <a:p>
            <a:r>
              <a:rPr lang="fi-FI" altLang="fi-FI" sz="2200" dirty="0"/>
              <a:t>Papeilla on keskeinen rooli jumalten ja ihmisten välittäjinä.</a:t>
            </a:r>
          </a:p>
          <a:p>
            <a:r>
              <a:rPr lang="fi-FI" altLang="fi-FI" sz="2200" dirty="0"/>
              <a:t>Voodoo-sukuiset uskonnot ovat animistisia.</a:t>
            </a:r>
          </a:p>
          <a:p>
            <a:r>
              <a:rPr lang="fi-FI" altLang="fi-FI" sz="2200" dirty="0"/>
              <a:t>Voodoon näkyvin ulkoinen merkki ovat fetissit, joiden avulla ollaan yhteydessä henkimaailmaan.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Ne voivat olla esimerkiksi jollekin jumalalle rakennettuja toteemipaaluja tai patsaita, toreilla myytäviä esineitä, kuten luita, kalloja, sarvia, sulkia ja kiviä.</a:t>
            </a:r>
          </a:p>
          <a:p>
            <a:r>
              <a:rPr lang="fi-FI" altLang="fi-FI" sz="2200" dirty="0"/>
              <a:t>Jumalille järjestetään myös seremonioita ja jopa suuria festivaaleja. Rummutuksella ja tanssilla pyritään pääsemään transsiin, jossa jumalan uskotaan asettuvan ihmisen ruumiiseen.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7. Luonnonuskonnot nykyään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2126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Voodoo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Puhdistamisella ja parantamisella on voodoo-uskonnoissa keskeinen sija. </a:t>
            </a:r>
          </a:p>
          <a:p>
            <a:r>
              <a:rPr lang="fi-FI" altLang="fi-FI" sz="2200" dirty="0"/>
              <a:t>Potilasta saatetaan sivellä yrteillä tai esineillä, jotka poistavat haitallisia tekijöitä ja vahvistavat ihmisessä uutta luovaa energiaa. </a:t>
            </a:r>
          </a:p>
          <a:p>
            <a:r>
              <a:rPr lang="fi-FI" altLang="fi-FI" sz="2200" dirty="0"/>
              <a:t>Voodoo-nukkejen avulla pyritään vaikuttamaan nuken kuvaamaan henkilöön joko hyvässä tai pahassa.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Nukkeen kiinnitetään jotain toiselle ihmiselle kuuluvaa, kuten hiuksia.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Nuken tekijän on kuitenkin tunnettava tarkoitukseen sopivat oikeat henget, joiden avulla hän pyrkii vaikuttamaan toiseen ihmiseen, jotta nukke toimisi.</a:t>
            </a:r>
          </a:p>
          <a:p>
            <a:pPr marL="0" indent="0">
              <a:buNone/>
            </a:pPr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7. Luonnonuskonnot nykyään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9313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Luonnonuskontojen nousu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Luonnonvarojen lyhytnäköinen käyttö aiheuttaa alkuperäiskansojen ahdingon lisäksi vakavia ympäristöongelmia ja kiihdyttää ilmastonmuutosta. </a:t>
            </a:r>
          </a:p>
          <a:p>
            <a:r>
              <a:rPr lang="fi-FI" altLang="fi-FI" sz="2200" dirty="0"/>
              <a:t>Materialistiselle, taloudellista hyötyä arvostavalle maailmankuvalle on alettu etsiä uusia vaihtoehtoja. </a:t>
            </a:r>
          </a:p>
          <a:p>
            <a:r>
              <a:rPr lang="fi-FI" altLang="fi-FI" sz="2200" dirty="0"/>
              <a:t>Uudenlainen kiinnostus esikristillisiä uskonnollisia perinteitä kohtaan heräsi 1900-luvun jälkipuoliskolla.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Luonnonuskontojen uusi nousu kertoo tyytymättömyydestä maailman ekologiseen, henkiseen ja aineelliseen tilaan.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7. Luonnonuskonnot nykyään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7275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Luonnonuskontojen nousu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Uuspakanuus on Euroopassa ja Yhdysvalloissa 1950-luvun jälkeen nopeasti kehittynyt uskonnollinen virtaus, jonka piiriin kuuluu lukuisia liikkeitä.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Uusnoituus eli wicca katsoo edustavansa nykypäiviin asti salaa harjoitettua esikristillistä eurooppalaista luonnonuskontoa.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 err="1"/>
              <a:t>Druidismi</a:t>
            </a:r>
            <a:r>
              <a:rPr lang="fi-FI" altLang="fi-FI" sz="2200" dirty="0"/>
              <a:t> pyrkii elvyttämään kelttiläistä perinnettä.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Aasainusko saa innoituksensa germaanien ja skandinaavien mytologiasta. Aasat ovat viikinkimytologian jumalia.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Uusšamanismissa vaikutteet on haettu eri maanosien šamanistisista rituaaleista.</a:t>
            </a:r>
          </a:p>
          <a:p>
            <a:r>
              <a:rPr lang="fi-FI" altLang="fi-FI" sz="2200" dirty="0"/>
              <a:t>Useimmille uuspakanuuden kannattajille eri suuntaukset edustavat vain monia polkuja, jotka vievät yhteiseen päämäärään.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Uuspakanat eivät usko, että jokin yksittäinen uskomusjärjestelmä voisi edustaa koko totuutta.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7. Luonnonuskonnot nykyään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9218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Luonnonuskontojen nousu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Kaikilla uuspakanuuden suuntauksilla on joitakin yhteisiä peruskäsityksiä: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Tärkeimpiä ovat rakkaus ja sukulaisuuden tunne luontoa kohtaan.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Uuspakanat kokevat maan henkiseksi kodikseen eivätkä etsi pakotietä, pelastusta tai valaistumista, joka vapauttaisi heidät aineen ja ruumiin kahleista.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Pyhyys sekoittuu arkeen ja konkreettisiin luonnonilmiöihin.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Positiivinen moraalikäsitys, joka sallii jokaisen toimia halujensa mukaan, kunhan ei vahingoita muita.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Seksuaalinen vapaus on tärkeää. Seksuaalisuus voi myös olla osa uskonnon harjoittamista.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Uuspakanat korostavat jumalattaren palvontaa miespuolisen jumalan rinnalla. Lisäksi on ryhmiä, jotka palvovat erityisesti jumalatarta.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7. Luonnonuskonnot nykyään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5794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697</Words>
  <Application>Microsoft Office PowerPoint</Application>
  <PresentationFormat>Laajakuva</PresentationFormat>
  <Paragraphs>74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Office-teema</vt:lpstr>
      <vt:lpstr>7. Luonnonuskonnot nykyään</vt:lpstr>
      <vt:lpstr>Alkuperäiskansojen taistelu</vt:lpstr>
      <vt:lpstr>Voodoo</vt:lpstr>
      <vt:lpstr>Voodoo</vt:lpstr>
      <vt:lpstr>Voodoo</vt:lpstr>
      <vt:lpstr>Voodoo</vt:lpstr>
      <vt:lpstr>Luonnonuskontojen nousu</vt:lpstr>
      <vt:lpstr>Luonnonuskontojen nousu</vt:lpstr>
      <vt:lpstr>Luonnonuskontojen nousu</vt:lpstr>
      <vt:lpstr>Alkuperäiskansat perinteen ja talouden ristipaineessa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Diaesityksen otsikko, koko 48</dc:title>
  <dc:creator>Taina Vuokko</dc:creator>
  <cp:lastModifiedBy>Luukkonen Iiris</cp:lastModifiedBy>
  <cp:revision>9</cp:revision>
  <dcterms:created xsi:type="dcterms:W3CDTF">2021-06-01T16:07:13Z</dcterms:created>
  <dcterms:modified xsi:type="dcterms:W3CDTF">2023-08-23T16:54:36Z</dcterms:modified>
</cp:coreProperties>
</file>