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23.8.2023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1454-28A5-4DC8-B544-AD66E9AAB672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CD82-BA66-489E-BB2B-7E404D8049AB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A48C-9F58-4F83-9178-265AADA0E263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F9B3-9F42-44C5-9407-2953CDEC6B05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3D2B-D0AC-442F-BAE3-2F31DC41F14E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59F6-0457-4105-9481-9E2399A98D53}" type="datetime1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D00C-3312-4018-8675-6F21C7BE682B}" type="datetime1">
              <a:rPr lang="fi-FI" smtClean="0"/>
              <a:t>23.8.2023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ED73-E6D5-4A97-8269-E747803819FB}" type="datetime1">
              <a:rPr lang="fi-FI" smtClean="0"/>
              <a:t>23.8.2023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3929-91A8-44B8-BB6E-5598FCD223BB}" type="datetime1">
              <a:rPr lang="fi-FI" smtClean="0"/>
              <a:t>23.8.2023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3B91-89D1-49C2-8E5A-5700D6D01552}" type="datetime1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C2CB-F5FB-49C5-8796-D851F9591C42}" type="datetime1">
              <a:rPr lang="fi-FI" smtClean="0"/>
              <a:t>23.8.2023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E2E7D9-3FB6-4683-B695-E099C4C40CD1}" type="datetime1">
              <a:rPr lang="fi-FI" smtClean="0"/>
              <a:t>23.8.2023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6. Ihmisen ja luonnon liittolaisuus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Tietäjät ja parantajat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Pohjoisten kansojen tietäjää ja parantajaa kutsutaan šamaaniksi.</a:t>
            </a:r>
          </a:p>
          <a:p>
            <a:r>
              <a:rPr lang="fi-FI" altLang="fi-FI" sz="2200" dirty="0"/>
              <a:t>Henkilö ei voi itse päättää šamaaniksi ryhtymisestään. Henkien katsotaan antavan jollekulle poikkeuksellisen kyvyn, joka voi kulkea perintönä suvussa. Šamaani eroaa tavallisesti jo lapsena toisista vastaanottavaisuutensa ja herkkyytensä vuoksi.</a:t>
            </a:r>
          </a:p>
          <a:p>
            <a:r>
              <a:rPr lang="fi-FI" altLang="fi-FI" sz="2200" dirty="0"/>
              <a:t>Šamaania tarvitaan esimerkiksi silloin, kun ihminen sairastuu. Sairauden ajatellaan johtuvan siitä, että hänen sielunsa on joutunut vainajien vangiksi. Šamaanin tehtävä on mennä tuonpuoleiseen hakemaan sielu takaisin, jotta ihminen parantuisi.</a:t>
            </a:r>
          </a:p>
          <a:p>
            <a:r>
              <a:rPr lang="fi-FI" altLang="fi-FI" sz="2200" dirty="0"/>
              <a:t>Šamaanilta haetaan apua myös toimeentuloa, tulevaisuutta, metsästysonnea ja kohtaloa koskeviin kysymyksiin. Heihin turvaudutaan asioissa, joiden katsotaan olevan haltijoiden käsissä ja joita tavallinen ihminen ei siksi kykene saattamaan oikealle tolalle.</a:t>
            </a:r>
          </a:p>
          <a:p>
            <a:r>
              <a:rPr lang="fi-FI" altLang="fi-FI" sz="2200" dirty="0"/>
              <a:t>Afrikkalaisessa kulttuurissa yhteisön tärkeimpiä henkilöitä ovat parantajat, tietäjät ja noidat.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51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Luonnonuskonnot maailmanuskontoina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Ihmiskunnan varhaisimpia uskontoja kutsutaan nimityksellä luonnonuskonnot.</a:t>
            </a:r>
          </a:p>
          <a:p>
            <a:r>
              <a:rPr lang="fi-FI" altLang="fi-FI" sz="2200" dirty="0"/>
              <a:t>Ne ilmentävät ihmisten läheistä riippuvuutta luonnosta.</a:t>
            </a:r>
          </a:p>
          <a:p>
            <a:r>
              <a:rPr lang="fi-FI" altLang="fi-FI" sz="2200" dirty="0"/>
              <a:t>Luonnonuskontoja harjoitetaan eri puolilla maailmaa, ja ne voivat olla keskenään hyvinkin erilaisia.</a:t>
            </a:r>
          </a:p>
          <a:p>
            <a:r>
              <a:rPr lang="fi-FI" altLang="fi-FI" sz="2200" dirty="0"/>
              <a:t>Monet luonnonuskontojen harjoittajat kuuluvat alkuperäiskansoihin, joilla tarkoitetaan jonkin alueen alkuperäistä väestöä, joka on joutunut valloituksen kohteeksi ja jäänyt vähemmistöön.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saamelaiset tai aboriginaalit</a:t>
            </a:r>
          </a:p>
          <a:p>
            <a:r>
              <a:rPr lang="fi-FI" altLang="fi-FI" sz="2200" dirty="0"/>
              <a:t>Alkuperäiskansojen edustajia on nykyään noin 476 miljoonaa.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fi-FI" sz="4200" dirty="0">
              <a:latin typeface="+mn-lt"/>
            </a:endParaRPr>
          </a:p>
        </p:txBody>
      </p:sp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AA0A0DC-EC3E-4571-ABDF-68A276F64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16" y="537032"/>
            <a:ext cx="6532367" cy="5783936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51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Yhteys luontoon, rituaalit ja perinteen siirto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58354" cy="4633913"/>
          </a:xfrm>
        </p:spPr>
        <p:txBody>
          <a:bodyPr/>
          <a:lstStyle/>
          <a:p>
            <a:r>
              <a:rPr lang="fi-FI" altLang="fi-FI" sz="2200" dirty="0"/>
              <a:t>Luonnonuskontoihin liittyvät rituaalit ovat joillakin alueilla pysyneet yhteiskunnallisten muutostenkin keskellä.</a:t>
            </a:r>
          </a:p>
          <a:p>
            <a:r>
              <a:rPr lang="fi-FI" altLang="fi-FI" sz="2200" dirty="0"/>
              <a:t>Niillä on muiden uskontojen vaikutuksesta huolimatta yhä paikkansa elämänvaiheisiin liittyvissä riiteissä.</a:t>
            </a:r>
          </a:p>
          <a:p>
            <a:r>
              <a:rPr lang="fi-FI" altLang="fi-FI" sz="2200" dirty="0"/>
              <a:t>Monet alkuperäiskansat ovat perinteisesti olleet metsästäjä-keräilijöitä. Siksi ne ovat olleet hyvin riippuvaisia luontaisesta elinympäristöstään.</a:t>
            </a:r>
          </a:p>
          <a:p>
            <a:r>
              <a:rPr lang="fi-FI" altLang="fi-FI" sz="2200" dirty="0"/>
              <a:t>Uskonnolliset käsitykset juontuvat tavallisesti metsästyksestä, keräilystä ja muiden paikallisten elinkeinojen harjoittamisesta.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taivas, henkilö, ulko, mies&#10;&#10;Kuvaus luotu automaattisesti">
            <a:extLst>
              <a:ext uri="{FF2B5EF4-FFF2-40B4-BE49-F238E27FC236}">
                <a16:creationId xmlns:a16="http://schemas.microsoft.com/office/drawing/2014/main" id="{9AA3EA0E-1306-4ABF-A939-746F2180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45" y="1728315"/>
            <a:ext cx="2807399" cy="38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Yhteys luontoon, rituaalit ja perinteen siirto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Monet metsästäjäkansat uskovat polveutuvansa jonkin eläinlajin ja ihmisen liitosta.</a:t>
            </a:r>
          </a:p>
          <a:p>
            <a:r>
              <a:rPr lang="fi-FI" altLang="fi-FI" sz="2200" dirty="0"/>
              <a:t>Ihmisen ja luonnon välinen yhteys näkyy myös alkuperäiskansojen myyteissä, joissa kerrotaan siitä, miten kaikki on saanut alkunsa.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aboriginaalien uniaika.</a:t>
            </a:r>
          </a:p>
          <a:p>
            <a:r>
              <a:rPr lang="fi-FI" altLang="fi-FI" sz="2200" dirty="0"/>
              <a:t>Suuriin riistaeläimiin on liitetty uskonnollisia käsityksiä ja tapoja, esimerkiksi karhukultti ja biisonit.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Ihmisryhmän erityissuhdetta tiettyyn eläimeen, kasviin tai luonnonesineeseen, kutsutaan totemismiksi.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63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Esivanhempien kunnioitus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Luonnonuskontoja saatetaan kutsua myös heimouskonnoiksi yhteisön tärkeän roolin takia.</a:t>
            </a:r>
          </a:p>
          <a:p>
            <a:r>
              <a:rPr lang="fi-FI" altLang="fi-FI" sz="2200" dirty="0"/>
              <a:t>Yhteisökeskeisyys näkyy myös heimon tai suvun esivanhempia koskevissa uskomuksissa.</a:t>
            </a:r>
          </a:p>
          <a:p>
            <a:r>
              <a:rPr lang="fi-FI" altLang="fi-FI" sz="2200" dirty="0"/>
              <a:t>Suvun vanhimmat ovat arvostettuja auktoriteetteja. Vainajille osoitettu arvostus on luonnollinen jatke vanhinten kunnioitukselle.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puu, ulko, ruoho, kasvi&#10;&#10;Kuvaus luotu automaattisesti">
            <a:extLst>
              <a:ext uri="{FF2B5EF4-FFF2-40B4-BE49-F238E27FC236}">
                <a16:creationId xmlns:a16="http://schemas.microsoft.com/office/drawing/2014/main" id="{56395916-A06D-4D19-8784-09A731DA1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3302"/>
          <a:stretch/>
        </p:blipFill>
        <p:spPr>
          <a:xfrm>
            <a:off x="3764243" y="3654827"/>
            <a:ext cx="4505552" cy="25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Esivanhempien kunnioitus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Kuoleman jälkeen ihmisestä voi tulla esivanhempi, joka elää kuolleiden maailmassa, mutta on silti edelleen arvostettu osa yhteisöä.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Vainajauskosta käytetään nimitystä </a:t>
            </a:r>
            <a:r>
              <a:rPr lang="fi-FI" altLang="fi-FI" sz="2200" dirty="0" err="1"/>
              <a:t>manismi</a:t>
            </a:r>
            <a:r>
              <a:rPr lang="fi-FI" altLang="fi-FI" sz="2200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Vainajahengille osoitettu palvonta, vainajakultti, on tärkeä osa Kiinan, Polynesian ja Afrikan perinteisiä uskontoja.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Vainajahenget eivät pysy toimettomina tuonpuoleisessa, vaan heidän uskotaan jatkavan osallistumistaan sukulaistensa elämään. He voivat myös </a:t>
            </a:r>
            <a:r>
              <a:rPr lang="fi-FI" altLang="fi-FI" sz="2200" dirty="0" err="1"/>
              <a:t>jälleensyntyä</a:t>
            </a:r>
            <a:r>
              <a:rPr lang="fi-FI" altLang="fi-FI" sz="2200" dirty="0"/>
              <a:t> suvun tulevissa jälkeläisissä.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Vainajahengille tarjotaan lahjoina ruokaa ja juomia.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Vainajahenkiä varten saatetaan pystyttää henkien taloja tai pyhäkköjä kodin läheisyyteen.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02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Henget ja yliluonnolliset olennot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8275655" cy="4633913"/>
          </a:xfrm>
        </p:spPr>
        <p:txBody>
          <a:bodyPr/>
          <a:lstStyle/>
          <a:p>
            <a:r>
              <a:rPr lang="fi-FI" altLang="fi-FI" sz="2200" dirty="0"/>
              <a:t>Uskoa erilaisissa olioissa, esineissä ja luonnonilmiöissä vaikuttaviin henkiolentoihin nimitetään animismiksi, joka merkitsee sielullistamista. </a:t>
            </a:r>
          </a:p>
          <a:p>
            <a:r>
              <a:rPr lang="fi-FI" altLang="fi-FI" sz="2200" dirty="0"/>
              <a:t>Henkiolentoja sekä kunnioitetaan että pelätään. Ne voivat tuoda yhteisölle onnea mutta aiheuttaa myös vahinkoa.</a:t>
            </a:r>
          </a:p>
          <a:p>
            <a:r>
              <a:rPr lang="fi-FI" altLang="fi-FI" sz="2200" dirty="0"/>
              <a:t>Haltijat ovat tietyn paikan yliluonnollisia asukkaita ja elollisten olentojen suojelijoita, jotka elävät näkymättömässä ympäristössä mutta voivat näyttäytyä ihmiselle.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Ahti vetten haltija </a:t>
            </a:r>
          </a:p>
          <a:p>
            <a:r>
              <a:rPr lang="fi-FI" altLang="fi-FI" sz="2200" dirty="0"/>
              <a:t>Näkymätöntä persoonatonta voimaa tai ”väkeä”, jonka uskotaan kuuluvan esineille, tapahtumille tai poikkeuksellisille ihmisille, nimitetään termillä mana.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Usein hyvän terveyden, pitkän elämän tai menestyksen katsotaan riippuvan manan oikeanlaisesta käytöstä.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vuori, luonto&#10;&#10;Kuvaus luotu automaattisesti">
            <a:extLst>
              <a:ext uri="{FF2B5EF4-FFF2-40B4-BE49-F238E27FC236}">
                <a16:creationId xmlns:a16="http://schemas.microsoft.com/office/drawing/2014/main" id="{B8D0877C-7BCF-404C-A652-891902B4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02" y="2481943"/>
            <a:ext cx="3132343" cy="21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Tietäjät ja parantajat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874099" cy="4633913"/>
          </a:xfrm>
        </p:spPr>
        <p:txBody>
          <a:bodyPr/>
          <a:lstStyle/>
          <a:p>
            <a:r>
              <a:rPr lang="fi-FI" altLang="fi-FI" sz="2200" dirty="0"/>
              <a:t>Luonnonuskontoja harjoittavissa yhteisöissä toimii perinteen erikoistuntijoita, tietäjiä ja parantajia, joita kunnioitetaan heidän viisautensa vuoksi. </a:t>
            </a:r>
          </a:p>
          <a:p>
            <a:r>
              <a:rPr lang="fi-FI" altLang="fi-FI" sz="2200" dirty="0"/>
              <a:t>He hallitsevat yhteisönsä tärkeimmät myytit ja riitit. He pystyvät myös olemaan yhteydessä henkiin ja näin takaamaan yhteisön hyvinvoinnin ja ratkomaan sen ongelmia. </a:t>
            </a:r>
          </a:p>
          <a:p>
            <a:r>
              <a:rPr lang="fi-FI" altLang="fi-FI" sz="2200" dirty="0"/>
              <a:t>Ihmisten ja henkien välittäjänä toimiminen on tärkeää, sillä luonnonuskonnoissa ei tehdä eroa uskonnon ja muun elämän välillä.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henkilö, sisä, hame&#10;&#10;Kuvaus luotu automaattisesti">
            <a:extLst>
              <a:ext uri="{FF2B5EF4-FFF2-40B4-BE49-F238E27FC236}">
                <a16:creationId xmlns:a16="http://schemas.microsoft.com/office/drawing/2014/main" id="{63C0D47D-0B3E-40D8-B1E9-50418954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60" y="1607810"/>
            <a:ext cx="3055336" cy="42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Laajakuva</PresentationFormat>
  <Paragraphs>66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6. Ihmisen ja luonnon liittolaisuus</vt:lpstr>
      <vt:lpstr>Luonnonuskonnot maailmanuskontoina</vt:lpstr>
      <vt:lpstr>PowerPoint-esitys</vt:lpstr>
      <vt:lpstr>Yhteys luontoon, rituaalit ja perinteen siirto</vt:lpstr>
      <vt:lpstr>Yhteys luontoon, rituaalit ja perinteen siirto</vt:lpstr>
      <vt:lpstr>Esivanhempien kunnioitus</vt:lpstr>
      <vt:lpstr>Esivanhempien kunnioitus</vt:lpstr>
      <vt:lpstr>Henget ja yliluonnolliset olennot</vt:lpstr>
      <vt:lpstr>Tietäjät ja parantajat</vt:lpstr>
      <vt:lpstr>Tietäjät ja parantajat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9</cp:revision>
  <dcterms:created xsi:type="dcterms:W3CDTF">2021-06-01T16:07:13Z</dcterms:created>
  <dcterms:modified xsi:type="dcterms:W3CDTF">2023-08-23T16:53:17Z</dcterms:modified>
</cp:coreProperties>
</file>