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9" r:id="rId4"/>
    <p:sldId id="261" r:id="rId5"/>
    <p:sldId id="260" r:id="rId6"/>
  </p:sldIdLst>
  <p:sldSz cx="12192000" cy="6858000"/>
  <p:notesSz cx="6858000" cy="9144000"/>
  <p:defaultTextStyle>
    <a:defPPr>
      <a:defRPr lang="fi-FI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76" d="100"/>
          <a:sy n="76" d="100"/>
        </p:scale>
        <p:origin x="58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251B72-27CE-40BA-9C7A-A17EE35F0844}" type="datetimeFigureOut">
              <a:rPr lang="fi-FI" smtClean="0"/>
              <a:t>13.2.2024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9EC046-1BB7-4E45-8F24-472DD13F566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10709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28B0DB0-714D-4942-B3F0-071849A47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754271-ADEE-410A-A4FA-D1503F755041}" type="datetime1">
              <a:rPr lang="fi-FI" smtClean="0"/>
              <a:t>13.2.2024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DC707A0-A39C-4F26-82CD-CD00F91F6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4. Kristinusko Rooman valtakunnassa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496EA5F-C6A1-4ECC-B2D1-BC45C4EB9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52959-2333-471C-8BD5-D73F1AEEC588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15066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BBC0CDC-B2E4-4A41-B3A8-90B22D14E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B536B8-70F3-4618-9495-D62EDD818D48}" type="datetime1">
              <a:rPr lang="fi-FI" smtClean="0"/>
              <a:t>13.2.2024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34DCEAF-0DCB-4DCD-99F3-820A7FBB6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4. Kristinusko Rooman valtakunnassa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23DE28B-6A38-448D-9294-E8A4F63E9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13331-8653-43C8-9822-FB20E43CF9A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22450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1160CE1-60C2-4D2A-B118-66EF38BE6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40CB84-DD07-4425-85C4-241023A33504}" type="datetime1">
              <a:rPr lang="fi-FI" smtClean="0"/>
              <a:t>13.2.2024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1F67DC0-D192-41D8-8EF3-D7F120C47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4. Kristinusko Rooman valtakunnassa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5802C89-204C-4A25-AD71-13353D35C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94E661-F3A9-4381-BAE1-A1A8773D157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85892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C9200AB-15F9-4B69-8522-367850418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13FA6E-074B-4B88-A5BF-FC51F8F60B60}" type="datetime1">
              <a:rPr lang="fi-FI" smtClean="0"/>
              <a:t>13.2.2024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EC3A185-7F0B-4ACE-BBEE-4A6138819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4. Kristinusko Rooman valtakunnassa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EDCC385-2570-4919-BCB0-4066596E2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01FB1B-E8C8-4B5E-B1C1-0BFDAE84AB66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60788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EF15B99-E9C6-4283-AEC2-84D98F549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D16C3A-B9B6-44FA-B377-1C3A63F779CA}" type="datetime1">
              <a:rPr lang="fi-FI" smtClean="0"/>
              <a:t>13.2.2024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43E1310-6A79-4BDB-8D36-3FF3B87FB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4. Kristinusko Rooman valtakunnassa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F308A27-1B83-40A1-9376-89239C901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16C3E0-6CEA-4058-931F-EEEE5E3076D5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61076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11F5300B-6543-4872-921F-3E94D0721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D37B49-868A-418C-9DCB-D978D3C7E703}" type="datetime1">
              <a:rPr lang="fi-FI" smtClean="0"/>
              <a:t>13.2.2024</a:t>
            </a:fld>
            <a:endParaRPr lang="fi-FI"/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A3DB2936-B3DE-4AE1-A618-D0B2F9315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4. Kristinusko Rooman valtakunnassa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6CADAEFC-99F6-4E28-A64B-2B24D1310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DFBB9-9B24-4BF5-828E-D0A91B1327C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78513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3">
            <a:extLst>
              <a:ext uri="{FF2B5EF4-FFF2-40B4-BE49-F238E27FC236}">
                <a16:creationId xmlns:a16="http://schemas.microsoft.com/office/drawing/2014/main" id="{7708C4E4-3B30-4811-9D8D-36BAEF346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7F42C0-284C-4024-BE41-0A46EFB5E188}" type="datetime1">
              <a:rPr lang="fi-FI" smtClean="0"/>
              <a:t>13.2.2024</a:t>
            </a:fld>
            <a:endParaRPr lang="fi-FI"/>
          </a:p>
        </p:txBody>
      </p:sp>
      <p:sp>
        <p:nvSpPr>
          <p:cNvPr id="8" name="Alatunnisteen paikkamerkki 4">
            <a:extLst>
              <a:ext uri="{FF2B5EF4-FFF2-40B4-BE49-F238E27FC236}">
                <a16:creationId xmlns:a16="http://schemas.microsoft.com/office/drawing/2014/main" id="{280BD086-619A-47AA-9420-14FE939D0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4. Kristinusko Rooman valtakunnassa</a:t>
            </a:r>
          </a:p>
        </p:txBody>
      </p:sp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7423806F-4DC8-48FA-9DFC-38EA2285B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1AF6A-3AD8-4608-A88D-DE5912880D4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98734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3">
            <a:extLst>
              <a:ext uri="{FF2B5EF4-FFF2-40B4-BE49-F238E27FC236}">
                <a16:creationId xmlns:a16="http://schemas.microsoft.com/office/drawing/2014/main" id="{7C2F5586-E500-47F6-A295-1BB262FCC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401946-BBF3-4440-8CD5-00398216EC2A}" type="datetime1">
              <a:rPr lang="fi-FI" smtClean="0"/>
              <a:t>13.2.2024</a:t>
            </a:fld>
            <a:endParaRPr lang="fi-FI"/>
          </a:p>
        </p:txBody>
      </p:sp>
      <p:sp>
        <p:nvSpPr>
          <p:cNvPr id="4" name="Alatunnisteen paikkamerkki 4">
            <a:extLst>
              <a:ext uri="{FF2B5EF4-FFF2-40B4-BE49-F238E27FC236}">
                <a16:creationId xmlns:a16="http://schemas.microsoft.com/office/drawing/2014/main" id="{DA567EE0-BDCC-458E-B0DA-591E1FF95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4. Kristinusko Rooman valtakunnassa</a:t>
            </a:r>
          </a:p>
        </p:txBody>
      </p:sp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3C1BFC34-80DF-4991-B6FB-579AED686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318B9D-E9A1-420E-A508-E539CFAF859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3954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>
            <a:extLst>
              <a:ext uri="{FF2B5EF4-FFF2-40B4-BE49-F238E27FC236}">
                <a16:creationId xmlns:a16="http://schemas.microsoft.com/office/drawing/2014/main" id="{F4B3C23E-6667-4184-8840-3675D28FF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6E13D-269A-4A83-ADE2-6A4B1791F1C1}" type="datetime1">
              <a:rPr lang="fi-FI" smtClean="0"/>
              <a:t>13.2.2024</a:t>
            </a:fld>
            <a:endParaRPr lang="fi-FI"/>
          </a:p>
        </p:txBody>
      </p:sp>
      <p:sp>
        <p:nvSpPr>
          <p:cNvPr id="3" name="Alatunnisteen paikkamerkki 4">
            <a:extLst>
              <a:ext uri="{FF2B5EF4-FFF2-40B4-BE49-F238E27FC236}">
                <a16:creationId xmlns:a16="http://schemas.microsoft.com/office/drawing/2014/main" id="{488046CA-5570-4D5E-BBA4-674FDD243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4. Kristinusko Rooman valtakunnassa</a:t>
            </a:r>
          </a:p>
        </p:txBody>
      </p:sp>
      <p:sp>
        <p:nvSpPr>
          <p:cNvPr id="4" name="Dian numeron paikkamerkki 5">
            <a:extLst>
              <a:ext uri="{FF2B5EF4-FFF2-40B4-BE49-F238E27FC236}">
                <a16:creationId xmlns:a16="http://schemas.microsoft.com/office/drawing/2014/main" id="{96D59866-23FD-41E2-B8EC-9B511ED9F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A44CC-96F3-4320-801D-EB5DB229DA6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40247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E2ED750D-FD58-4404-B6A5-30CDDB54F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0DC7C2-C696-4C77-9213-24C5F6A42B30}" type="datetime1">
              <a:rPr lang="fi-FI" smtClean="0"/>
              <a:t>13.2.2024</a:t>
            </a:fld>
            <a:endParaRPr lang="fi-FI"/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F87D7741-E6DB-4A50-BA24-590674835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4. Kristinusko Rooman valtakunnassa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C29A21E4-6838-42C9-812C-052181A0A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86DF0D-19BD-4C54-9BE4-9779AF01D9B3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30386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965EA9AC-E186-41C8-8B52-422C7FB25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6CB4EC-0EED-44C7-9D6F-E020F646D69A}" type="datetime1">
              <a:rPr lang="fi-FI" smtClean="0"/>
              <a:t>13.2.2024</a:t>
            </a:fld>
            <a:endParaRPr lang="fi-FI"/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2F1276AF-C27E-409F-AACA-002938501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4. Kristinusko Rooman valtakunnassa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2C5E2F57-3B6F-480B-ABBB-7EBFC06A4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FFEBD6-6EEF-4875-877D-BE29F49C479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14241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tsikon paikkamerkki 1">
            <a:extLst>
              <a:ext uri="{FF2B5EF4-FFF2-40B4-BE49-F238E27FC236}">
                <a16:creationId xmlns:a16="http://schemas.microsoft.com/office/drawing/2014/main" id="{14085B97-98C2-49A5-8470-E778B42E57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ots. perustyyl. napsautt.</a:t>
            </a:r>
          </a:p>
        </p:txBody>
      </p:sp>
      <p:sp>
        <p:nvSpPr>
          <p:cNvPr id="1027" name="Tekstin paikkamerkki 2">
            <a:extLst>
              <a:ext uri="{FF2B5EF4-FFF2-40B4-BE49-F238E27FC236}">
                <a16:creationId xmlns:a16="http://schemas.microsoft.com/office/drawing/2014/main" id="{6978D60B-4095-4493-8799-E92A10BBC2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tekstin perustyylejä napsauttamalla</a:t>
            </a:r>
          </a:p>
          <a:p>
            <a:pPr lvl="1"/>
            <a:r>
              <a:rPr lang="fi-FI" altLang="fi-FI"/>
              <a:t>toinen taso</a:t>
            </a:r>
          </a:p>
          <a:p>
            <a:pPr lvl="2"/>
            <a:r>
              <a:rPr lang="fi-FI" altLang="fi-FI"/>
              <a:t>kolmas taso</a:t>
            </a:r>
          </a:p>
          <a:p>
            <a:pPr lvl="3"/>
            <a:r>
              <a:rPr lang="fi-FI" altLang="fi-FI"/>
              <a:t>neljäs taso</a:t>
            </a:r>
          </a:p>
          <a:p>
            <a:pPr lvl="4"/>
            <a:r>
              <a:rPr lang="fi-FI" alt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31D57F6-CAAD-41DC-BC20-4CD2ABA676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D4E5664-247B-47CC-AC99-2FB9791D5C4C}" type="datetime1">
              <a:rPr lang="fi-FI" smtClean="0"/>
              <a:t>13.2.2024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4FD9B32-E1DD-402A-9940-16925565B3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i-FI"/>
              <a:t>4. Kristinusko Rooman valtakunnassa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D74DED2-AF73-4178-B310-59C4B70BB2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C5D05AB-3EA4-4E98-908F-7F30D17DE006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yle.fi/uutiset/3-12311254" TargetMode="External"/><Relationship Id="rId3" Type="http://schemas.openxmlformats.org/officeDocument/2006/relationships/hyperlink" Target="https://yle.fi/uutiset/3-11867852" TargetMode="External"/><Relationship Id="rId7" Type="http://schemas.openxmlformats.org/officeDocument/2006/relationships/hyperlink" Target="https://yle.fi/uutiset/3-12069762" TargetMode="External"/><Relationship Id="rId2" Type="http://schemas.openxmlformats.org/officeDocument/2006/relationships/hyperlink" Target="https://ihmisoikeusliitto.fi/ihmisoikeudet/ihmisoikeuksien-julistus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mixedfinns.fi/" TargetMode="External"/><Relationship Id="rId5" Type="http://schemas.openxmlformats.org/officeDocument/2006/relationships/hyperlink" Target="https://yle.fi/uutiset/3-12247609" TargetMode="External"/><Relationship Id="rId4" Type="http://schemas.openxmlformats.org/officeDocument/2006/relationships/hyperlink" Target="https://blacklivesmatter.com/" TargetMode="External"/><Relationship Id="rId9" Type="http://schemas.openxmlformats.org/officeDocument/2006/relationships/hyperlink" Target="https://unric.org/fi/taistelu-saamelaisten-syrjimista-vastaan-jatkuu/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tasa-arvo.fi/etusivu" TargetMode="External"/><Relationship Id="rId2" Type="http://schemas.openxmlformats.org/officeDocument/2006/relationships/hyperlink" Target="https://syrjinta.fi/syrjinta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6D694EB-E207-48D4-A508-CBBE8382F9F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800" dirty="0">
                <a:latin typeface="+mn-lt"/>
              </a:rPr>
              <a:t>4. Kristinusko Rooman valtakunnassa</a:t>
            </a:r>
          </a:p>
        </p:txBody>
      </p:sp>
      <p:sp>
        <p:nvSpPr>
          <p:cNvPr id="2051" name="Alaotsikko 2">
            <a:extLst>
              <a:ext uri="{FF2B5EF4-FFF2-40B4-BE49-F238E27FC236}">
                <a16:creationId xmlns:a16="http://schemas.microsoft.com/office/drawing/2014/main" id="{527B8528-272B-4F1B-9BC7-4390F3F102F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altLang="fi-FI" sz="2200" dirty="0"/>
              <a:t>Motivointi 1: Vainot ja väheksyntä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625FF0-2ADA-4718-9F13-0395B55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28088" cy="7334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200" dirty="0">
                <a:latin typeface="+mn-lt"/>
              </a:rPr>
              <a:t>Motivointikuva</a:t>
            </a:r>
          </a:p>
        </p:txBody>
      </p:sp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4B2E3F6B-2452-43DB-9BA0-AF372E3BB0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726017" y="2374624"/>
            <a:ext cx="3627783" cy="1054376"/>
          </a:xfrm>
        </p:spPr>
        <p:txBody>
          <a:bodyPr/>
          <a:lstStyle/>
          <a:p>
            <a:r>
              <a:rPr lang="fi-FI" altLang="fi-FI" sz="2200" dirty="0"/>
              <a:t>Kristityistä levitettiin huhuja Rooman valtakunnassa, ja heitä vainottiin uskonsa vuoksi. Heitä syytettiin taikauskosta ja pilkattiin ristiinnaulitun palvomisesta. Miten ja miksi ihmisiä vainotaan tai väheksytään nykyään?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dirty="0"/>
              <a:t>4. Kristinusko Rooman valtakunnassa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A3522F5-295B-F541-8BFD-46864677B1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106" y="1398366"/>
            <a:ext cx="7046701" cy="4671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625FF0-2ADA-4718-9F13-0395B55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28088" cy="7334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200" dirty="0">
                <a:latin typeface="+mn-lt"/>
              </a:rPr>
              <a:t>Miten ja miksi ihmisiä vainotaan tai väheksytään nykyään?</a:t>
            </a:r>
          </a:p>
        </p:txBody>
      </p:sp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4B2E3F6B-2452-43DB-9BA0-AF372E3BB0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351722"/>
            <a:ext cx="10515600" cy="4825241"/>
          </a:xfrm>
        </p:spPr>
        <p:txBody>
          <a:bodyPr/>
          <a:lstStyle/>
          <a:p>
            <a:r>
              <a:rPr lang="fi-FI" altLang="fi-FI" sz="2200" dirty="0">
                <a:hlinkClick r:id="rId2"/>
              </a:rPr>
              <a:t>YK:n ihmisoikeuksien yleismaailmallisen julistuksen</a:t>
            </a:r>
            <a:r>
              <a:rPr lang="fi-FI" altLang="fi-FI" sz="2200" dirty="0"/>
              <a:t> (1948) 2. artiklan mukaan</a:t>
            </a:r>
            <a:br>
              <a:rPr lang="fi-FI" altLang="fi-FI" sz="2200" dirty="0"/>
            </a:br>
            <a:r>
              <a:rPr lang="fi-FI" altLang="fi-FI" sz="2000" i="1" dirty="0"/>
              <a:t>”Jokainen on oikeutettu kaikkiin tässä julistuksessa esitettyihin oikeuksiin ja vapauksiin ilman minkäänlaista </a:t>
            </a:r>
            <a:r>
              <a:rPr lang="fi-FI" altLang="fi-FI" sz="2000" b="1" i="1" dirty="0"/>
              <a:t>rotuun</a:t>
            </a:r>
            <a:r>
              <a:rPr lang="fi-FI" altLang="fi-FI" sz="2000" i="1" dirty="0"/>
              <a:t>, </a:t>
            </a:r>
            <a:r>
              <a:rPr lang="fi-FI" altLang="fi-FI" sz="2000" b="1" i="1" dirty="0"/>
              <a:t>väriin</a:t>
            </a:r>
            <a:r>
              <a:rPr lang="fi-FI" altLang="fi-FI" sz="2000" i="1" dirty="0"/>
              <a:t>, </a:t>
            </a:r>
            <a:r>
              <a:rPr lang="fi-FI" altLang="fi-FI" sz="2000" b="1" i="1" dirty="0"/>
              <a:t>sukupuoleen</a:t>
            </a:r>
            <a:r>
              <a:rPr lang="fi-FI" altLang="fi-FI" sz="2000" i="1" dirty="0"/>
              <a:t>, </a:t>
            </a:r>
            <a:r>
              <a:rPr lang="fi-FI" altLang="fi-FI" sz="2000" b="1" i="1" dirty="0"/>
              <a:t>kieleen</a:t>
            </a:r>
            <a:r>
              <a:rPr lang="fi-FI" altLang="fi-FI" sz="2000" i="1" dirty="0"/>
              <a:t>, </a:t>
            </a:r>
            <a:r>
              <a:rPr lang="fi-FI" altLang="fi-FI" sz="2000" b="1" i="1" dirty="0"/>
              <a:t>uskontoon</a:t>
            </a:r>
            <a:r>
              <a:rPr lang="fi-FI" altLang="fi-FI" sz="2000" i="1" dirty="0"/>
              <a:t>, poliittiseen tai muuhun </a:t>
            </a:r>
            <a:r>
              <a:rPr lang="fi-FI" altLang="fi-FI" sz="2000" b="1" i="1" dirty="0"/>
              <a:t>mielipiteeseen</a:t>
            </a:r>
            <a:r>
              <a:rPr lang="fi-FI" altLang="fi-FI" sz="2000" i="1" dirty="0"/>
              <a:t>, kansalliseen tai yhteiskunnalliseen </a:t>
            </a:r>
            <a:r>
              <a:rPr lang="fi-FI" altLang="fi-FI" sz="2000" b="1" i="1" dirty="0"/>
              <a:t>alkuperään</a:t>
            </a:r>
            <a:r>
              <a:rPr lang="fi-FI" altLang="fi-FI" sz="2000" i="1" dirty="0"/>
              <a:t>, </a:t>
            </a:r>
            <a:r>
              <a:rPr lang="fi-FI" altLang="fi-FI" sz="2000" b="1" i="1" dirty="0"/>
              <a:t>omaisuuteen</a:t>
            </a:r>
            <a:r>
              <a:rPr lang="fi-FI" altLang="fi-FI" sz="2000" i="1" dirty="0"/>
              <a:t>, </a:t>
            </a:r>
            <a:r>
              <a:rPr lang="fi-FI" altLang="fi-FI" sz="2000" b="1" i="1" dirty="0"/>
              <a:t>syntyperään</a:t>
            </a:r>
            <a:r>
              <a:rPr lang="fi-FI" altLang="fi-FI" sz="2000" i="1" dirty="0"/>
              <a:t> tai </a:t>
            </a:r>
            <a:r>
              <a:rPr lang="fi-FI" altLang="fi-FI" sz="2000" b="1" i="1" dirty="0"/>
              <a:t>muuhun tekijään </a:t>
            </a:r>
            <a:r>
              <a:rPr lang="fi-FI" altLang="fi-FI" sz="2000" i="1" dirty="0"/>
              <a:t>perustuvaa erotusta.”</a:t>
            </a:r>
          </a:p>
          <a:p>
            <a:r>
              <a:rPr lang="fi-FI" altLang="fi-FI" sz="2200" dirty="0"/>
              <a:t>Kuitenkin juuri nämä julistuksessa mainitut tekijät ovat tyypillisiä asioita, joidenka takia ihmisiä väheksytään tai vainotaan maailmassa.</a:t>
            </a:r>
          </a:p>
          <a:p>
            <a:r>
              <a:rPr lang="fi-FI" altLang="fi-FI" sz="2200" dirty="0"/>
              <a:t>Esimerkkejä: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>
                <a:hlinkClick r:id="rId3"/>
              </a:rPr>
              <a:t>uiguurien vaino Kiinassa</a:t>
            </a:r>
            <a:endParaRPr lang="fi-FI" altLang="fi-FI" sz="2200" dirty="0"/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>
                <a:hlinkClick r:id="rId4"/>
              </a:rPr>
              <a:t>Black Lives Matter</a:t>
            </a:r>
            <a:r>
              <a:rPr lang="fi-FI" altLang="fi-FI" sz="2200" dirty="0"/>
              <a:t> -liike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>
                <a:hlinkClick r:id="rId5"/>
              </a:rPr>
              <a:t>kristittyjen syrjintä Intiassa</a:t>
            </a:r>
            <a:endParaRPr lang="fi-FI" altLang="fi-FI" sz="2200" dirty="0"/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 err="1"/>
              <a:t>rodullistaminen</a:t>
            </a:r>
            <a:r>
              <a:rPr lang="fi-FI" altLang="fi-FI" sz="2200" dirty="0"/>
              <a:t>, </a:t>
            </a:r>
            <a:r>
              <a:rPr lang="fi-FI" altLang="fi-FI" sz="2200" dirty="0">
                <a:hlinkClick r:id="rId6"/>
              </a:rPr>
              <a:t>Mixed Finns</a:t>
            </a:r>
            <a:r>
              <a:rPr lang="fi-FI" altLang="fi-FI" sz="2200" dirty="0"/>
              <a:t> -yhteisö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>
                <a:hlinkClick r:id="rId7"/>
              </a:rPr>
              <a:t>naisten asema Afganistanissa</a:t>
            </a:r>
            <a:endParaRPr lang="fi-FI" altLang="fi-FI" sz="2200" dirty="0"/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 err="1">
                <a:hlinkClick r:id="rId8"/>
              </a:rPr>
              <a:t>seksuaali</a:t>
            </a:r>
            <a:r>
              <a:rPr lang="fi-FI" altLang="fi-FI" sz="2200" dirty="0">
                <a:hlinkClick r:id="rId8"/>
              </a:rPr>
              <a:t>- ja sukupuolivähemmistöjen häivyttäminen koulussa</a:t>
            </a:r>
            <a:endParaRPr lang="fi-FI" altLang="fi-FI" sz="2200" dirty="0"/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>
                <a:hlinkClick r:id="rId9"/>
              </a:rPr>
              <a:t>saamelaisten syrjintä</a:t>
            </a:r>
            <a:endParaRPr lang="fi-FI" altLang="fi-FI" sz="2200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dirty="0"/>
              <a:t>4. Kristinusko Rooman valtakunnassa</a:t>
            </a:r>
          </a:p>
        </p:txBody>
      </p:sp>
    </p:spTree>
    <p:extLst>
      <p:ext uri="{BB962C8B-B14F-4D97-AF65-F5344CB8AC3E}">
        <p14:creationId xmlns:p14="http://schemas.microsoft.com/office/powerpoint/2010/main" val="39695040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isällön paikkamerkki 6">
            <a:extLst>
              <a:ext uri="{FF2B5EF4-FFF2-40B4-BE49-F238E27FC236}">
                <a16:creationId xmlns:a16="http://schemas.microsoft.com/office/drawing/2014/main" id="{6179FAFB-CA18-4226-9EC7-89BC4E7EF6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588" y="136525"/>
            <a:ext cx="2857500" cy="2857500"/>
          </a:xfrm>
        </p:spPr>
      </p:pic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2D89A1FB-1C6A-4B7F-AD57-4F51DF8F6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4. Kristinusko Rooman valtakunnassa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F3754D09-CBC4-4576-AEBA-C36EA3B14E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483" y="136525"/>
            <a:ext cx="2857500" cy="2857500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63F35677-5444-4AB8-93F0-74E1F3004E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983" y="136525"/>
            <a:ext cx="2857500" cy="2857500"/>
          </a:xfrm>
          <a:prstGeom prst="rect">
            <a:avLst/>
          </a:prstGeom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9DB89B74-D488-481B-B5F6-BC1C8C4AC8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588" y="2994025"/>
            <a:ext cx="2857500" cy="2857500"/>
          </a:xfrm>
          <a:prstGeom prst="rect">
            <a:avLst/>
          </a:prstGeom>
        </p:spPr>
      </p:pic>
      <p:pic>
        <p:nvPicPr>
          <p:cNvPr id="15" name="Kuva 14">
            <a:extLst>
              <a:ext uri="{FF2B5EF4-FFF2-40B4-BE49-F238E27FC236}">
                <a16:creationId xmlns:a16="http://schemas.microsoft.com/office/drawing/2014/main" id="{AC705773-9C9F-41EC-B663-F338E74648E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483" y="3034993"/>
            <a:ext cx="2857500" cy="2857500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4BC8CA2A-F792-4B0A-AF4D-F53B51B58ED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983" y="3075961"/>
            <a:ext cx="2857500" cy="2857500"/>
          </a:xfrm>
          <a:prstGeom prst="rect">
            <a:avLst/>
          </a:prstGeom>
        </p:spPr>
      </p:pic>
      <p:pic>
        <p:nvPicPr>
          <p:cNvPr id="19" name="Kuva 18">
            <a:extLst>
              <a:ext uri="{FF2B5EF4-FFF2-40B4-BE49-F238E27FC236}">
                <a16:creationId xmlns:a16="http://schemas.microsoft.com/office/drawing/2014/main" id="{6175E5AB-1565-4B2A-BB00-7C9D1327650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9483" y="3075961"/>
            <a:ext cx="2857500" cy="2857500"/>
          </a:xfrm>
          <a:prstGeom prst="rect">
            <a:avLst/>
          </a:prstGeom>
        </p:spPr>
      </p:pic>
      <p:sp>
        <p:nvSpPr>
          <p:cNvPr id="20" name="Tekstiruutu 19">
            <a:extLst>
              <a:ext uri="{FF2B5EF4-FFF2-40B4-BE49-F238E27FC236}">
                <a16:creationId xmlns:a16="http://schemas.microsoft.com/office/drawing/2014/main" id="{7859906F-5632-4892-8A1A-BEDF9B7C6243}"/>
              </a:ext>
            </a:extLst>
          </p:cNvPr>
          <p:cNvSpPr txBox="1"/>
          <p:nvPr/>
        </p:nvSpPr>
        <p:spPr>
          <a:xfrm>
            <a:off x="555160" y="2706629"/>
            <a:ext cx="247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Uiguurien vaino Kiinassa</a:t>
            </a:r>
          </a:p>
        </p:txBody>
      </p:sp>
      <p:sp>
        <p:nvSpPr>
          <p:cNvPr id="21" name="Tekstiruutu 20">
            <a:extLst>
              <a:ext uri="{FF2B5EF4-FFF2-40B4-BE49-F238E27FC236}">
                <a16:creationId xmlns:a16="http://schemas.microsoft.com/office/drawing/2014/main" id="{4C29393D-7389-4568-B875-88FE596C0721}"/>
              </a:ext>
            </a:extLst>
          </p:cNvPr>
          <p:cNvSpPr txBox="1"/>
          <p:nvPr/>
        </p:nvSpPr>
        <p:spPr>
          <a:xfrm>
            <a:off x="3531732" y="2706629"/>
            <a:ext cx="2382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Black </a:t>
            </a:r>
            <a:r>
              <a:rPr lang="fi-FI" dirty="0" err="1"/>
              <a:t>Lives</a:t>
            </a:r>
            <a:r>
              <a:rPr lang="fi-FI" dirty="0"/>
              <a:t> </a:t>
            </a:r>
            <a:r>
              <a:rPr lang="fi-FI" dirty="0" err="1"/>
              <a:t>Matter</a:t>
            </a:r>
            <a:r>
              <a:rPr lang="fi-FI" dirty="0"/>
              <a:t> -liike</a:t>
            </a:r>
          </a:p>
        </p:txBody>
      </p:sp>
      <p:sp>
        <p:nvSpPr>
          <p:cNvPr id="22" name="Tekstiruutu 21">
            <a:extLst>
              <a:ext uri="{FF2B5EF4-FFF2-40B4-BE49-F238E27FC236}">
                <a16:creationId xmlns:a16="http://schemas.microsoft.com/office/drawing/2014/main" id="{44EE10F4-2F8B-45CD-9DE0-FDBAFB1F93AA}"/>
              </a:ext>
            </a:extLst>
          </p:cNvPr>
          <p:cNvSpPr txBox="1"/>
          <p:nvPr/>
        </p:nvSpPr>
        <p:spPr>
          <a:xfrm>
            <a:off x="6405824" y="2706629"/>
            <a:ext cx="2693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Kristittyjen syrjintä Intiassa</a:t>
            </a:r>
          </a:p>
        </p:txBody>
      </p:sp>
      <p:sp>
        <p:nvSpPr>
          <p:cNvPr id="23" name="Tekstiruutu 22">
            <a:extLst>
              <a:ext uri="{FF2B5EF4-FFF2-40B4-BE49-F238E27FC236}">
                <a16:creationId xmlns:a16="http://schemas.microsoft.com/office/drawing/2014/main" id="{302290D1-0BA7-452D-B603-95493C3D49B1}"/>
              </a:ext>
            </a:extLst>
          </p:cNvPr>
          <p:cNvSpPr txBox="1"/>
          <p:nvPr/>
        </p:nvSpPr>
        <p:spPr>
          <a:xfrm>
            <a:off x="610286" y="5523161"/>
            <a:ext cx="21119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err="1"/>
              <a:t>Mixed</a:t>
            </a:r>
            <a:r>
              <a:rPr lang="fi-FI" dirty="0"/>
              <a:t> </a:t>
            </a:r>
            <a:r>
              <a:rPr lang="fi-FI" dirty="0" err="1"/>
              <a:t>Finns</a:t>
            </a:r>
            <a:r>
              <a:rPr lang="fi-FI" dirty="0"/>
              <a:t> -yhteisö</a:t>
            </a:r>
          </a:p>
        </p:txBody>
      </p:sp>
      <p:sp>
        <p:nvSpPr>
          <p:cNvPr id="24" name="Tekstiruutu 23">
            <a:extLst>
              <a:ext uri="{FF2B5EF4-FFF2-40B4-BE49-F238E27FC236}">
                <a16:creationId xmlns:a16="http://schemas.microsoft.com/office/drawing/2014/main" id="{DB1DC1B6-9CD9-44F3-8146-2D30F88C04C0}"/>
              </a:ext>
            </a:extLst>
          </p:cNvPr>
          <p:cNvSpPr txBox="1"/>
          <p:nvPr/>
        </p:nvSpPr>
        <p:spPr>
          <a:xfrm>
            <a:off x="3536142" y="5564129"/>
            <a:ext cx="2936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Naisten asema Afganistanissa</a:t>
            </a:r>
          </a:p>
        </p:txBody>
      </p:sp>
      <p:sp>
        <p:nvSpPr>
          <p:cNvPr id="25" name="Tekstiruutu 24">
            <a:extLst>
              <a:ext uri="{FF2B5EF4-FFF2-40B4-BE49-F238E27FC236}">
                <a16:creationId xmlns:a16="http://schemas.microsoft.com/office/drawing/2014/main" id="{55CD769B-7244-426C-9A45-EE5D1AA01B1B}"/>
              </a:ext>
            </a:extLst>
          </p:cNvPr>
          <p:cNvSpPr txBox="1"/>
          <p:nvPr/>
        </p:nvSpPr>
        <p:spPr>
          <a:xfrm>
            <a:off x="6405824" y="5605097"/>
            <a:ext cx="23898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/>
              <a:t>Seksuaali- ja sukupuolivähemmistöjen häivyttäminen koulussa</a:t>
            </a:r>
          </a:p>
        </p:txBody>
      </p:sp>
      <p:sp>
        <p:nvSpPr>
          <p:cNvPr id="26" name="Tekstiruutu 25">
            <a:extLst>
              <a:ext uri="{FF2B5EF4-FFF2-40B4-BE49-F238E27FC236}">
                <a16:creationId xmlns:a16="http://schemas.microsoft.com/office/drawing/2014/main" id="{E2654BD9-A8FA-4018-9F5C-45DF910D548B}"/>
              </a:ext>
            </a:extLst>
          </p:cNvPr>
          <p:cNvSpPr txBox="1"/>
          <p:nvPr/>
        </p:nvSpPr>
        <p:spPr>
          <a:xfrm>
            <a:off x="9275506" y="5600615"/>
            <a:ext cx="2161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Saamelaisten syrjintä</a:t>
            </a:r>
          </a:p>
        </p:txBody>
      </p:sp>
    </p:spTree>
    <p:extLst>
      <p:ext uri="{BB962C8B-B14F-4D97-AF65-F5344CB8AC3E}">
        <p14:creationId xmlns:p14="http://schemas.microsoft.com/office/powerpoint/2010/main" val="38736987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625FF0-2ADA-4718-9F13-0395B55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28088" cy="7334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200" dirty="0">
                <a:latin typeface="+mn-lt"/>
              </a:rPr>
              <a:t>Pohdintatehtävä</a:t>
            </a:r>
          </a:p>
        </p:txBody>
      </p:sp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4B2E3F6B-2452-43DB-9BA0-AF372E3BB0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543050"/>
            <a:ext cx="10515600" cy="4633913"/>
          </a:xfrm>
        </p:spPr>
        <p:txBody>
          <a:bodyPr/>
          <a:lstStyle/>
          <a:p>
            <a:r>
              <a:rPr lang="fi-FI" altLang="fi-FI" sz="2200" dirty="0"/>
              <a:t>Pohdi parin kanssa tai pienessä ryhmässä: 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Miten ennakkoluulot syntyvät?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Millä konkreettisilla tavoilla Suomessa voisi vähentää ennakkoluuloja ja syrjintää?</a:t>
            </a:r>
          </a:p>
          <a:p>
            <a:pPr marL="0" indent="0">
              <a:buNone/>
            </a:pPr>
            <a:endParaRPr lang="fi-FI" altLang="fi-FI" sz="2200" dirty="0"/>
          </a:p>
          <a:p>
            <a:r>
              <a:rPr lang="fi-FI" altLang="fi-FI" sz="2200" dirty="0"/>
              <a:t>Lisätietoa: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>
                <a:hlinkClick r:id="rId2"/>
              </a:rPr>
              <a:t>Syrjinnän muodot</a:t>
            </a:r>
            <a:endParaRPr lang="fi-FI" altLang="fi-FI" sz="2200" dirty="0"/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>
                <a:hlinkClick r:id="rId3"/>
              </a:rPr>
              <a:t>Tasa-arvovaltuutettu</a:t>
            </a:r>
            <a:endParaRPr lang="fi-FI" altLang="fi-FI" sz="2200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dirty="0"/>
              <a:t>4. Kristinusko Rooman valtakunnassa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F7CE8C6D-BBF1-4FBC-BC08-229CC31EB1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250" y="3004297"/>
            <a:ext cx="2857500" cy="285750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1F99D359-F0D4-4417-B44B-3764A86C3A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538" y="3004297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3765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225</Words>
  <Application>Microsoft Office PowerPoint</Application>
  <PresentationFormat>Laajakuva</PresentationFormat>
  <Paragraphs>34</Paragraphs>
  <Slides>5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Office-teema</vt:lpstr>
      <vt:lpstr>4. Kristinusko Rooman valtakunnassa</vt:lpstr>
      <vt:lpstr>Motivointikuva</vt:lpstr>
      <vt:lpstr>Miten ja miksi ihmisiä vainotaan tai väheksytään nykyään?</vt:lpstr>
      <vt:lpstr>PowerPoint-esitys</vt:lpstr>
      <vt:lpstr>Pohdintatehtävä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Diaesityksen otsikko, koko 48</dc:title>
  <dc:creator>Taina Vuokko</dc:creator>
  <cp:lastModifiedBy>Luukkonen Iiris</cp:lastModifiedBy>
  <cp:revision>10</cp:revision>
  <dcterms:created xsi:type="dcterms:W3CDTF">2021-06-01T16:07:13Z</dcterms:created>
  <dcterms:modified xsi:type="dcterms:W3CDTF">2024-02-13T20:35:05Z</dcterms:modified>
</cp:coreProperties>
</file>