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51B72-27CE-40BA-9C7A-A17EE35F0844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EC046-1BB7-4E45-8F24-472DD13F56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70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8B0DB0-714D-4942-B3F0-071849A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8CB8-6AC5-4FCE-9259-B6A2E4DE93C6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C707A0-A39C-4F26-82CD-CD00F91F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96EA5F-C6A1-4ECC-B2D1-BC45C4EB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2959-2333-471C-8BD5-D73F1AEEC58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06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C0CDC-B2E4-4A41-B3A8-90B22D14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24587-AF63-43D7-B269-A5AE1346E75B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4DCEAF-0DCB-4DCD-99F3-820A7FBB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3DE28B-6A38-448D-9294-E8A4F63E9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3331-8653-43C8-9822-FB20E43CF9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160CE1-60C2-4D2A-B118-66EF38BE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6702-24AE-4E67-8925-6634F45F2BF0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F67DC0-D192-41D8-8EF3-D7F120C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802C89-204C-4A25-AD71-13353D3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E661-F3A9-4381-BAE1-A1A8773D15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8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9200AB-15F9-4B69-8522-36785041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4DB6-C225-4AC7-ADEC-6409F4238970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C3A185-7F0B-4ACE-BBEE-4A613881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DCC385-2570-4919-BCB0-406659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1FB1B-E8C8-4B5E-B1C1-0BFDAE84AB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7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F15B99-E9C6-4283-AEC2-84D98F5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AFE83-968E-468A-902D-84502B48124C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3E1310-6A79-4BDB-8D36-3FF3B87F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8A27-1B83-40A1-9376-89239C90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C3E0-6CEA-4058-931F-EEEE5E3076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0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11F5300B-6543-4872-921F-3E94D0721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48DF4-773C-4246-B224-CA7E5D032AE7}" type="datetime1">
              <a:rPr lang="fi-FI" smtClean="0"/>
              <a:t>23.2.2023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A3DB2936-B3DE-4AE1-A618-D0B2F931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6CADAEFC-99F6-4E28-A64B-2B24D131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DFBB9-9B24-4BF5-828E-D0A91B1327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5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7708C4E4-3B30-4811-9D8D-36BAEF34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6A35C-9ED4-4A0E-A856-0C5145E02F32}" type="datetime1">
              <a:rPr lang="fi-FI" smtClean="0"/>
              <a:t>23.2.2023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80BD086-619A-47AA-9420-14FE939D0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7423806F-4DC8-48FA-9DFC-38EA2285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1AF6A-3AD8-4608-A88D-DE5912880D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73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7C2F5586-E500-47F6-A295-1BB262FC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883E4-5BCC-422E-BDFE-531E3FECE6CC}" type="datetime1">
              <a:rPr lang="fi-FI" smtClean="0"/>
              <a:t>23.2.2023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DA567EE0-BDCC-458E-B0DA-591E1FF9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3C1BFC34-80DF-4991-B6FB-579AED68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8B9D-E9A1-420E-A508-E539CFAF85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5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F4B3C23E-6667-4184-8840-3675D28F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557A-F36E-4990-9244-3FB8C4135D15}" type="datetime1">
              <a:rPr lang="fi-FI" smtClean="0"/>
              <a:t>23.2.2023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488046CA-5570-4D5E-BBA4-674FDD24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96D59866-23FD-41E2-B8EC-9B511ED9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44CC-96F3-4320-801D-EB5DB229D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2ED750D-FD58-4404-B6A5-30CDDB54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661DA-7739-4D7D-8C35-53AB4D6EEDCB}" type="datetime1">
              <a:rPr lang="fi-FI" smtClean="0"/>
              <a:t>23.2.2023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F87D7741-E6DB-4A50-BA24-59067483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29A21E4-6838-42C9-812C-052181A0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DF0D-19BD-4C54-9BE4-9779AF01D9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03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965EA9AC-E186-41C8-8B52-422C7FB25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2E51-A03B-43D8-B7E2-8E1CEAC1FD11}" type="datetime1">
              <a:rPr lang="fi-FI" smtClean="0"/>
              <a:t>23.2.2023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F1276AF-C27E-409F-AACA-00293850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2C5E2F57-3B6F-480B-ABBB-7EBFC06A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EBD6-6EEF-4875-877D-BE29F49C47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2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14085B97-98C2-49A5-8470-E778B42E57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6978D60B-4095-4493-8799-E92A10BBC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1D57F6-CAAD-41DC-BC20-4CD2ABA6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8F6C8B-93C3-4DBD-B78E-47F9E4897BF2}" type="datetime1">
              <a:rPr lang="fi-FI" smtClean="0"/>
              <a:t>23.2.2023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FD9B32-E1DD-402A-9940-16925565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74DED2-AF73-4178-B310-59C4B70B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D05AB-3EA4-4E98-908F-7F30D17DE0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D694EB-E207-48D4-A508-CBBE8382F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2863"/>
            <a:ext cx="914400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sz="4800" dirty="0">
                <a:latin typeface="+mn-lt"/>
              </a:rPr>
              <a:t>5. Kristillisten perinteiden muodostuminen</a:t>
            </a:r>
          </a:p>
        </p:txBody>
      </p:sp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3662738A-753A-4391-BBD6-8A921F44341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78233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sz="2200" dirty="0"/>
              <a:t>Oppikirjan tehtävien vastaukset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625FF0-2ADA-4718-9F13-0395B556D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28088" cy="733425"/>
          </a:xfrm>
        </p:spPr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1. Selitä, mikä on kolminaisuusoppi. </a:t>
            </a:r>
          </a:p>
        </p:txBody>
      </p:sp>
      <p:sp>
        <p:nvSpPr>
          <p:cNvPr id="3075" name="Sisällön paikkamerkki 2">
            <a:extLst>
              <a:ext uri="{FF2B5EF4-FFF2-40B4-BE49-F238E27FC236}">
                <a16:creationId xmlns:a16="http://schemas.microsoft.com/office/drawing/2014/main" id="{4B2E3F6B-2452-43DB-9BA0-AF372E3BB0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Varhaisissa kirkolliskokouksissa eli konsiileissa lyötiin lukkoon kristinuskon pääopit, joista keskeisimpiä on oppi Jumalan kolminaisuudesta.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Yksi Jumala toimii kolmessa persoonassa: Isänä, Poikana ja Pyhänä Henkenä. 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Jokaisella persoonalla on oma tehtävänsä.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altLang="fi-FI" sz="2200" dirty="0">
                <a:solidFill>
                  <a:schemeClr val="dk1"/>
                </a:solidFill>
                <a:latin typeface="Calibri"/>
                <a:cs typeface="Calibri"/>
              </a:rPr>
              <a:t>Kolminaisuusoppi on vaikea ymmärtää järjen avulla, joten sitä kuvataan usein symboleilla, kuten kolmiolla tai kolmiapilalla. 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B370220-A88D-4199-931D-DA202CA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D46FAD7-0606-4CA6-B680-0B12E11B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B69154-1B98-4A01-B1C1-F9FC18FF0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810625" cy="11112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2. Mitä konsiilit ovat? Mikä niiden tehtävä oli?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940621C-A50C-4ABC-A3D2-7B76C7774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Konsiilit ovat kirkolliskokouksia, joissa tietyn alueen piispat ja muut valitut edustajat päättävät kirkon asioista.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Vuosina 325–787 pidettiin seitsemän konsiilia, joissa lyötiin lukkoon kristinuskon keskeiset käsitykset, kuten kolminaisuusoppi.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Konsiileissa myös tuomittiin harhaopit.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Suurin osa kristillisistä kirkoista noudattaa edelleen seitsemän konsiilin oppeja.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Konsiileissa muotoiltiin uskontunnustus, jota kutsutaan konsiilien pitopaikojen mukaan Nikean-Konstantinopolin uskontunnustukseksi.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Uskontunnustukseen on tiivistetty kristillisen uskon sisältö.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91A862-1A8A-4503-AD95-C80A6B74A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6F46DB1-C8BB-4C60-8B16-8BE101EF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26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0E2F94-335E-4AAB-96D5-978B3494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96350" cy="132556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3. Miten kristityksi tultiin Rooman valtakunnan aikana?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E8B86-A251-411E-94CC-71F606A15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Seurakunnan jäseneksi tultiin kasteen kautta, ja kastettaville opetettiin perustiedot kristinuskosta.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Ensin kastettiin vain aikuisia, mutta jo 100-luvulta alkaen alettiin kastaa lapsia.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Kastettavalla tuli olla kummi, jonka tehtävä oli tukea kastettua ja perehdyttää häntä kristilliseen elämään.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FEA5A12-DDC8-40B5-AE0A-6F085CF77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ACE264E-2C79-4E6A-AA55-D578C131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015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874404-A345-483A-84CE-F11D62E7A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65801" cy="1325563"/>
          </a:xfrm>
        </p:spPr>
        <p:txBody>
          <a:bodyPr/>
          <a:lstStyle/>
          <a:p>
            <a:r>
              <a:rPr lang="fi-FI" sz="3600" dirty="0">
                <a:solidFill>
                  <a:schemeClr val="dk1"/>
                </a:solidFill>
                <a:latin typeface="Calibri"/>
                <a:cs typeface="Calibri"/>
              </a:rPr>
              <a:t>4. Millaiset kristilliset tavat ja perinteet ovat peräisin Rooman valtakunnan ajalta? Laadi aiheesta käsitekartta</a:t>
            </a:r>
            <a:r>
              <a:rPr lang="fi-FI" dirty="0"/>
              <a:t>.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BB7553-248A-4788-A9FB-AD8DFC9C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847FFCD-0A64-4F7E-8612-19B954C1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1EA76D10-7D54-4E56-945B-1FA361F2881E}"/>
              </a:ext>
            </a:extLst>
          </p:cNvPr>
          <p:cNvSpPr/>
          <p:nvPr/>
        </p:nvSpPr>
        <p:spPr>
          <a:xfrm>
            <a:off x="4765736" y="3391764"/>
            <a:ext cx="2771773" cy="1264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r>
              <a:rPr lang="fi-FI" sz="2000" dirty="0">
                <a:solidFill>
                  <a:schemeClr val="bg1"/>
                </a:solidFill>
                <a:latin typeface="Calibri"/>
                <a:cs typeface="Calibri"/>
                <a:sym typeface="Arial"/>
              </a:rPr>
              <a:t>Kristillisiä tapoja ja perinteitä Rooman valtakunnan ajalta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8035FF41-33E7-4DA4-BD34-CFE381DD7136}"/>
              </a:ext>
            </a:extLst>
          </p:cNvPr>
          <p:cNvSpPr/>
          <p:nvPr/>
        </p:nvSpPr>
        <p:spPr>
          <a:xfrm>
            <a:off x="2929061" y="2675634"/>
            <a:ext cx="2108200" cy="7164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Sakramentit</a:t>
            </a: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D2622FEF-D8A3-4538-9B9F-71434D8DC8C6}"/>
              </a:ext>
            </a:extLst>
          </p:cNvPr>
          <p:cNvSpPr/>
          <p:nvPr/>
        </p:nvSpPr>
        <p:spPr>
          <a:xfrm>
            <a:off x="7234892" y="2671645"/>
            <a:ext cx="1714500" cy="7164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latin typeface="Calibri"/>
                <a:cs typeface="Calibri"/>
                <a:sym typeface="Arial"/>
              </a:rPr>
              <a:t>Virat</a:t>
            </a: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3501513-A980-4631-B664-BF3B55C6FF8F}"/>
              </a:ext>
            </a:extLst>
          </p:cNvPr>
          <p:cNvSpPr/>
          <p:nvPr/>
        </p:nvSpPr>
        <p:spPr>
          <a:xfrm>
            <a:off x="5375735" y="4657498"/>
            <a:ext cx="1879600" cy="7164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Juhlakalenteri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B6766635-DD3A-44CC-9E3B-79FA4EEB8106}"/>
              </a:ext>
            </a:extLst>
          </p:cNvPr>
          <p:cNvSpPr/>
          <p:nvPr/>
        </p:nvSpPr>
        <p:spPr>
          <a:xfrm>
            <a:off x="2886136" y="4423683"/>
            <a:ext cx="1879600" cy="72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tx1"/>
                </a:solidFill>
                <a:latin typeface="Calibri"/>
                <a:cs typeface="Calibri"/>
              </a:rPr>
              <a:t>Jumalanpalvelus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36F3C99A-B9B4-4123-8F17-7FF676E64248}"/>
              </a:ext>
            </a:extLst>
          </p:cNvPr>
          <p:cNvSpPr/>
          <p:nvPr/>
        </p:nvSpPr>
        <p:spPr>
          <a:xfrm>
            <a:off x="2862761" y="1971637"/>
            <a:ext cx="1879599" cy="708152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Ehtoollinen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B75EEB3E-3F98-42B3-91E1-D5B0403C1577}"/>
              </a:ext>
            </a:extLst>
          </p:cNvPr>
          <p:cNvSpPr/>
          <p:nvPr/>
        </p:nvSpPr>
        <p:spPr>
          <a:xfrm>
            <a:off x="1421154" y="2720085"/>
            <a:ext cx="1497019" cy="646491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Kaste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id="{E89C46BF-B893-47EF-922E-6EB04DD14D05}"/>
              </a:ext>
            </a:extLst>
          </p:cNvPr>
          <p:cNvSpPr/>
          <p:nvPr/>
        </p:nvSpPr>
        <p:spPr>
          <a:xfrm>
            <a:off x="830757" y="2127858"/>
            <a:ext cx="1595361" cy="61234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Kummius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4B798859-BD51-4AFB-A609-58A40A0CC283}"/>
              </a:ext>
            </a:extLst>
          </p:cNvPr>
          <p:cNvSpPr/>
          <p:nvPr/>
        </p:nvSpPr>
        <p:spPr>
          <a:xfrm>
            <a:off x="7537509" y="3952752"/>
            <a:ext cx="1706556" cy="7067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latin typeface="Calibri"/>
                <a:cs typeface="Calibri"/>
              </a:rPr>
              <a:t>Hallinto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FD302F69-82A0-4E73-925B-079FEDA33EB8}"/>
              </a:ext>
            </a:extLst>
          </p:cNvPr>
          <p:cNvSpPr/>
          <p:nvPr/>
        </p:nvSpPr>
        <p:spPr>
          <a:xfrm>
            <a:off x="6472906" y="1967482"/>
            <a:ext cx="1295400" cy="708152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  <a:sym typeface="Arial"/>
              </a:rPr>
              <a:t>Piispa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E7D2EFF2-0298-4BA4-BA02-D8D3459CBA9F}"/>
              </a:ext>
            </a:extLst>
          </p:cNvPr>
          <p:cNvSpPr/>
          <p:nvPr/>
        </p:nvSpPr>
        <p:spPr>
          <a:xfrm>
            <a:off x="7795918" y="1890717"/>
            <a:ext cx="1989318" cy="77727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Presbyteeri tai pappi</a:t>
            </a:r>
          </a:p>
        </p:txBody>
      </p:sp>
      <p:sp>
        <p:nvSpPr>
          <p:cNvPr id="17" name="Ellipsi 16">
            <a:extLst>
              <a:ext uri="{FF2B5EF4-FFF2-40B4-BE49-F238E27FC236}">
                <a16:creationId xmlns:a16="http://schemas.microsoft.com/office/drawing/2014/main" id="{0283BED0-2DD9-421F-B574-68DE8FBEDF51}"/>
              </a:ext>
            </a:extLst>
          </p:cNvPr>
          <p:cNvSpPr/>
          <p:nvPr/>
        </p:nvSpPr>
        <p:spPr>
          <a:xfrm>
            <a:off x="8949392" y="2617587"/>
            <a:ext cx="1318818" cy="654319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Diakoni</a:t>
            </a:r>
          </a:p>
        </p:txBody>
      </p:sp>
      <p:sp>
        <p:nvSpPr>
          <p:cNvPr id="18" name="Ellipsi 17">
            <a:extLst>
              <a:ext uri="{FF2B5EF4-FFF2-40B4-BE49-F238E27FC236}">
                <a16:creationId xmlns:a16="http://schemas.microsoft.com/office/drawing/2014/main" id="{2F7AA441-7D3D-4AE5-B399-D0AB1BB08659}"/>
              </a:ext>
            </a:extLst>
          </p:cNvPr>
          <p:cNvSpPr/>
          <p:nvPr/>
        </p:nvSpPr>
        <p:spPr>
          <a:xfrm>
            <a:off x="8839134" y="3406814"/>
            <a:ext cx="2338502" cy="65432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Hiippakunnat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3C3CE068-7F21-4865-ADFF-C5B0E7803B49}"/>
              </a:ext>
            </a:extLst>
          </p:cNvPr>
          <p:cNvSpPr/>
          <p:nvPr/>
        </p:nvSpPr>
        <p:spPr>
          <a:xfrm>
            <a:off x="9250798" y="4092421"/>
            <a:ext cx="2034824" cy="65432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Seurakunnat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2570E598-F18E-482F-A2C4-CA7D2219FF18}"/>
              </a:ext>
            </a:extLst>
          </p:cNvPr>
          <p:cNvSpPr/>
          <p:nvPr/>
        </p:nvSpPr>
        <p:spPr>
          <a:xfrm>
            <a:off x="8467761" y="4644656"/>
            <a:ext cx="1620900" cy="91440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Kirkollis-kokoukset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C9D7CBA6-B90F-4611-908D-E04E9CCAD0F1}"/>
              </a:ext>
            </a:extLst>
          </p:cNvPr>
          <p:cNvSpPr/>
          <p:nvPr/>
        </p:nvSpPr>
        <p:spPr>
          <a:xfrm>
            <a:off x="3817599" y="5233971"/>
            <a:ext cx="1722152" cy="706718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Pääsiäinen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49FD60BA-1922-4D3D-846B-7918A51C7C46}"/>
              </a:ext>
            </a:extLst>
          </p:cNvPr>
          <p:cNvSpPr/>
          <p:nvPr/>
        </p:nvSpPr>
        <p:spPr>
          <a:xfrm>
            <a:off x="5543769" y="5383007"/>
            <a:ext cx="1246274" cy="839657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Hela-torstai</a:t>
            </a: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4D4AF770-4941-4FE7-8E69-BA294AD4AAEC}"/>
              </a:ext>
            </a:extLst>
          </p:cNvPr>
          <p:cNvSpPr/>
          <p:nvPr/>
        </p:nvSpPr>
        <p:spPr>
          <a:xfrm>
            <a:off x="6790043" y="5327129"/>
            <a:ext cx="1706556" cy="706718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Helluntai</a:t>
            </a: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089E5DF8-DFAB-4A90-8B9E-F441A8AE4584}"/>
              </a:ext>
            </a:extLst>
          </p:cNvPr>
          <p:cNvSpPr/>
          <p:nvPr/>
        </p:nvSpPr>
        <p:spPr>
          <a:xfrm>
            <a:off x="7263371" y="4702491"/>
            <a:ext cx="1065094" cy="543735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Joulu</a:t>
            </a:r>
          </a:p>
        </p:txBody>
      </p:sp>
      <p:sp>
        <p:nvSpPr>
          <p:cNvPr id="25" name="Ellipsi 24">
            <a:extLst>
              <a:ext uri="{FF2B5EF4-FFF2-40B4-BE49-F238E27FC236}">
                <a16:creationId xmlns:a16="http://schemas.microsoft.com/office/drawing/2014/main" id="{B91A92EE-5F7E-4DD8-ABAA-FBC91558828B}"/>
              </a:ext>
            </a:extLst>
          </p:cNvPr>
          <p:cNvSpPr/>
          <p:nvPr/>
        </p:nvSpPr>
        <p:spPr>
          <a:xfrm>
            <a:off x="1199626" y="4412729"/>
            <a:ext cx="1686510" cy="91440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Raamatun-luku</a:t>
            </a:r>
          </a:p>
        </p:txBody>
      </p:sp>
      <p:sp>
        <p:nvSpPr>
          <p:cNvPr id="26" name="Ellipsi 25">
            <a:extLst>
              <a:ext uri="{FF2B5EF4-FFF2-40B4-BE49-F238E27FC236}">
                <a16:creationId xmlns:a16="http://schemas.microsoft.com/office/drawing/2014/main" id="{A814CCC7-A3CC-4107-AD89-09D368871E01}"/>
              </a:ext>
            </a:extLst>
          </p:cNvPr>
          <p:cNvSpPr/>
          <p:nvPr/>
        </p:nvSpPr>
        <p:spPr>
          <a:xfrm>
            <a:off x="3518835" y="3702246"/>
            <a:ext cx="1210488" cy="721437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Rukous</a:t>
            </a:r>
          </a:p>
        </p:txBody>
      </p:sp>
      <p:sp>
        <p:nvSpPr>
          <p:cNvPr id="27" name="Ellipsi 26">
            <a:extLst>
              <a:ext uri="{FF2B5EF4-FFF2-40B4-BE49-F238E27FC236}">
                <a16:creationId xmlns:a16="http://schemas.microsoft.com/office/drawing/2014/main" id="{9AFF8984-21D6-4283-A2B4-D97B6FDDCF22}"/>
              </a:ext>
            </a:extLst>
          </p:cNvPr>
          <p:cNvSpPr/>
          <p:nvPr/>
        </p:nvSpPr>
        <p:spPr>
          <a:xfrm>
            <a:off x="2349708" y="3651834"/>
            <a:ext cx="1108760" cy="760895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Kirkot</a:t>
            </a:r>
          </a:p>
        </p:txBody>
      </p:sp>
      <p:sp>
        <p:nvSpPr>
          <p:cNvPr id="28" name="Ellipsi 27">
            <a:extLst>
              <a:ext uri="{FF2B5EF4-FFF2-40B4-BE49-F238E27FC236}">
                <a16:creationId xmlns:a16="http://schemas.microsoft.com/office/drawing/2014/main" id="{1B45C0D2-4652-49A7-9A10-CED47E74B3B3}"/>
              </a:ext>
            </a:extLst>
          </p:cNvPr>
          <p:cNvSpPr/>
          <p:nvPr/>
        </p:nvSpPr>
        <p:spPr>
          <a:xfrm>
            <a:off x="5520393" y="2669729"/>
            <a:ext cx="1714500" cy="646490"/>
          </a:xfrm>
          <a:prstGeom prst="ellipse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fi-FI" dirty="0">
                <a:solidFill>
                  <a:schemeClr val="dk1"/>
                </a:solidFill>
                <a:latin typeface="Calibri"/>
                <a:cs typeface="Calibri"/>
              </a:rPr>
              <a:t>Paavi ja patriarkat</a:t>
            </a:r>
          </a:p>
        </p:txBody>
      </p:sp>
    </p:spTree>
    <p:extLst>
      <p:ext uri="{BB962C8B-B14F-4D97-AF65-F5344CB8AC3E}">
        <p14:creationId xmlns:p14="http://schemas.microsoft.com/office/powerpoint/2010/main" val="232007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B13FFF-D1C5-410F-9A08-08F02F6B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34450" cy="219710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5. Pohdi, miksi ei-kristilliset tavat, kuten vihkiveden pirskotus ja kynttilöiden polttaminen, ovat siirtyneet osaksi kristillistä jumalanpalvelusta.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42F8F0-B168-4221-92EB-5059C6F52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43225"/>
            <a:ext cx="10515600" cy="3233737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Tavat olivat ihmisille tuttuja, mutta niille annettiin kristinuskossa uusi merkitys. Näin voitiin torjua pakanalliset eli ei-kristilliset vaikutukset.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Tapojen teologinen merkitys voi olla hyvinkin syvällinen.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Esimerkiksi kynttilän taivaaseen nouseva liekki kuvaa rukousta.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Ihmiset kaipaavat usein jotain konkreettista uskonnonharjoittamiseen.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635C1D4-F5C3-44A7-9C21-03B570F2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8D9913-0DA8-48F6-A335-8B52C513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32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5174E5-3B10-42D8-8F48-62A15F10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9010650" cy="27019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6. Piispan, papin ja diakonin virat periytyvät alkukirkon ajoilta. Minkälaista työtä he tekevät eri kirkkokunnissa tänä päivänä, ja ketkä ovat heidän ”asiakaskuntansa”?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80B5FE-AC71-41D4-B9D8-DDCA2A1D4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Piispat vastaavat erityisesti oman hiippakuntansa hallinnosta. Piispat toimivat alueensa papiston esimiehinä ja valvovat pappien opetusta ja toimintaa seurakunnissa.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Pappi vastaa jumalanpalveluksista, sakramenttien toimittamisesta ja muista tehtävistä. Papin asiakaskunta muodostuu seurakuntalaisista.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Diakonin viran sisällössä on eroja eri kirkkokuntien välillä.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Roomalaiskatolisessa, ortodoksisessa ja anglikaanisessa kirkossa diakonin virka on eräänlainen pappeuden esiaste, ja diakonit avustavat jumalanpalveluksissa.</a:t>
            </a:r>
          </a:p>
          <a:p>
            <a:pPr lvl="1"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̶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Luterilaisessa kirkossa diakonien asiakaskuntana ovat erityisesti köyhät, sairaat ja muut apua tarvitsevat. He tekevät pääosin auttamistyötä.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A6D686-D8D4-4E63-B85B-AE4BF12F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FCA57B-A3AD-491F-94DA-AEE09ED22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68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BDDB5B-E33C-4FCD-B694-5E704CAF0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72550" cy="2092325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defRPr/>
            </a:pPr>
            <a:r>
              <a:rPr lang="fi-FI" sz="4200" dirty="0">
                <a:solidFill>
                  <a:schemeClr val="dk1"/>
                </a:solidFill>
                <a:latin typeface="Calibri"/>
                <a:cs typeface="Calibri"/>
              </a:rPr>
              <a:t>7. Mitä vuonna 1054 tapahtui kristinuskon historiassa? Miten ja miksi tapahtumat ovat vaikuttaneet yhtä tähän päivään asti?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CB48C7-9095-4029-A084-3052C678D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0975"/>
            <a:ext cx="10515600" cy="3422650"/>
          </a:xfrm>
        </p:spPr>
        <p:txBody>
          <a:bodyPr/>
          <a:lstStyle/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Vuonna 1054 lännen ja idän kirkot julistivat monien erimielisyyksien takia toisensa kirkonkiroukseen, ja kristinusko jakautui lännen katoliseen ja idän ortodoksiseen kirkkoon.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Näillä kirkoilla on edelleenkin omat hallintosysteeminsä, opilliset korostuksensa ja tapansa.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Roomalaiskatolista kirkkoa johtaa paavi, mutta ortodoksisilla kirkoilla ei ole yhtä johtajaa vaan useita patriarkkoja. </a:t>
            </a:r>
          </a:p>
          <a:p>
            <a:pPr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Pannatuomiot ja kirkonkiroukset kumottiin </a:t>
            </a:r>
            <a:r>
              <a:rPr lang="fi-FI" sz="2200">
                <a:solidFill>
                  <a:schemeClr val="dk1"/>
                </a:solidFill>
                <a:latin typeface="Calibri"/>
                <a:cs typeface="Calibri"/>
              </a:rPr>
              <a:t>virallisesti 1965, </a:t>
            </a:r>
            <a:r>
              <a:rPr lang="fi-FI" sz="2200" dirty="0">
                <a:solidFill>
                  <a:schemeClr val="dk1"/>
                </a:solidFill>
                <a:latin typeface="Calibri"/>
                <a:cs typeface="Calibri"/>
              </a:rPr>
              <a:t>ja nykyisin nämä kirkot tekevät myös yhteistyötä.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30D5A0C-954A-4223-860D-5B6298CA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5. Kristillisten perinteiden muodostuminen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55640B-AFD5-4B19-9B1E-101EFEC6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1FB1B-E8C8-4B5E-B1C1-0BFDAE84AB66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28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Laajakuva</PresentationFormat>
  <Paragraphs>72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5. Kristillisten perinteiden muodostuminen</vt:lpstr>
      <vt:lpstr>1. Selitä, mikä on kolminaisuusoppi. </vt:lpstr>
      <vt:lpstr>2. Mitä konsiilit ovat? Mikä niiden tehtävä oli?</vt:lpstr>
      <vt:lpstr>3. Miten kristityksi tultiin Rooman valtakunnan aikana?</vt:lpstr>
      <vt:lpstr>4. Millaiset kristilliset tavat ja perinteet ovat peräisin Rooman valtakunnan ajalta? Laadi aiheesta käsitekartta. </vt:lpstr>
      <vt:lpstr>5. Pohdi, miksi ei-kristilliset tavat, kuten vihkiveden pirskotus ja kynttilöiden polttaminen, ovat siirtyneet osaksi kristillistä jumalanpalvelusta. </vt:lpstr>
      <vt:lpstr>6. Piispan, papin ja diakonin virat periytyvät alkukirkon ajoilta. Minkälaista työtä he tekevät eri kirkkokunnissa tänä päivänä, ja ketkä ovat heidän ”asiakaskuntansa”?</vt:lpstr>
      <vt:lpstr>7. Mitä vuonna 1054 tapahtui kristinuskon historiassa? Miten ja miksi tapahtumat ovat vaikuttaneet yhtä tähän päivään asti?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Diaesityksen otsikko, koko 48</dc:title>
  <dc:creator>Taina Vuokko</dc:creator>
  <cp:lastModifiedBy>Luukkonen Iiris</cp:lastModifiedBy>
  <cp:revision>17</cp:revision>
  <dcterms:created xsi:type="dcterms:W3CDTF">2021-06-01T16:07:13Z</dcterms:created>
  <dcterms:modified xsi:type="dcterms:W3CDTF">2023-02-23T07:08:49Z</dcterms:modified>
</cp:coreProperties>
</file>