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5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2" r:id="rId6"/>
    <p:sldId id="261" r:id="rId7"/>
    <p:sldId id="268" r:id="rId8"/>
    <p:sldId id="265" r:id="rId9"/>
    <p:sldId id="269" r:id="rId10"/>
    <p:sldId id="273" r:id="rId11"/>
    <p:sldId id="274" r:id="rId12"/>
    <p:sldId id="266" r:id="rId13"/>
    <p:sldId id="263" r:id="rId14"/>
    <p:sldId id="272" r:id="rId15"/>
    <p:sldId id="270" r:id="rId16"/>
    <p:sldId id="271" r:id="rId17"/>
  </p:sldIdLst>
  <p:sldSz cx="24384000" cy="13716000"/>
  <p:notesSz cx="6794500" cy="9931400"/>
  <p:defaultTextStyle>
    <a:defPPr>
      <a:defRPr lang="en-US"/>
    </a:defPPr>
    <a:lvl1pPr marL="0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1pPr>
    <a:lvl2pPr marL="768096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2pPr>
    <a:lvl3pPr marL="1536192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3pPr>
    <a:lvl4pPr marL="2304288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4pPr>
    <a:lvl5pPr marL="3072384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5pPr>
    <a:lvl6pPr marL="3840480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6pPr>
    <a:lvl7pPr marL="4608576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7pPr>
    <a:lvl8pPr marL="5376672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8pPr>
    <a:lvl9pPr marL="6144768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yylimalleja" id="{46C4E436-CC06-4795-AE88-7100612AA4A9}">
          <p14:sldIdLst>
            <p14:sldId id="256"/>
            <p14:sldId id="262"/>
            <p14:sldId id="261"/>
            <p14:sldId id="268"/>
            <p14:sldId id="265"/>
            <p14:sldId id="269"/>
            <p14:sldId id="273"/>
            <p14:sldId id="274"/>
            <p14:sldId id="266"/>
            <p14:sldId id="263"/>
            <p14:sldId id="272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äänänen Anna" initials="VA" lastIdx="1" clrIdx="0">
    <p:extLst>
      <p:ext uri="{19B8F6BF-5375-455C-9EA6-DF929625EA0E}">
        <p15:presenceInfo xmlns:p15="http://schemas.microsoft.com/office/powerpoint/2012/main" userId="S::anna.vaananen@otava.fi::afcd5de4-6b81-451f-9507-a3206bba066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845B"/>
    <a:srgbClr val="00A87E"/>
    <a:srgbClr val="006BB3"/>
    <a:srgbClr val="BD8400"/>
    <a:srgbClr val="AA5501"/>
    <a:srgbClr val="E53663"/>
    <a:srgbClr val="E6009D"/>
    <a:srgbClr val="A45B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88C522-FA27-4E30-A3A7-AD54C4450EFE}" v="3" dt="2026-04-29T18:14:20.4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29" d="100"/>
          <a:sy n="29" d="100"/>
        </p:scale>
        <p:origin x="1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jo Grönvall-Jokela" userId="10993c76-be4d-4698-8a99-80574621722b" providerId="ADAL" clId="{33307EAA-7C51-4650-909A-A3876D76CFAC}"/>
    <pc:docChg chg="custSel addSld modSld modSection">
      <pc:chgData name="Marjo Grönvall-Jokela" userId="10993c76-be4d-4698-8a99-80574621722b" providerId="ADAL" clId="{33307EAA-7C51-4650-909A-A3876D76CFAC}" dt="2026-04-29T18:24:47.290" v="510" actId="20577"/>
      <pc:docMkLst>
        <pc:docMk/>
      </pc:docMkLst>
      <pc:sldChg chg="modSp new mod">
        <pc:chgData name="Marjo Grönvall-Jokela" userId="10993c76-be4d-4698-8a99-80574621722b" providerId="ADAL" clId="{33307EAA-7C51-4650-909A-A3876D76CFAC}" dt="2026-04-29T18:24:47.290" v="510" actId="20577"/>
        <pc:sldMkLst>
          <pc:docMk/>
          <pc:sldMk cId="4021754671" sldId="273"/>
        </pc:sldMkLst>
        <pc:spChg chg="mod">
          <ac:chgData name="Marjo Grönvall-Jokela" userId="10993c76-be4d-4698-8a99-80574621722b" providerId="ADAL" clId="{33307EAA-7C51-4650-909A-A3876D76CFAC}" dt="2026-04-29T18:11:48.855" v="2" actId="113"/>
          <ac:spMkLst>
            <pc:docMk/>
            <pc:sldMk cId="4021754671" sldId="273"/>
            <ac:spMk id="2" creationId="{2310E1FE-2EF7-0C4A-8540-7A73F6892A65}"/>
          </ac:spMkLst>
        </pc:spChg>
        <pc:spChg chg="mod">
          <ac:chgData name="Marjo Grönvall-Jokela" userId="10993c76-be4d-4698-8a99-80574621722b" providerId="ADAL" clId="{33307EAA-7C51-4650-909A-A3876D76CFAC}" dt="2026-04-29T18:24:47.290" v="510" actId="20577"/>
          <ac:spMkLst>
            <pc:docMk/>
            <pc:sldMk cId="4021754671" sldId="273"/>
            <ac:spMk id="3" creationId="{DF7D0E56-3217-60A3-4274-760DFC30032F}"/>
          </ac:spMkLst>
        </pc:spChg>
      </pc:sldChg>
      <pc:sldChg chg="addSp delSp modSp new mod">
        <pc:chgData name="Marjo Grönvall-Jokela" userId="10993c76-be4d-4698-8a99-80574621722b" providerId="ADAL" clId="{33307EAA-7C51-4650-909A-A3876D76CFAC}" dt="2026-04-29T18:19:29.164" v="255" actId="1076"/>
        <pc:sldMkLst>
          <pc:docMk/>
          <pc:sldMk cId="1692642128" sldId="274"/>
        </pc:sldMkLst>
        <pc:spChg chg="del">
          <ac:chgData name="Marjo Grönvall-Jokela" userId="10993c76-be4d-4698-8a99-80574621722b" providerId="ADAL" clId="{33307EAA-7C51-4650-909A-A3876D76CFAC}" dt="2026-04-29T18:19:05.141" v="248" actId="22"/>
          <ac:spMkLst>
            <pc:docMk/>
            <pc:sldMk cId="1692642128" sldId="274"/>
            <ac:spMk id="3" creationId="{373DB011-4E40-76D6-9E5E-9C83FC67161A}"/>
          </ac:spMkLst>
        </pc:spChg>
        <pc:picChg chg="add mod ord">
          <ac:chgData name="Marjo Grönvall-Jokela" userId="10993c76-be4d-4698-8a99-80574621722b" providerId="ADAL" clId="{33307EAA-7C51-4650-909A-A3876D76CFAC}" dt="2026-04-29T18:19:29.164" v="255" actId="1076"/>
          <ac:picMkLst>
            <pc:docMk/>
            <pc:sldMk cId="1692642128" sldId="274"/>
            <ac:picMk id="7" creationId="{2DE4186B-351B-5C96-6503-578731D57A7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DA1BF-19F3-4229-BA59-2E56CAC7CCB7}" type="datetimeFigureOut">
              <a:rPr lang="fi-FI" smtClean="0"/>
              <a:t>29.4.2026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i-FI"/>
              <a:t>Sarjan nimi alatunnisteeksi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425B6-48A3-4867-AB5D-F0B04678E8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480683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F3208-E354-404C-9BCE-26DCCC89D6A3}" type="datetimeFigureOut">
              <a:t>29.4.2026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Sarjan nimi alatunnisteeksi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F5846-7FDB-7A41-BFAE-11B7D8CCC68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7836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676400" y="5766899"/>
            <a:ext cx="21031200" cy="2651126"/>
          </a:xfrm>
        </p:spPr>
        <p:txBody>
          <a:bodyPr>
            <a:normAutofit/>
          </a:bodyPr>
          <a:lstStyle>
            <a:lvl1pPr>
              <a:defRPr sz="9600" b="1">
                <a:solidFill>
                  <a:schemeClr val="bg1"/>
                </a:solidFill>
              </a:defRPr>
            </a:lvl1pPr>
          </a:lstStyle>
          <a:p>
            <a:r>
              <a:rPr lang="fi-FI"/>
              <a:t>&lt; Luvun numero ja nimi &gt;</a:t>
            </a:r>
          </a:p>
        </p:txBody>
      </p:sp>
      <p:sp>
        <p:nvSpPr>
          <p:cNvPr id="10" name="Tekstin paikkamerkki 13">
            <a:extLst>
              <a:ext uri="{FF2B5EF4-FFF2-40B4-BE49-F238E27FC236}">
                <a16:creationId xmlns:a16="http://schemas.microsoft.com/office/drawing/2014/main" id="{B2306A64-4093-8E4F-B458-9B414E6F96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76400" y="1771745"/>
            <a:ext cx="21031200" cy="1084901"/>
          </a:xfrm>
        </p:spPr>
        <p:txBody>
          <a:bodyPr anchor="ctr">
            <a:normAutofit/>
          </a:bodyPr>
          <a:lstStyle>
            <a:lvl1pPr algn="ctr">
              <a:defRPr sz="6600" b="1">
                <a:solidFill>
                  <a:schemeClr val="bg1"/>
                </a:solidFill>
              </a:defRPr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 &lt; Sarjan nimi &gt;</a:t>
            </a:r>
          </a:p>
        </p:txBody>
      </p:sp>
      <p:sp>
        <p:nvSpPr>
          <p:cNvPr id="13" name="Tekstin paikkamerkki 13">
            <a:extLst>
              <a:ext uri="{FF2B5EF4-FFF2-40B4-BE49-F238E27FC236}">
                <a16:creationId xmlns:a16="http://schemas.microsoft.com/office/drawing/2014/main" id="{C91695A4-5868-DA40-A773-70E350E5E2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76400" y="2856646"/>
            <a:ext cx="21031200" cy="1084901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&lt; Kurssin numero&gt;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D17B3A4E-31B1-F24F-9FEC-092DB1BD8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4454" y="11772077"/>
            <a:ext cx="1804218" cy="9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2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88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2" hasCustomPrompt="1"/>
          </p:nvPr>
        </p:nvSpPr>
        <p:spPr>
          <a:xfrm>
            <a:off x="1676400" y="3730513"/>
            <a:ext cx="21031200" cy="8145947"/>
          </a:xfrm>
        </p:spPr>
        <p:txBody>
          <a:bodyPr>
            <a:normAutofit/>
          </a:bodyPr>
          <a:lstStyle>
            <a:lvl1pPr>
              <a:defRPr sz="6000"/>
            </a:lvl1pPr>
            <a:lvl2pPr>
              <a:defRPr sz="5400"/>
            </a:lvl2pPr>
            <a:lvl3pPr>
              <a:defRPr sz="4800"/>
            </a:lvl3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6" name="Dian numeron paikkamerkki 4">
            <a:extLst>
              <a:ext uri="{FF2B5EF4-FFF2-40B4-BE49-F238E27FC236}">
                <a16:creationId xmlns:a16="http://schemas.microsoft.com/office/drawing/2014/main" id="{BCB98871-21E3-CD43-8CA7-31BAC4AEA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BE2822-B248-004E-9F91-722369B3FA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&lt; Manner 2 Luku X &gt;</a:t>
            </a:r>
          </a:p>
        </p:txBody>
      </p:sp>
    </p:spTree>
    <p:extLst>
      <p:ext uri="{BB962C8B-B14F-4D97-AF65-F5344CB8AC3E}">
        <p14:creationId xmlns:p14="http://schemas.microsoft.com/office/powerpoint/2010/main" val="267106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Image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23110613" y="88587"/>
            <a:ext cx="1102891" cy="405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1536192" rtl="0" eaLnBrk="1" latinLnBrk="0" hangingPunct="1">
              <a:defRPr sz="2400" b="1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76809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19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28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2384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0480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857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7667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4476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+mn-lt"/>
            </a:endParaRPr>
          </a:p>
        </p:txBody>
      </p:sp>
      <p:sp>
        <p:nvSpPr>
          <p:cNvPr id="13" name="Tekstin paikkamerkki 13"/>
          <p:cNvSpPr>
            <a:spLocks noGrp="1"/>
          </p:cNvSpPr>
          <p:nvPr>
            <p:ph type="body" sz="quarter" idx="20" hasCustomPrompt="1"/>
          </p:nvPr>
        </p:nvSpPr>
        <p:spPr>
          <a:xfrm>
            <a:off x="1621943" y="3160738"/>
            <a:ext cx="10942861" cy="8399891"/>
          </a:xfrm>
        </p:spPr>
        <p:txBody>
          <a:bodyPr/>
          <a:lstStyle>
            <a:lvl1pPr>
              <a:defRPr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 </a:t>
            </a:r>
          </a:p>
        </p:txBody>
      </p:sp>
      <p:sp>
        <p:nvSpPr>
          <p:cNvPr id="7" name="Kuvan paikkamerkki 4">
            <a:extLst>
              <a:ext uri="{FF2B5EF4-FFF2-40B4-BE49-F238E27FC236}">
                <a16:creationId xmlns:a16="http://schemas.microsoft.com/office/drawing/2014/main" id="{0BB99D6C-DC5C-4D4C-895B-60902C71BEF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460186" y="0"/>
            <a:ext cx="10923814" cy="13716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Dian numeron paikkamerkki 4">
            <a:extLst>
              <a:ext uri="{FF2B5EF4-FFF2-40B4-BE49-F238E27FC236}">
                <a16:creationId xmlns:a16="http://schemas.microsoft.com/office/drawing/2014/main" id="{BDA40A65-249D-1F44-829E-75B4708C7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3EE93C-27B1-4E41-A85F-00FD89F968E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i-FI"/>
              <a:t>&lt; Manner 2 Luku X &gt;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5AB51109-D884-F844-9A74-F9C38D077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944" y="730251"/>
            <a:ext cx="10997318" cy="2130180"/>
          </a:xfrm>
        </p:spPr>
        <p:txBody>
          <a:bodyPr/>
          <a:lstStyle/>
          <a:p>
            <a:r>
              <a:rPr lang="fi-FI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31222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649187" y="730250"/>
            <a:ext cx="21463874" cy="16210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8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ebas Neue" charset="0"/>
                <a:cs typeface="Bebas Neue" charset="0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23110613" y="88587"/>
            <a:ext cx="1102891" cy="405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1536192" rtl="0" eaLnBrk="1" latinLnBrk="0" hangingPunct="1">
              <a:defRPr sz="2400" b="1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76809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19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28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2384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0480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857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7667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4476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+mn-lt"/>
            </a:endParaRPr>
          </a:p>
        </p:txBody>
      </p:sp>
      <p:sp>
        <p:nvSpPr>
          <p:cNvPr id="8" name="Picture Placeholder 16"/>
          <p:cNvSpPr>
            <a:spLocks noGrp="1"/>
          </p:cNvSpPr>
          <p:nvPr userDrawn="1"/>
        </p:nvSpPr>
        <p:spPr>
          <a:xfrm>
            <a:off x="8404703" y="4080086"/>
            <a:ext cx="3941487" cy="696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fi-FI"/>
          </a:p>
        </p:txBody>
      </p:sp>
      <p:sp>
        <p:nvSpPr>
          <p:cNvPr id="16" name="Sisällön paikkamerkki 3">
            <a:extLst>
              <a:ext uri="{FF2B5EF4-FFF2-40B4-BE49-F238E27FC236}">
                <a16:creationId xmlns:a16="http://schemas.microsoft.com/office/drawing/2014/main" id="{DFC04D7D-D96C-D240-BE90-01644E4623D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76400" y="3061052"/>
            <a:ext cx="10069463" cy="8337296"/>
          </a:xfrm>
        </p:spPr>
        <p:txBody>
          <a:bodyPr>
            <a:normAutofit/>
          </a:bodyPr>
          <a:lstStyle>
            <a:lvl1pPr>
              <a:defRPr sz="6000"/>
            </a:lvl1pPr>
            <a:lvl2pPr>
              <a:defRPr sz="5400"/>
            </a:lvl2pPr>
            <a:lvl3pPr>
              <a:defRPr sz="4800"/>
            </a:lvl3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645A4E07-63E2-C64A-8296-6C6ADD5636C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041150" y="3061052"/>
            <a:ext cx="10069463" cy="8337296"/>
          </a:xfrm>
        </p:spPr>
        <p:txBody>
          <a:bodyPr>
            <a:normAutofit/>
          </a:bodyPr>
          <a:lstStyle>
            <a:lvl1pPr>
              <a:defRPr sz="6000"/>
            </a:lvl1pPr>
            <a:lvl2pPr>
              <a:defRPr sz="5400"/>
            </a:lvl2pPr>
            <a:lvl3pPr>
              <a:defRPr sz="4800"/>
            </a:lvl3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0" name="Dian numeron paikkamerkki 4">
            <a:extLst>
              <a:ext uri="{FF2B5EF4-FFF2-40B4-BE49-F238E27FC236}">
                <a16:creationId xmlns:a16="http://schemas.microsoft.com/office/drawing/2014/main" id="{5FB8CE6B-5C63-E948-8E0A-20890526A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087AA77-02E6-AA4E-8700-B19D1A8E85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&lt; Manner 2 Luku X &gt;</a:t>
            </a:r>
          </a:p>
        </p:txBody>
      </p:sp>
    </p:spTree>
    <p:extLst>
      <p:ext uri="{BB962C8B-B14F-4D97-AF65-F5344CB8AC3E}">
        <p14:creationId xmlns:p14="http://schemas.microsoft.com/office/powerpoint/2010/main" val="14296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/>
          <p:cNvSpPr>
            <a:spLocks noGrp="1"/>
          </p:cNvSpPr>
          <p:nvPr>
            <p:ph type="pic" sz="quarter" idx="21"/>
          </p:nvPr>
        </p:nvSpPr>
        <p:spPr>
          <a:xfrm>
            <a:off x="1" y="0"/>
            <a:ext cx="10923814" cy="13716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8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ebas Neue" charset="0"/>
                <a:cs typeface="Bebas Neue" charset="0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23110613" y="88587"/>
            <a:ext cx="1102891" cy="405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1536192" rtl="0" eaLnBrk="1" latinLnBrk="0" hangingPunct="1">
              <a:defRPr sz="2400" b="1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76809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19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28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2384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0480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857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7667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4476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+mn-lt"/>
            </a:endParaRPr>
          </a:p>
        </p:txBody>
      </p:sp>
      <p:sp>
        <p:nvSpPr>
          <p:cNvPr id="13" name="Tekstin paikkamerkki 13"/>
          <p:cNvSpPr>
            <a:spLocks noGrp="1"/>
          </p:cNvSpPr>
          <p:nvPr>
            <p:ph type="body" sz="quarter" idx="20" hasCustomPrompt="1"/>
          </p:nvPr>
        </p:nvSpPr>
        <p:spPr>
          <a:xfrm>
            <a:off x="11381015" y="3536295"/>
            <a:ext cx="11732048" cy="8691005"/>
          </a:xfrm>
        </p:spPr>
        <p:txBody>
          <a:bodyPr/>
          <a:lstStyle>
            <a:lvl1pPr>
              <a:defRPr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8" name="Dian numeron paikkamerkki 4">
            <a:extLst>
              <a:ext uri="{FF2B5EF4-FFF2-40B4-BE49-F238E27FC236}">
                <a16:creationId xmlns:a16="http://schemas.microsoft.com/office/drawing/2014/main" id="{737FF8E8-1F8E-414D-8661-38E8062F5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CEDC127-060F-2C4A-BBEA-0BB10785356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&lt; Manner 2 Luku X &gt;</a:t>
            </a:r>
          </a:p>
        </p:txBody>
      </p:sp>
    </p:spTree>
    <p:extLst>
      <p:ext uri="{BB962C8B-B14F-4D97-AF65-F5344CB8AC3E}">
        <p14:creationId xmlns:p14="http://schemas.microsoft.com/office/powerpoint/2010/main" val="39933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mage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8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ebas Neue" charset="0"/>
                <a:cs typeface="Bebas Neue" charset="0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23110613" y="88587"/>
            <a:ext cx="1102891" cy="405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1536192" rtl="0" eaLnBrk="1" latinLnBrk="0" hangingPunct="1">
              <a:defRPr sz="2400" b="1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76809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19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28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2384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0480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857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7667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4476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+mn-lt"/>
            </a:endParaRPr>
          </a:p>
        </p:txBody>
      </p:sp>
      <p:sp>
        <p:nvSpPr>
          <p:cNvPr id="13" name="Tekstin paikkamerkki 13"/>
          <p:cNvSpPr>
            <a:spLocks noGrp="1"/>
          </p:cNvSpPr>
          <p:nvPr>
            <p:ph type="body" sz="quarter" idx="20" hasCustomPrompt="1"/>
          </p:nvPr>
        </p:nvSpPr>
        <p:spPr>
          <a:xfrm>
            <a:off x="803274" y="7881471"/>
            <a:ext cx="6867074" cy="3562886"/>
          </a:xfrm>
        </p:spPr>
        <p:txBody>
          <a:bodyPr>
            <a:normAutofit/>
          </a:bodyPr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21"/>
          </p:nvPr>
        </p:nvSpPr>
        <p:spPr>
          <a:xfrm>
            <a:off x="803726" y="2680426"/>
            <a:ext cx="6867074" cy="4749872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13"/>
          <p:cNvSpPr>
            <a:spLocks noGrp="1"/>
          </p:cNvSpPr>
          <p:nvPr>
            <p:ph type="body" sz="quarter" idx="22" hasCustomPrompt="1"/>
          </p:nvPr>
        </p:nvSpPr>
        <p:spPr>
          <a:xfrm>
            <a:off x="8778874" y="7906871"/>
            <a:ext cx="6867074" cy="3562886"/>
          </a:xfrm>
        </p:spPr>
        <p:txBody>
          <a:bodyPr/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9" name="Kuvan paikkamerkki 4"/>
          <p:cNvSpPr>
            <a:spLocks noGrp="1"/>
          </p:cNvSpPr>
          <p:nvPr>
            <p:ph type="pic" sz="quarter" idx="23"/>
          </p:nvPr>
        </p:nvSpPr>
        <p:spPr>
          <a:xfrm>
            <a:off x="8779326" y="2705826"/>
            <a:ext cx="6867074" cy="4749872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3"/>
          <p:cNvSpPr>
            <a:spLocks noGrp="1"/>
          </p:cNvSpPr>
          <p:nvPr>
            <p:ph type="body" sz="quarter" idx="24" hasCustomPrompt="1"/>
          </p:nvPr>
        </p:nvSpPr>
        <p:spPr>
          <a:xfrm>
            <a:off x="16754474" y="7906871"/>
            <a:ext cx="6867074" cy="3562886"/>
          </a:xfrm>
        </p:spPr>
        <p:txBody>
          <a:bodyPr>
            <a:normAutofit/>
          </a:bodyPr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12" name="Kuvan paikkamerkki 4"/>
          <p:cNvSpPr>
            <a:spLocks noGrp="1"/>
          </p:cNvSpPr>
          <p:nvPr>
            <p:ph type="pic" sz="quarter" idx="25"/>
          </p:nvPr>
        </p:nvSpPr>
        <p:spPr>
          <a:xfrm>
            <a:off x="16754926" y="2705826"/>
            <a:ext cx="6867074" cy="4749872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5" name="Dian numeron paikkamerkki 4">
            <a:extLst>
              <a:ext uri="{FF2B5EF4-FFF2-40B4-BE49-F238E27FC236}">
                <a16:creationId xmlns:a16="http://schemas.microsoft.com/office/drawing/2014/main" id="{39CDC8C4-4389-254F-AF34-1E5FFA912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643478E-8B21-6A4D-80E5-027AC478B41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832756" y="12293264"/>
            <a:ext cx="8229600" cy="730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&lt; Manner 2 Luku X &gt;</a:t>
            </a:r>
          </a:p>
        </p:txBody>
      </p:sp>
    </p:spTree>
    <p:extLst>
      <p:ext uri="{BB962C8B-B14F-4D97-AF65-F5344CB8AC3E}">
        <p14:creationId xmlns:p14="http://schemas.microsoft.com/office/powerpoint/2010/main" val="11310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8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ebas Neue" charset="0"/>
                <a:cs typeface="Bebas Neue" charset="0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23110613" y="88587"/>
            <a:ext cx="1102891" cy="405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1536192" rtl="0" eaLnBrk="1" latinLnBrk="0" hangingPunct="1">
              <a:defRPr sz="2400" b="1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76809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19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28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2384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0480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857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7667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4476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+mn-lt"/>
            </a:endParaRPr>
          </a:p>
        </p:txBody>
      </p:sp>
      <p:sp>
        <p:nvSpPr>
          <p:cNvPr id="13" name="Tekstin paikkamerkki 13"/>
          <p:cNvSpPr>
            <a:spLocks noGrp="1"/>
          </p:cNvSpPr>
          <p:nvPr>
            <p:ph type="body" sz="quarter" idx="20" hasCustomPrompt="1"/>
          </p:nvPr>
        </p:nvSpPr>
        <p:spPr>
          <a:xfrm>
            <a:off x="826867" y="7677767"/>
            <a:ext cx="5231176" cy="3766590"/>
          </a:xfrm>
        </p:spPr>
        <p:txBody>
          <a:bodyPr>
            <a:normAutofit/>
          </a:bodyPr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21"/>
          </p:nvPr>
        </p:nvSpPr>
        <p:spPr>
          <a:xfrm>
            <a:off x="827319" y="2680426"/>
            <a:ext cx="5231176" cy="4749872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13"/>
          <p:cNvSpPr>
            <a:spLocks noGrp="1"/>
          </p:cNvSpPr>
          <p:nvPr>
            <p:ph type="body" sz="quarter" idx="22" hasCustomPrompt="1"/>
          </p:nvPr>
        </p:nvSpPr>
        <p:spPr>
          <a:xfrm>
            <a:off x="6652041" y="7677767"/>
            <a:ext cx="5231176" cy="3766590"/>
          </a:xfrm>
        </p:spPr>
        <p:txBody>
          <a:bodyPr/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9" name="Kuvan paikkamerkki 4"/>
          <p:cNvSpPr>
            <a:spLocks noGrp="1"/>
          </p:cNvSpPr>
          <p:nvPr>
            <p:ph type="pic" sz="quarter" idx="23"/>
          </p:nvPr>
        </p:nvSpPr>
        <p:spPr>
          <a:xfrm>
            <a:off x="6652493" y="2680426"/>
            <a:ext cx="5231176" cy="4749872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3"/>
          <p:cNvSpPr>
            <a:spLocks noGrp="1"/>
          </p:cNvSpPr>
          <p:nvPr>
            <p:ph type="body" sz="quarter" idx="24" hasCustomPrompt="1"/>
          </p:nvPr>
        </p:nvSpPr>
        <p:spPr>
          <a:xfrm>
            <a:off x="12511727" y="7677767"/>
            <a:ext cx="5231176" cy="3766590"/>
          </a:xfrm>
        </p:spPr>
        <p:txBody>
          <a:bodyPr>
            <a:normAutofit/>
          </a:bodyPr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12" name="Kuvan paikkamerkki 4"/>
          <p:cNvSpPr>
            <a:spLocks noGrp="1"/>
          </p:cNvSpPr>
          <p:nvPr>
            <p:ph type="pic" sz="quarter" idx="25"/>
          </p:nvPr>
        </p:nvSpPr>
        <p:spPr>
          <a:xfrm>
            <a:off x="12512179" y="2680426"/>
            <a:ext cx="5231176" cy="4749872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8" name="Tekstin paikkamerkki 13">
            <a:extLst>
              <a:ext uri="{FF2B5EF4-FFF2-40B4-BE49-F238E27FC236}">
                <a16:creationId xmlns:a16="http://schemas.microsoft.com/office/drawing/2014/main" id="{AE0ABF85-D10A-2D49-9B66-896B78CA69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390371" y="7677767"/>
            <a:ext cx="5231176" cy="3766590"/>
          </a:xfrm>
        </p:spPr>
        <p:txBody>
          <a:bodyPr>
            <a:normAutofit/>
          </a:bodyPr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21" name="Kuvan paikkamerkki 4">
            <a:extLst>
              <a:ext uri="{FF2B5EF4-FFF2-40B4-BE49-F238E27FC236}">
                <a16:creationId xmlns:a16="http://schemas.microsoft.com/office/drawing/2014/main" id="{E39458D8-D777-B64A-9435-7839801170B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8390823" y="2680426"/>
            <a:ext cx="5231176" cy="4749872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5" name="Dian numeron paikkamerkki 4">
            <a:extLst>
              <a:ext uri="{FF2B5EF4-FFF2-40B4-BE49-F238E27FC236}">
                <a16:creationId xmlns:a16="http://schemas.microsoft.com/office/drawing/2014/main" id="{AC85A682-1DCF-7643-8519-301923ECF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4BF7289-4E6F-2649-8F7D-F3553719C03B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820615" y="12255499"/>
            <a:ext cx="8229600" cy="730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&lt; Manner 2 Luku X &gt;</a:t>
            </a:r>
          </a:p>
        </p:txBody>
      </p:sp>
    </p:spTree>
    <p:extLst>
      <p:ext uri="{BB962C8B-B14F-4D97-AF65-F5344CB8AC3E}">
        <p14:creationId xmlns:p14="http://schemas.microsoft.com/office/powerpoint/2010/main" val="156778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Image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8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ebas Neue" charset="0"/>
                <a:cs typeface="Bebas Neue" charset="0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23110613" y="88587"/>
            <a:ext cx="1102891" cy="405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1536192" rtl="0" eaLnBrk="1" latinLnBrk="0" hangingPunct="1">
              <a:defRPr sz="2400" b="1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76809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19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28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2384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0480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857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7667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4476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+mn-lt"/>
            </a:endParaRPr>
          </a:p>
        </p:txBody>
      </p:sp>
      <p:sp>
        <p:nvSpPr>
          <p:cNvPr id="13" name="Tekstin paikkamerkki 13"/>
          <p:cNvSpPr>
            <a:spLocks noGrp="1"/>
          </p:cNvSpPr>
          <p:nvPr>
            <p:ph type="body" sz="quarter" idx="20" hasCustomPrompt="1"/>
          </p:nvPr>
        </p:nvSpPr>
        <p:spPr>
          <a:xfrm>
            <a:off x="772971" y="4437888"/>
            <a:ext cx="10959888" cy="6585712"/>
          </a:xfrm>
        </p:spPr>
        <p:txBody>
          <a:bodyPr>
            <a:normAutofit/>
          </a:bodyPr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8" name="Tekstin paikkamerkki 13"/>
          <p:cNvSpPr>
            <a:spLocks noGrp="1"/>
          </p:cNvSpPr>
          <p:nvPr>
            <p:ph type="body" sz="quarter" idx="22" hasCustomPrompt="1"/>
          </p:nvPr>
        </p:nvSpPr>
        <p:spPr>
          <a:xfrm>
            <a:off x="12595591" y="4463288"/>
            <a:ext cx="10959888" cy="6585712"/>
          </a:xfrm>
        </p:spPr>
        <p:txBody>
          <a:bodyPr/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26" hasCustomPrompt="1"/>
          </p:nvPr>
        </p:nvSpPr>
        <p:spPr>
          <a:xfrm>
            <a:off x="772920" y="3184914"/>
            <a:ext cx="10960608" cy="997631"/>
          </a:xfrm>
          <a:noFill/>
        </p:spPr>
        <p:txBody>
          <a:bodyPr anchor="ctr">
            <a:normAutofit/>
          </a:bodyPr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19" name="Tekstin paikkamerkki 6"/>
          <p:cNvSpPr>
            <a:spLocks noGrp="1"/>
          </p:cNvSpPr>
          <p:nvPr>
            <p:ph type="body" sz="quarter" idx="27" hasCustomPrompt="1"/>
          </p:nvPr>
        </p:nvSpPr>
        <p:spPr>
          <a:xfrm>
            <a:off x="12590711" y="3221626"/>
            <a:ext cx="11020318" cy="997631"/>
          </a:xfrm>
          <a:noFill/>
        </p:spPr>
        <p:txBody>
          <a:bodyPr anchor="ctr">
            <a:normAutofit/>
          </a:bodyPr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i-FI"/>
              <a:t>TEKSTI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B060A81E-999C-C448-94D8-9D0C9ACF25BB}"/>
              </a:ext>
            </a:extLst>
          </p:cNvPr>
          <p:cNvCxnSpPr>
            <a:cxnSpLocks/>
          </p:cNvCxnSpPr>
          <p:nvPr userDrawn="1"/>
        </p:nvCxnSpPr>
        <p:spPr>
          <a:xfrm>
            <a:off x="768588" y="4204109"/>
            <a:ext cx="10964271" cy="0"/>
          </a:xfrm>
          <a:prstGeom prst="line">
            <a:avLst/>
          </a:prstGeom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D459D5BB-1E12-2D4A-8711-47D657860610}"/>
              </a:ext>
            </a:extLst>
          </p:cNvPr>
          <p:cNvCxnSpPr>
            <a:cxnSpLocks/>
          </p:cNvCxnSpPr>
          <p:nvPr userDrawn="1"/>
        </p:nvCxnSpPr>
        <p:spPr>
          <a:xfrm>
            <a:off x="12591208" y="4204109"/>
            <a:ext cx="10964271" cy="0"/>
          </a:xfrm>
          <a:prstGeom prst="line">
            <a:avLst/>
          </a:prstGeom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an numeron paikkamerkki 4">
            <a:extLst>
              <a:ext uri="{FF2B5EF4-FFF2-40B4-BE49-F238E27FC236}">
                <a16:creationId xmlns:a16="http://schemas.microsoft.com/office/drawing/2014/main" id="{3A922534-0063-7B4D-9811-3F2E6750E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E8405D7-FC5D-284A-A300-0E274C2D1C9D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832756" y="12255499"/>
            <a:ext cx="8229600" cy="730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&lt; Manner 2 Luku X &gt;</a:t>
            </a:r>
          </a:p>
        </p:txBody>
      </p:sp>
    </p:spTree>
    <p:extLst>
      <p:ext uri="{BB962C8B-B14F-4D97-AF65-F5344CB8AC3E}">
        <p14:creationId xmlns:p14="http://schemas.microsoft.com/office/powerpoint/2010/main" val="158336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14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Dian numeron paikkamerkki 4">
            <a:extLst>
              <a:ext uri="{FF2B5EF4-FFF2-40B4-BE49-F238E27FC236}">
                <a16:creationId xmlns:a16="http://schemas.microsoft.com/office/drawing/2014/main" id="{9C5378BE-169B-F04E-A1AB-192DBC6B7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40797D-46D6-024D-AC75-2CE162BEE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&lt; Manner 2 Luku X &gt;</a:t>
            </a:r>
          </a:p>
        </p:txBody>
      </p:sp>
    </p:spTree>
    <p:extLst>
      <p:ext uri="{BB962C8B-B14F-4D97-AF65-F5344CB8AC3E}">
        <p14:creationId xmlns:p14="http://schemas.microsoft.com/office/powerpoint/2010/main" val="52206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098" r:id="rId2"/>
    <p:sldLayoutId id="2147484188" r:id="rId3"/>
    <p:sldLayoutId id="2147484170" r:id="rId4"/>
    <p:sldLayoutId id="2147484094" r:id="rId5"/>
    <p:sldLayoutId id="2147484168" r:id="rId6"/>
    <p:sldLayoutId id="2147484121" r:id="rId7"/>
    <p:sldLayoutId id="2147484193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90000"/>
        </a:lnSpc>
        <a:spcBef>
          <a:spcPts val="2000"/>
        </a:spcBef>
        <a:buFontTx/>
        <a:buNone/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oceanservice.noaa.gov/facts/ninonina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20D0E8-4325-1A49-9C80-BF440F63C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</p:spPr>
        <p:txBody>
          <a:bodyPr anchor="ctr">
            <a:normAutofit/>
          </a:bodyPr>
          <a:lstStyle/>
          <a:p>
            <a:r>
              <a:rPr lang="fi-FI" dirty="0"/>
              <a:t>LUKU 6 </a:t>
            </a:r>
            <a:br>
              <a:rPr lang="fi-FI" dirty="0"/>
            </a:br>
            <a:r>
              <a:rPr lang="fi-FI" dirty="0"/>
              <a:t>MERET</a:t>
            </a:r>
          </a:p>
        </p:txBody>
      </p:sp>
      <p:pic>
        <p:nvPicPr>
          <p:cNvPr id="6" name="Sisällön paikkamerkki 5" descr="Purjevene merellä">
            <a:extLst>
              <a:ext uri="{FF2B5EF4-FFF2-40B4-BE49-F238E27FC236}">
                <a16:creationId xmlns:a16="http://schemas.microsoft.com/office/drawing/2014/main" id="{EA5ED11D-B040-F518-E340-E6D2592FDCF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rcRect t="17441" b="24533"/>
          <a:stretch>
            <a:fillRect/>
          </a:stretch>
        </p:blipFill>
        <p:spPr>
          <a:xfrm>
            <a:off x="1676400" y="3730513"/>
            <a:ext cx="21031200" cy="8145947"/>
          </a:xfrm>
          <a:noFill/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5452521-097C-198B-2569-46CDDE9A4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330967"/>
            <a:ext cx="5486400" cy="730250"/>
          </a:xfrm>
        </p:spPr>
        <p:txBody>
          <a:bodyPr/>
          <a:lstStyle/>
          <a:p>
            <a:pPr>
              <a:spcAft>
                <a:spcPts val="600"/>
              </a:spcAft>
            </a:pPr>
            <a:fld id="{701E4971-310B-774B-8DEE-5F834C23301A}" type="slidenum">
              <a:rPr lang="fi-FI" smtClean="0"/>
              <a:pPr>
                <a:spcAft>
                  <a:spcPts val="600"/>
                </a:spcAft>
              </a:pPr>
              <a:t>1</a:t>
            </a:fld>
            <a:endParaRPr lang="fi-FI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070EA94-1F6C-9A98-8DD0-E31BE4FA83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21944" y="12255499"/>
            <a:ext cx="8229600" cy="7302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&lt; Manner 2 Luku X &gt;</a:t>
            </a:r>
          </a:p>
        </p:txBody>
      </p:sp>
    </p:spTree>
    <p:extLst>
      <p:ext uri="{BB962C8B-B14F-4D97-AF65-F5344CB8AC3E}">
        <p14:creationId xmlns:p14="http://schemas.microsoft.com/office/powerpoint/2010/main" val="26754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676400" y="0"/>
            <a:ext cx="21031200" cy="2651126"/>
          </a:xfrm>
        </p:spPr>
        <p:txBody>
          <a:bodyPr/>
          <a:lstStyle/>
          <a:p>
            <a:r>
              <a:rPr lang="fi-FI" dirty="0"/>
              <a:t>ENSO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2"/>
          </p:nvPr>
        </p:nvSpPr>
        <p:spPr>
          <a:xfrm>
            <a:off x="2008909" y="2275786"/>
            <a:ext cx="21031200" cy="8145947"/>
          </a:xfrm>
        </p:spPr>
        <p:txBody>
          <a:bodyPr/>
          <a:lstStyle/>
          <a:p>
            <a:r>
              <a:rPr lang="fi-FI" dirty="0"/>
              <a:t>ENSO (</a:t>
            </a:r>
            <a:r>
              <a:rPr lang="fi-FI" dirty="0" err="1"/>
              <a:t>El</a:t>
            </a:r>
            <a:r>
              <a:rPr lang="fi-FI" dirty="0"/>
              <a:t> </a:t>
            </a:r>
            <a:r>
              <a:rPr lang="fi-FI" dirty="0" err="1"/>
              <a:t>Niño</a:t>
            </a:r>
            <a:r>
              <a:rPr lang="fi-FI" dirty="0"/>
              <a:t> Southern </a:t>
            </a:r>
            <a:r>
              <a:rPr lang="fi-FI" dirty="0" err="1"/>
              <a:t>Oscillation</a:t>
            </a:r>
            <a:r>
              <a:rPr lang="fi-FI" dirty="0"/>
              <a:t>) on vesi- ja ilmakehän järjestelmien yhteinen hidas ja säännöllinen kiertoliike, joka aiheuttaa säämuutoksia erityisesti Tyynenmeren alueella.</a:t>
            </a:r>
          </a:p>
          <a:p>
            <a:r>
              <a:rPr lang="fi-FI" dirty="0"/>
              <a:t>- </a:t>
            </a:r>
            <a:r>
              <a:rPr lang="fi-FI" dirty="0" err="1"/>
              <a:t>El</a:t>
            </a:r>
            <a:r>
              <a:rPr lang="fi-FI" dirty="0"/>
              <a:t> </a:t>
            </a:r>
            <a:r>
              <a:rPr lang="fi-FI" dirty="0" err="1"/>
              <a:t>Niño</a:t>
            </a:r>
            <a:r>
              <a:rPr lang="fi-FI" dirty="0"/>
              <a:t> ilmenee tyypillisesti noin neljän vuoden välein -&gt; lämpöjakso n. vuoden mittainen</a:t>
            </a:r>
          </a:p>
          <a:p>
            <a:endParaRPr lang="fi-FI" dirty="0"/>
          </a:p>
          <a:p>
            <a:r>
              <a:rPr lang="fi-FI" dirty="0">
                <a:hlinkClick r:id="rId2"/>
              </a:rPr>
              <a:t>https://oceanservice.noaa.gov/facts/ninonina.html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10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/>
              <a:t>&lt; Manner 2 Luku 6 &gt;</a:t>
            </a:r>
          </a:p>
        </p:txBody>
      </p:sp>
    </p:spTree>
    <p:extLst>
      <p:ext uri="{BB962C8B-B14F-4D97-AF65-F5344CB8AC3E}">
        <p14:creationId xmlns:p14="http://schemas.microsoft.com/office/powerpoint/2010/main" val="68989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E4C1D4-1AAA-52BF-03E1-751435E6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ENSO – normaali tilanne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68A6CAC-4556-6965-1EAF-F6B492DA0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11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FCC9AA1-A737-0B82-8518-DD2EBF1AA3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&lt; Manner 2 Luku X &gt;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E56C47-A674-C197-3026-7C4B318129F3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21" y="3026413"/>
            <a:ext cx="22232758" cy="1033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ENSO – </a:t>
            </a:r>
            <a:r>
              <a:rPr lang="fi-FI" dirty="0" err="1"/>
              <a:t>El</a:t>
            </a:r>
            <a:r>
              <a:rPr lang="fi-FI" dirty="0"/>
              <a:t> </a:t>
            </a:r>
            <a:r>
              <a:rPr lang="fi-FI" dirty="0" err="1"/>
              <a:t>Niño</a:t>
            </a:r>
            <a:endParaRPr lang="fi-FI" dirty="0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6FC3F1AA-9447-4078-B663-B3D7C9DB06B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764949" y="2630695"/>
            <a:ext cx="20854101" cy="9700272"/>
          </a:xfrm>
        </p:spPr>
      </p:pic>
      <p:sp>
        <p:nvSpPr>
          <p:cNvPr id="4" name="Dian numeron paikkamerkki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&lt; Manner 2 Luku X &gt;</a:t>
            </a:r>
          </a:p>
        </p:txBody>
      </p:sp>
    </p:spTree>
    <p:extLst>
      <p:ext uri="{BB962C8B-B14F-4D97-AF65-F5344CB8AC3E}">
        <p14:creationId xmlns:p14="http://schemas.microsoft.com/office/powerpoint/2010/main" val="313967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i-FI" dirty="0"/>
              <a:t>NAO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5A1120D4-4D1F-4C57-B836-65C20617737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261162" y="2802861"/>
            <a:ext cx="21861675" cy="9236558"/>
          </a:xfrm>
          <a:noFill/>
        </p:spPr>
      </p:pic>
      <p:sp>
        <p:nvSpPr>
          <p:cNvPr id="4" name="Dian numeron paikkamerkki 3"/>
          <p:cNvSpPr>
            <a:spLocks noGrp="1"/>
          </p:cNvSpPr>
          <p:nvPr>
            <p:ph type="sldNum" sz="quarter" idx="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01E4971-310B-774B-8DEE-5F834C23301A}" type="slidenum">
              <a:rPr lang="fi-FI" smtClean="0"/>
              <a:pPr>
                <a:spcAft>
                  <a:spcPts val="600"/>
                </a:spcAft>
              </a:pPr>
              <a:t>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3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&lt; Manner 2 Luku X &gt;</a:t>
            </a:r>
          </a:p>
        </p:txBody>
      </p:sp>
    </p:spTree>
    <p:extLst>
      <p:ext uri="{BB962C8B-B14F-4D97-AF65-F5344CB8AC3E}">
        <p14:creationId xmlns:p14="http://schemas.microsoft.com/office/powerpoint/2010/main" val="342188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20"/>
          </p:nvPr>
        </p:nvSpPr>
        <p:spPr>
          <a:xfrm>
            <a:off x="914401" y="2860431"/>
            <a:ext cx="11849186" cy="10125317"/>
          </a:xfrm>
        </p:spPr>
        <p:txBody>
          <a:bodyPr>
            <a:normAutofit/>
          </a:bodyPr>
          <a:lstStyle/>
          <a:p>
            <a:pPr marL="685800" indent="-685800">
              <a:buFontTx/>
              <a:buChar char="-"/>
            </a:pPr>
            <a:r>
              <a:rPr lang="fi-FI" dirty="0"/>
              <a:t>Meret peittävät 70 %:a maapallon pinnasta.</a:t>
            </a:r>
          </a:p>
          <a:p>
            <a:pPr marL="685800" indent="-685800">
              <a:buFontTx/>
              <a:buChar char="-"/>
            </a:pPr>
            <a:r>
              <a:rPr lang="fi-FI" dirty="0"/>
              <a:t>Meret jaetaan </a:t>
            </a:r>
          </a:p>
          <a:p>
            <a:pPr marL="1943100" lvl="1" indent="-571500">
              <a:buFont typeface="Arial" panose="020B0604020202020204" pitchFamily="34" charset="0"/>
              <a:buChar char="•"/>
            </a:pPr>
            <a:r>
              <a:rPr lang="fi-FI" dirty="0"/>
              <a:t>Valtameriin</a:t>
            </a:r>
          </a:p>
          <a:p>
            <a:pPr marL="2400300" lvl="2" indent="-571500">
              <a:buFont typeface="Arial" panose="020B0604020202020204" pitchFamily="34" charset="0"/>
              <a:buChar char="•"/>
            </a:pPr>
            <a:r>
              <a:rPr lang="fi-FI" dirty="0"/>
              <a:t>Tyynimeri, Atlantti, Intian valtameri, Jäämeri ja Eteläinen Jäämeri</a:t>
            </a:r>
          </a:p>
          <a:p>
            <a:pPr marL="1943100" lvl="1" indent="-571500">
              <a:buFont typeface="Arial" panose="020B0604020202020204" pitchFamily="34" charset="0"/>
              <a:buChar char="•"/>
            </a:pPr>
            <a:r>
              <a:rPr lang="fi-FI" dirty="0"/>
              <a:t>Sivumeriin</a:t>
            </a:r>
          </a:p>
          <a:p>
            <a:pPr marL="2400300" lvl="2" indent="-571500">
              <a:buFont typeface="Arial" panose="020B0604020202020204" pitchFamily="34" charset="0"/>
              <a:buChar char="•"/>
            </a:pPr>
            <a:r>
              <a:rPr lang="fi-FI" dirty="0"/>
              <a:t>Karibianmeri ja Välimeri</a:t>
            </a:r>
          </a:p>
          <a:p>
            <a:pPr marL="1943100" lvl="1" indent="-571500">
              <a:buFont typeface="Arial" panose="020B0604020202020204" pitchFamily="34" charset="0"/>
              <a:buChar char="•"/>
            </a:pPr>
            <a:r>
              <a:rPr lang="fi-FI" dirty="0"/>
              <a:t>sisämeriin </a:t>
            </a:r>
          </a:p>
          <a:p>
            <a:pPr marL="2400300" lvl="2" indent="-571500">
              <a:buFont typeface="Arial" panose="020B0604020202020204" pitchFamily="34" charset="0"/>
              <a:buChar char="•"/>
            </a:pPr>
            <a:r>
              <a:rPr lang="fi-FI" dirty="0"/>
              <a:t>Itämeri</a:t>
            </a:r>
          </a:p>
          <a:p>
            <a:pPr marL="1943100" lvl="1" indent="-571500">
              <a:buFont typeface="Arial" panose="020B0604020202020204" pitchFamily="34" charset="0"/>
              <a:buChar char="•"/>
            </a:pPr>
            <a:r>
              <a:rPr lang="fi-FI" dirty="0"/>
              <a:t>Reunameriin</a:t>
            </a:r>
          </a:p>
          <a:p>
            <a:pPr marL="2400300" lvl="2" indent="-571500">
              <a:buFont typeface="Arial" panose="020B0604020202020204" pitchFamily="34" charset="0"/>
              <a:buChar char="•"/>
            </a:pPr>
            <a:r>
              <a:rPr lang="fi-FI" dirty="0"/>
              <a:t>Pohjanmeri</a:t>
            </a:r>
          </a:p>
        </p:txBody>
      </p:sp>
      <p:pic>
        <p:nvPicPr>
          <p:cNvPr id="8" name="Picture Placeholder 7" descr="Waves crashing on a beach&#10;&#10;Description automatically generated with low confidence">
            <a:extLst>
              <a:ext uri="{FF2B5EF4-FFF2-40B4-BE49-F238E27FC236}">
                <a16:creationId xmlns:a16="http://schemas.microsoft.com/office/drawing/2014/main" id="{F5E19740-13A1-48B4-8229-69C2002776F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l="23453" r="23453"/>
          <a:stretch>
            <a:fillRect/>
          </a:stretch>
        </p:blipFill>
        <p:spPr/>
      </p:pic>
      <p:sp>
        <p:nvSpPr>
          <p:cNvPr id="4" name="Dian numeron paikkamerkki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2</a:t>
            </a:fld>
            <a:endParaRPr lang="fi-FI"/>
          </a:p>
        </p:txBody>
      </p:sp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Meret</a:t>
            </a:r>
          </a:p>
        </p:txBody>
      </p:sp>
    </p:spTree>
    <p:extLst>
      <p:ext uri="{BB962C8B-B14F-4D97-AF65-F5344CB8AC3E}">
        <p14:creationId xmlns:p14="http://schemas.microsoft.com/office/powerpoint/2010/main" val="14320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i-FI" dirty="0"/>
              <a:t>Merenpohjan topografia</a:t>
            </a:r>
          </a:p>
        </p:txBody>
      </p:sp>
      <p:sp>
        <p:nvSpPr>
          <p:cNvPr id="2" name="Tekstin paikkamerkki 1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i-FI" sz="7200" dirty="0"/>
              <a:t>Mantereita reunustaa </a:t>
            </a:r>
            <a:r>
              <a:rPr lang="fi-FI" sz="7200" b="1" dirty="0"/>
              <a:t>mannerjalusta</a:t>
            </a:r>
            <a:r>
              <a:rPr lang="fi-FI" sz="7200" dirty="0"/>
              <a:t>, joka ulottuu 200 m:n syvyyteen asti.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i-FI" sz="7200" b="1" dirty="0"/>
              <a:t>Mannerrinne</a:t>
            </a:r>
            <a:r>
              <a:rPr lang="fi-FI" sz="7200" dirty="0"/>
              <a:t> viettää syvänmeren pohjalle eli syvänmeren tasangolle.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i-FI" sz="7200" b="1" dirty="0"/>
              <a:t>Merten keskiselänne </a:t>
            </a:r>
            <a:r>
              <a:rPr lang="fi-FI" sz="7200" dirty="0"/>
              <a:t>tarkoittaa vuorijonoa merenpohjassa. Sen keskellä syntyy uutta merenpohjaa.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01E4971-310B-774B-8DEE-5F834C23301A}" type="slidenum">
              <a:rPr lang="fi-FI" smtClean="0"/>
              <a:pPr>
                <a:spcAft>
                  <a:spcPts val="600"/>
                </a:spcAft>
              </a:pPr>
              <a:t>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3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&lt; Manner 2 Luku 6 &gt;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0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DC8783-90D8-44C4-A502-2BFDCDD74B2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5568" y="2467610"/>
            <a:ext cx="23672864" cy="10593607"/>
          </a:xfrm>
        </p:spPr>
      </p:pic>
      <p:sp>
        <p:nvSpPr>
          <p:cNvPr id="4" name="Dian numeron paikkamerkki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/>
              <a:t>&lt; Manner 2 Luku 6 &gt;</a:t>
            </a:r>
          </a:p>
        </p:txBody>
      </p:sp>
    </p:spTree>
    <p:extLst>
      <p:ext uri="{BB962C8B-B14F-4D97-AF65-F5344CB8AC3E}">
        <p14:creationId xmlns:p14="http://schemas.microsoft.com/office/powerpoint/2010/main" val="191101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i-FI" dirty="0"/>
              <a:t>Merivirrat</a:t>
            </a:r>
          </a:p>
        </p:txBody>
      </p:sp>
      <p:sp>
        <p:nvSpPr>
          <p:cNvPr id="2" name="Tekstin paikkamerkki 1"/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fi-FI" sz="7200" dirty="0"/>
              <a:t>- pysyviä, pinnansuuntaisia virtauksia, jotka syntyvät pasaati- ja länsituulten sekä </a:t>
            </a:r>
            <a:r>
              <a:rPr lang="fi-FI" sz="7200" dirty="0" err="1"/>
              <a:t>coriolisilmiön</a:t>
            </a:r>
            <a:r>
              <a:rPr lang="fi-FI" sz="7200" dirty="0"/>
              <a:t> vaikutuksesta.</a:t>
            </a:r>
          </a:p>
          <a:p>
            <a:r>
              <a:rPr lang="fi-FI" sz="7200" dirty="0"/>
              <a:t>- voidaan jakaa </a:t>
            </a:r>
            <a:r>
              <a:rPr lang="fi-FI" sz="7200" b="1" dirty="0"/>
              <a:t>kylmiin </a:t>
            </a:r>
            <a:r>
              <a:rPr lang="fi-FI" sz="7200" dirty="0"/>
              <a:t>ja</a:t>
            </a:r>
            <a:r>
              <a:rPr lang="fi-FI" sz="7200" b="1" dirty="0"/>
              <a:t> lämpimiin </a:t>
            </a:r>
            <a:r>
              <a:rPr lang="fi-FI" sz="7200" dirty="0"/>
              <a:t>merivirtoihin.</a:t>
            </a:r>
          </a:p>
          <a:p>
            <a:r>
              <a:rPr lang="fi-FI" sz="7200" dirty="0"/>
              <a:t>- Lämpimät merivirrat kuljettavat kosteutta, sateita ja lämpöä mantereille.</a:t>
            </a:r>
          </a:p>
          <a:p>
            <a:r>
              <a:rPr lang="fi-FI" sz="7200" dirty="0"/>
              <a:t>- Kylmät merivirrat tuovat viileyttä ja kuivuutta rannikoille.</a:t>
            </a:r>
          </a:p>
          <a:p>
            <a:endParaRPr lang="fi-FI" sz="7200" dirty="0"/>
          </a:p>
          <a:p>
            <a:pPr marL="685800" indent="-685800">
              <a:buFontTx/>
              <a:buChar char="-"/>
            </a:pPr>
            <a:endParaRPr lang="fi-FI" sz="720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01E4971-310B-774B-8DEE-5F834C23301A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06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676400" y="0"/>
            <a:ext cx="21031200" cy="2651126"/>
          </a:xfrm>
        </p:spPr>
        <p:txBody>
          <a:bodyPr/>
          <a:lstStyle/>
          <a:p>
            <a:r>
              <a:rPr lang="fi-FI" dirty="0"/>
              <a:t>Merivirrat (animaatio kirjassa)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/>
              <a:t>&lt; Manner 2 Luku 6 &gt;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2BCDD5C-9BB9-4FAC-9329-7EE64D5C4F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88344" y="2836960"/>
            <a:ext cx="24760687" cy="1159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1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10E1FE-2EF7-0C4A-8540-7A73F6892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Merten pystyvirtaukset ja syvät virtaukset</a:t>
            </a:r>
            <a:br>
              <a:rPr lang="fi-FI" b="1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7D0E56-3217-60A3-4274-760DFC30032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857250" indent="-857250">
              <a:buFontTx/>
              <a:buChar char="-"/>
            </a:pPr>
            <a:r>
              <a:rPr lang="fi-FI" dirty="0"/>
              <a:t>Suolainen ja tiheä pintavesi on raskasta ja vajoaa pystysuunnassa kohti pohjaa.</a:t>
            </a:r>
          </a:p>
          <a:p>
            <a:pPr marL="857250" indent="-857250">
              <a:buFontTx/>
              <a:buChar char="-"/>
            </a:pPr>
            <a:r>
              <a:rPr lang="fi-FI" dirty="0"/>
              <a:t>Labradorin ja Grönlannin itäpuolella syntyy säännöllinen ja hidas  </a:t>
            </a:r>
            <a:r>
              <a:rPr lang="fi-FI" b="1" dirty="0" err="1"/>
              <a:t>termohaliinikierto</a:t>
            </a:r>
            <a:r>
              <a:rPr lang="fi-FI" b="1" dirty="0"/>
              <a:t> </a:t>
            </a:r>
            <a:endParaRPr lang="fi-FI" dirty="0"/>
          </a:p>
          <a:p>
            <a:pPr marL="2228850" lvl="1" indent="-857250">
              <a:buFontTx/>
              <a:buChar char="-"/>
            </a:pPr>
            <a:r>
              <a:rPr lang="fi-FI" dirty="0"/>
              <a:t>Syvällä virtaa kylmää vettä hitaasti</a:t>
            </a:r>
          </a:p>
          <a:p>
            <a:pPr marL="857250" indent="-857250">
              <a:buFontTx/>
              <a:buChar char="-"/>
            </a:pPr>
            <a:r>
              <a:rPr lang="fi-FI" dirty="0"/>
              <a:t>Tiheä ja ravinteikas kylmä vesi nousee pintaan rannikoilla ja merivirtojen törmäysalueilla (</a:t>
            </a:r>
            <a:r>
              <a:rPr lang="fi-FI" b="1" dirty="0"/>
              <a:t>kumpuaminen) </a:t>
            </a:r>
          </a:p>
          <a:p>
            <a:pPr marL="2228850" lvl="1" indent="-857250">
              <a:buFontTx/>
              <a:buChar char="-"/>
            </a:pPr>
            <a:r>
              <a:rPr lang="fi-FI" dirty="0"/>
              <a:t>Pinnan lähellä Päiväntasaajalla lämpöä sitoutuu ilmakehästä meriveteen -&gt; lämmin pintavirtaus</a:t>
            </a:r>
          </a:p>
          <a:p>
            <a:pPr marL="857250" indent="-857250">
              <a:buFontTx/>
              <a:buChar char="-"/>
            </a:pPr>
            <a:endParaRPr lang="fi-FI" b="1" dirty="0"/>
          </a:p>
          <a:p>
            <a:pPr marL="857250" indent="-857250">
              <a:buFontTx/>
              <a:buChar char="-"/>
            </a:pPr>
            <a:endParaRPr lang="fi-FI" b="1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3017434-6BA9-6DAE-9C26-020A423C6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7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0507A2-A83C-920E-89FD-82F27BAFC40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&lt; Manner 2 Luku X &gt;</a:t>
            </a:r>
          </a:p>
        </p:txBody>
      </p:sp>
    </p:spTree>
    <p:extLst>
      <p:ext uri="{BB962C8B-B14F-4D97-AF65-F5344CB8AC3E}">
        <p14:creationId xmlns:p14="http://schemas.microsoft.com/office/powerpoint/2010/main" val="40217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1D7740-3103-5976-3BA3-087F62D43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2DE4186B-351B-5C96-6503-578731D57A7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984250" y="260308"/>
            <a:ext cx="20415499" cy="13195383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60CF57C-A948-A745-94B3-AEF2ABE75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5F6646-A9F7-EB47-050D-204E4524F59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&lt; Manner 2 Luku X &gt;</a:t>
            </a:r>
          </a:p>
        </p:txBody>
      </p:sp>
    </p:spTree>
    <p:extLst>
      <p:ext uri="{BB962C8B-B14F-4D97-AF65-F5344CB8AC3E}">
        <p14:creationId xmlns:p14="http://schemas.microsoft.com/office/powerpoint/2010/main" val="169264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20"/>
          </p:nvPr>
        </p:nvSpPr>
        <p:spPr>
          <a:xfrm>
            <a:off x="230951" y="2136353"/>
            <a:ext cx="11961048" cy="10484271"/>
          </a:xfrm>
        </p:spPr>
        <p:txBody>
          <a:bodyPr>
            <a:normAutofit fontScale="92500"/>
          </a:bodyPr>
          <a:lstStyle/>
          <a:p>
            <a:endParaRPr lang="fi-FI" dirty="0"/>
          </a:p>
          <a:p>
            <a:pPr marL="685800" indent="-685800">
              <a:buFontTx/>
              <a:buChar char="-"/>
            </a:pPr>
            <a:r>
              <a:rPr lang="fi-FI" sz="6600" dirty="0"/>
              <a:t>Vuorovesi-ilmiö johtuu </a:t>
            </a:r>
            <a:r>
              <a:rPr lang="fi-FI" sz="6600" b="1" dirty="0"/>
              <a:t>Kuun, Maan ja Auringon vetovoimista</a:t>
            </a:r>
            <a:r>
              <a:rPr lang="fi-FI" sz="6600" dirty="0"/>
              <a:t>.</a:t>
            </a:r>
          </a:p>
          <a:p>
            <a:pPr marL="685800" indent="-685800">
              <a:buFontTx/>
              <a:buChar char="-"/>
            </a:pPr>
            <a:r>
              <a:rPr lang="fi-FI" sz="6600" dirty="0"/>
              <a:t>Vesi nousee ja laskee kaksi kertaa vuorokaudessa.</a:t>
            </a:r>
          </a:p>
          <a:p>
            <a:pPr marL="2057400" lvl="1" indent="-685800">
              <a:buFontTx/>
              <a:buChar char="-"/>
            </a:pPr>
            <a:r>
              <a:rPr lang="fi-FI" dirty="0"/>
              <a:t>Valtamerien rannikolla vuorovesivaihtelu on keskimäärin 1–2 metriä</a:t>
            </a:r>
            <a:endParaRPr lang="fi-FI" sz="6000" dirty="0"/>
          </a:p>
          <a:p>
            <a:pPr marL="685800" indent="-685800">
              <a:buFontTx/>
              <a:buChar char="-"/>
            </a:pPr>
            <a:r>
              <a:rPr lang="fi-FI" sz="6600" b="1" dirty="0"/>
              <a:t>Vuoksi = nousuvesi </a:t>
            </a:r>
          </a:p>
          <a:p>
            <a:pPr marL="685800" indent="-685800">
              <a:buFontTx/>
              <a:buChar char="-"/>
            </a:pPr>
            <a:r>
              <a:rPr lang="fi-FI" sz="6600" b="1" dirty="0"/>
              <a:t>Luode = laskuvesi</a:t>
            </a:r>
          </a:p>
          <a:p>
            <a:pPr marL="685800" indent="-685800">
              <a:buFontTx/>
              <a:buChar char="-"/>
            </a:pPr>
            <a:r>
              <a:rPr lang="fi-FI" sz="6600" dirty="0"/>
              <a:t>Vuorovesi-ilmiö on voimakkain kapeissa valtameren lahdissa</a:t>
            </a:r>
          </a:p>
        </p:txBody>
      </p:sp>
      <p:pic>
        <p:nvPicPr>
          <p:cNvPr id="8" name="Picture Placeholder 7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0E2DC323-8226-4711-A34E-B3CAAF8615C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8146" b="8146"/>
          <a:stretch>
            <a:fillRect/>
          </a:stretch>
        </p:blipFill>
        <p:spPr>
          <a:xfrm>
            <a:off x="12191999" y="3029408"/>
            <a:ext cx="6596505" cy="8282608"/>
          </a:xfrm>
        </p:spPr>
      </p:pic>
      <p:sp>
        <p:nvSpPr>
          <p:cNvPr id="4" name="Dian numeron paikkamerkki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i-FI" dirty="0"/>
              <a:t>&lt; Manner 2 Luku 6 &gt;</a:t>
            </a:r>
          </a:p>
        </p:txBody>
      </p:sp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Vuorovesi</a:t>
            </a:r>
          </a:p>
        </p:txBody>
      </p:sp>
      <p:pic>
        <p:nvPicPr>
          <p:cNvPr id="10" name="Picture 9" descr="A picture containing tree, outdoor, rock, nature&#10;&#10;Description automatically generated">
            <a:extLst>
              <a:ext uri="{FF2B5EF4-FFF2-40B4-BE49-F238E27FC236}">
                <a16:creationId xmlns:a16="http://schemas.microsoft.com/office/drawing/2014/main" id="{4B00BCBC-318F-41DB-A4C6-3EBD9889A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3863" y="3029408"/>
            <a:ext cx="5440137" cy="82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pimisen_palvelut_ppt_pohja_2020" id="{6EA4B688-A576-1547-8865-30F79BDF1AF0}" vid="{B03A06A1-2E19-454D-B4B9-06D81E0FD4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0385AE73BA4B34DAC1EFBEFAAD46A70" ma:contentTypeVersion="11" ma:contentTypeDescription="Luo uusi asiakirja." ma:contentTypeScope="" ma:versionID="ff6235922fbab3bde8f278ddc7391716">
  <xsd:schema xmlns:xsd="http://www.w3.org/2001/XMLSchema" xmlns:xs="http://www.w3.org/2001/XMLSchema" xmlns:p="http://schemas.microsoft.com/office/2006/metadata/properties" xmlns:ns2="18f6b07d-974e-4bcb-ace5-6e722d967269" xmlns:ns3="92f91b7d-256f-42b1-9b08-d8a43b83f0c6" targetNamespace="http://schemas.microsoft.com/office/2006/metadata/properties" ma:root="true" ma:fieldsID="add1c83a97a0359064c2d47fbc13daab" ns2:_="" ns3:_="">
    <xsd:import namespace="18f6b07d-974e-4bcb-ace5-6e722d967269"/>
    <xsd:import namespace="92f91b7d-256f-42b1-9b08-d8a43b83f0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6b07d-974e-4bcb-ace5-6e722d9672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f91b7d-256f-42b1-9b08-d8a43b83f0c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8B2766-E22E-46A6-A972-01474FC9A5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BC9A56-B2B4-4468-A7C3-117C4D2756D4}">
  <ds:schemaRefs>
    <ds:schemaRef ds:uri="18f6b07d-974e-4bcb-ace5-6e722d967269"/>
    <ds:schemaRef ds:uri="92f91b7d-256f-42b1-9b08-d8a43b83f0c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CD2F0D0-8F4F-4C1E-BF9B-EC70314015DD}">
  <ds:schemaRefs>
    <ds:schemaRef ds:uri="http://schemas.microsoft.com/office/2006/documentManagement/types"/>
    <ds:schemaRef ds:uri="http://www.w3.org/XML/1998/namespace"/>
    <ds:schemaRef ds:uri="http://purl.org/dc/dcmitype/"/>
    <ds:schemaRef ds:uri="92f91b7d-256f-42b1-9b08-d8a43b83f0c6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8f6b07d-974e-4bcb-ace5-6e722d96726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</TotalTime>
  <Words>354</Words>
  <Application>Microsoft Office PowerPoint</Application>
  <PresentationFormat>Mukautettu</PresentationFormat>
  <Paragraphs>68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Office-teema</vt:lpstr>
      <vt:lpstr>LUKU 6  MERET</vt:lpstr>
      <vt:lpstr>Meret</vt:lpstr>
      <vt:lpstr>Merenpohjan topografia</vt:lpstr>
      <vt:lpstr>PowerPoint-esitys</vt:lpstr>
      <vt:lpstr>Merivirrat</vt:lpstr>
      <vt:lpstr>Merivirrat (animaatio kirjassa)</vt:lpstr>
      <vt:lpstr>Merten pystyvirtaukset ja syvät virtaukset </vt:lpstr>
      <vt:lpstr>PowerPoint-esitys</vt:lpstr>
      <vt:lpstr>Vuorovesi</vt:lpstr>
      <vt:lpstr>ENSO</vt:lpstr>
      <vt:lpstr>ENSO – normaali tilanne</vt:lpstr>
      <vt:lpstr>ENSO – El Niño</vt:lpstr>
      <vt:lpstr>NAO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Oppimisen palvelut ppt-pohja 2020</dc:title>
  <dc:creator>Väänänen Anna</dc:creator>
  <cp:keywords>powerpoint; oppimisen palvelut; OOP-powerpointpohja; ppt-pohja</cp:keywords>
  <cp:lastModifiedBy>Marjo Grönvall-Jokela</cp:lastModifiedBy>
  <cp:revision>23</cp:revision>
  <cp:lastPrinted>2017-11-30T08:45:33Z</cp:lastPrinted>
  <dcterms:created xsi:type="dcterms:W3CDTF">2020-05-05T09:10:38Z</dcterms:created>
  <dcterms:modified xsi:type="dcterms:W3CDTF">2026-04-29T18:24:51Z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0x010100E0385AE73BA4B34DAC1EFBEFAAD46A70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