
<file path=[Content_Types].xml><?xml version="1.0" encoding="utf-8"?>
<Types xmlns="http://schemas.openxmlformats.org/package/2006/content-types">
  <Default Extension="5" ContentType="image/jpeg"/>
  <Default Extension="8" ContentType="image/jpeg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5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3" r:id="rId6"/>
    <p:sldId id="262" r:id="rId7"/>
    <p:sldId id="264" r:id="rId8"/>
    <p:sldId id="270" r:id="rId9"/>
    <p:sldId id="265" r:id="rId10"/>
    <p:sldId id="266" r:id="rId11"/>
    <p:sldId id="267" r:id="rId12"/>
    <p:sldId id="268" r:id="rId13"/>
    <p:sldId id="269" r:id="rId14"/>
  </p:sldIdLst>
  <p:sldSz cx="24384000" cy="13716000"/>
  <p:notesSz cx="6794500" cy="9931400"/>
  <p:defaultTextStyle>
    <a:defPPr>
      <a:defRPr lang="en-US"/>
    </a:defPPr>
    <a:lvl1pPr marL="0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1pPr>
    <a:lvl2pPr marL="768096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2pPr>
    <a:lvl3pPr marL="1536192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3pPr>
    <a:lvl4pPr marL="2304288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4pPr>
    <a:lvl5pPr marL="3072384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5pPr>
    <a:lvl6pPr marL="3840480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6pPr>
    <a:lvl7pPr marL="4608576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7pPr>
    <a:lvl8pPr marL="5376672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8pPr>
    <a:lvl9pPr marL="6144768" algn="l" defTabSz="1536192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yylimalleja" id="{46C4E436-CC06-4795-AE88-7100612AA4A9}">
          <p14:sldIdLst>
            <p14:sldId id="256"/>
            <p14:sldId id="263"/>
            <p14:sldId id="262"/>
            <p14:sldId id="264"/>
            <p14:sldId id="270"/>
            <p14:sldId id="265"/>
            <p14:sldId id="266"/>
            <p14:sldId id="267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äänänen Anna" initials="VA" lastIdx="1" clrIdx="0">
    <p:extLst>
      <p:ext uri="{19B8F6BF-5375-455C-9EA6-DF929625EA0E}">
        <p15:presenceInfo xmlns:p15="http://schemas.microsoft.com/office/powerpoint/2012/main" userId="S::anna.vaananen@otava.fi::afcd5de4-6b81-451f-9507-a3206bba066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845B"/>
    <a:srgbClr val="00A87E"/>
    <a:srgbClr val="006BB3"/>
    <a:srgbClr val="BD8400"/>
    <a:srgbClr val="AA5501"/>
    <a:srgbClr val="E53663"/>
    <a:srgbClr val="E6009D"/>
    <a:srgbClr val="A45B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3447" autoAdjust="0"/>
  </p:normalViewPr>
  <p:slideViewPr>
    <p:cSldViewPr snapToGrid="0">
      <p:cViewPr varScale="1">
        <p:scale>
          <a:sx n="30" d="100"/>
          <a:sy n="30" d="100"/>
        </p:scale>
        <p:origin x="90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DA1BF-19F3-4229-BA59-2E56CAC7CCB7}" type="datetimeFigureOut">
              <a:rPr lang="fi-FI" smtClean="0"/>
              <a:t>26.4.2026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i-FI"/>
              <a:t>Sarjan nimi alatunnisteeksi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425B6-48A3-4867-AB5D-F0B04678E88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480683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F3208-E354-404C-9BCE-26DCCC89D6A3}" type="datetimeFigureOut">
              <a:t>26.4.2026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Sarjan nimi alatunnisteeksi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F5846-7FDB-7A41-BFAE-11B7D8CCC68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7836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676400" y="5766899"/>
            <a:ext cx="21031200" cy="2651126"/>
          </a:xfrm>
        </p:spPr>
        <p:txBody>
          <a:bodyPr>
            <a:normAutofit/>
          </a:bodyPr>
          <a:lstStyle>
            <a:lvl1pPr>
              <a:defRPr sz="9600" b="1">
                <a:solidFill>
                  <a:schemeClr val="bg1"/>
                </a:solidFill>
              </a:defRPr>
            </a:lvl1pPr>
          </a:lstStyle>
          <a:p>
            <a:r>
              <a:rPr lang="fi-FI"/>
              <a:t>&lt; Luvun numero ja nimi &gt;</a:t>
            </a:r>
          </a:p>
        </p:txBody>
      </p:sp>
      <p:sp>
        <p:nvSpPr>
          <p:cNvPr id="10" name="Tekstin paikkamerkki 13">
            <a:extLst>
              <a:ext uri="{FF2B5EF4-FFF2-40B4-BE49-F238E27FC236}">
                <a16:creationId xmlns:a16="http://schemas.microsoft.com/office/drawing/2014/main" id="{B2306A64-4093-8E4F-B458-9B414E6F96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76400" y="1771745"/>
            <a:ext cx="21031200" cy="1084901"/>
          </a:xfrm>
        </p:spPr>
        <p:txBody>
          <a:bodyPr anchor="ctr">
            <a:normAutofit/>
          </a:bodyPr>
          <a:lstStyle>
            <a:lvl1pPr algn="ctr">
              <a:defRPr sz="6600" b="1">
                <a:solidFill>
                  <a:schemeClr val="bg1"/>
                </a:solidFill>
              </a:defRPr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 &lt; Sarjan nimi &gt;</a:t>
            </a:r>
          </a:p>
        </p:txBody>
      </p:sp>
      <p:sp>
        <p:nvSpPr>
          <p:cNvPr id="13" name="Tekstin paikkamerkki 13">
            <a:extLst>
              <a:ext uri="{FF2B5EF4-FFF2-40B4-BE49-F238E27FC236}">
                <a16:creationId xmlns:a16="http://schemas.microsoft.com/office/drawing/2014/main" id="{C91695A4-5868-DA40-A773-70E350E5E2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76400" y="2856646"/>
            <a:ext cx="21031200" cy="1084901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&lt; Kurssin numero&gt;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D17B3A4E-31B1-F24F-9FEC-092DB1BD8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04454" y="11772077"/>
            <a:ext cx="1804218" cy="99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2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88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2" hasCustomPrompt="1"/>
          </p:nvPr>
        </p:nvSpPr>
        <p:spPr>
          <a:xfrm>
            <a:off x="1676400" y="3730513"/>
            <a:ext cx="21031200" cy="8145947"/>
          </a:xfrm>
        </p:spPr>
        <p:txBody>
          <a:bodyPr>
            <a:normAutofit/>
          </a:bodyPr>
          <a:lstStyle>
            <a:lvl1pPr>
              <a:defRPr sz="6000"/>
            </a:lvl1pPr>
            <a:lvl2pPr>
              <a:defRPr sz="5400"/>
            </a:lvl2pPr>
            <a:lvl3pPr>
              <a:defRPr sz="4800"/>
            </a:lvl3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6" name="Dian numeron paikkamerkki 4">
            <a:extLst>
              <a:ext uri="{FF2B5EF4-FFF2-40B4-BE49-F238E27FC236}">
                <a16:creationId xmlns:a16="http://schemas.microsoft.com/office/drawing/2014/main" id="{BCB98871-21E3-CD43-8CA7-31BAC4AEA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BE2822-B248-004E-9F91-722369B3FA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&lt; Manner 2 Luku 5 &gt;</a:t>
            </a:r>
          </a:p>
        </p:txBody>
      </p:sp>
    </p:spTree>
    <p:extLst>
      <p:ext uri="{BB962C8B-B14F-4D97-AF65-F5344CB8AC3E}">
        <p14:creationId xmlns:p14="http://schemas.microsoft.com/office/powerpoint/2010/main" val="267106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Image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23110613" y="88587"/>
            <a:ext cx="1102891" cy="405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1536192" rtl="0" eaLnBrk="1" latinLnBrk="0" hangingPunct="1">
              <a:defRPr sz="2400" b="1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76809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19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28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2384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0480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857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7667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4476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latin typeface="+mn-lt"/>
            </a:endParaRPr>
          </a:p>
        </p:txBody>
      </p:sp>
      <p:sp>
        <p:nvSpPr>
          <p:cNvPr id="13" name="Tekstin paikkamerkki 13"/>
          <p:cNvSpPr>
            <a:spLocks noGrp="1"/>
          </p:cNvSpPr>
          <p:nvPr>
            <p:ph type="body" sz="quarter" idx="20" hasCustomPrompt="1"/>
          </p:nvPr>
        </p:nvSpPr>
        <p:spPr>
          <a:xfrm>
            <a:off x="1621943" y="3160738"/>
            <a:ext cx="10942861" cy="8399891"/>
          </a:xfrm>
        </p:spPr>
        <p:txBody>
          <a:bodyPr/>
          <a:lstStyle>
            <a:lvl1pPr>
              <a:defRPr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 </a:t>
            </a:r>
          </a:p>
        </p:txBody>
      </p:sp>
      <p:sp>
        <p:nvSpPr>
          <p:cNvPr id="7" name="Kuvan paikkamerkki 4">
            <a:extLst>
              <a:ext uri="{FF2B5EF4-FFF2-40B4-BE49-F238E27FC236}">
                <a16:creationId xmlns:a16="http://schemas.microsoft.com/office/drawing/2014/main" id="{0BB99D6C-DC5C-4D4C-895B-60902C71BEF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460186" y="0"/>
            <a:ext cx="10923814" cy="13716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Dian numeron paikkamerkki 4">
            <a:extLst>
              <a:ext uri="{FF2B5EF4-FFF2-40B4-BE49-F238E27FC236}">
                <a16:creationId xmlns:a16="http://schemas.microsoft.com/office/drawing/2014/main" id="{BDA40A65-249D-1F44-829E-75B4708C7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A3EE93C-27B1-4E41-A85F-00FD89F968E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i-FI"/>
              <a:t>&lt; Manner 2 Luku 5 &gt;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5AB51109-D884-F844-9A74-F9C38D0774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21944" y="730251"/>
            <a:ext cx="10997318" cy="2130180"/>
          </a:xfrm>
        </p:spPr>
        <p:txBody>
          <a:bodyPr/>
          <a:lstStyle/>
          <a:p>
            <a:r>
              <a:rPr lang="fi-FI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31222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649187" y="730250"/>
            <a:ext cx="21463874" cy="16210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8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ebas Neue" charset="0"/>
                <a:cs typeface="Bebas Neue" charset="0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23110613" y="88587"/>
            <a:ext cx="1102891" cy="405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1536192" rtl="0" eaLnBrk="1" latinLnBrk="0" hangingPunct="1">
              <a:defRPr sz="2400" b="1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76809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19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28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2384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0480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857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7667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4476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latin typeface="+mn-lt"/>
            </a:endParaRPr>
          </a:p>
        </p:txBody>
      </p:sp>
      <p:sp>
        <p:nvSpPr>
          <p:cNvPr id="8" name="Picture Placeholder 16"/>
          <p:cNvSpPr>
            <a:spLocks noGrp="1"/>
          </p:cNvSpPr>
          <p:nvPr userDrawn="1"/>
        </p:nvSpPr>
        <p:spPr>
          <a:xfrm>
            <a:off x="8404703" y="4080086"/>
            <a:ext cx="3941487" cy="696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endParaRPr lang="fi-FI"/>
          </a:p>
        </p:txBody>
      </p:sp>
      <p:sp>
        <p:nvSpPr>
          <p:cNvPr id="16" name="Sisällön paikkamerkki 3">
            <a:extLst>
              <a:ext uri="{FF2B5EF4-FFF2-40B4-BE49-F238E27FC236}">
                <a16:creationId xmlns:a16="http://schemas.microsoft.com/office/drawing/2014/main" id="{DFC04D7D-D96C-D240-BE90-01644E4623D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76400" y="3061052"/>
            <a:ext cx="10069463" cy="8337296"/>
          </a:xfrm>
        </p:spPr>
        <p:txBody>
          <a:bodyPr>
            <a:normAutofit/>
          </a:bodyPr>
          <a:lstStyle>
            <a:lvl1pPr>
              <a:defRPr sz="6000"/>
            </a:lvl1pPr>
            <a:lvl2pPr>
              <a:defRPr sz="5400"/>
            </a:lvl2pPr>
            <a:lvl3pPr>
              <a:defRPr sz="4800"/>
            </a:lvl3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7" name="Sisällön paikkamerkki 3">
            <a:extLst>
              <a:ext uri="{FF2B5EF4-FFF2-40B4-BE49-F238E27FC236}">
                <a16:creationId xmlns:a16="http://schemas.microsoft.com/office/drawing/2014/main" id="{645A4E07-63E2-C64A-8296-6C6ADD5636C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041150" y="3061052"/>
            <a:ext cx="10069463" cy="8337296"/>
          </a:xfrm>
        </p:spPr>
        <p:txBody>
          <a:bodyPr>
            <a:normAutofit/>
          </a:bodyPr>
          <a:lstStyle>
            <a:lvl1pPr>
              <a:defRPr sz="6000"/>
            </a:lvl1pPr>
            <a:lvl2pPr>
              <a:defRPr sz="5400"/>
            </a:lvl2pPr>
            <a:lvl3pPr>
              <a:defRPr sz="4800"/>
            </a:lvl3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10" name="Dian numeron paikkamerkki 4">
            <a:extLst>
              <a:ext uri="{FF2B5EF4-FFF2-40B4-BE49-F238E27FC236}">
                <a16:creationId xmlns:a16="http://schemas.microsoft.com/office/drawing/2014/main" id="{5FB8CE6B-5C63-E948-8E0A-20890526A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087AA77-02E6-AA4E-8700-B19D1A8E85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&lt; Manner 2 Luku 5 &gt;</a:t>
            </a:r>
          </a:p>
        </p:txBody>
      </p:sp>
    </p:spTree>
    <p:extLst>
      <p:ext uri="{BB962C8B-B14F-4D97-AF65-F5344CB8AC3E}">
        <p14:creationId xmlns:p14="http://schemas.microsoft.com/office/powerpoint/2010/main" val="14296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/>
          <p:cNvSpPr>
            <a:spLocks noGrp="1"/>
          </p:cNvSpPr>
          <p:nvPr>
            <p:ph type="pic" sz="quarter" idx="21"/>
          </p:nvPr>
        </p:nvSpPr>
        <p:spPr>
          <a:xfrm>
            <a:off x="1" y="0"/>
            <a:ext cx="10923814" cy="13716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8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ebas Neue" charset="0"/>
                <a:cs typeface="Bebas Neue" charset="0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23110613" y="88587"/>
            <a:ext cx="1102891" cy="405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1536192" rtl="0" eaLnBrk="1" latinLnBrk="0" hangingPunct="1">
              <a:defRPr sz="2400" b="1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76809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19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28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2384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0480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857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7667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4476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latin typeface="+mn-lt"/>
            </a:endParaRPr>
          </a:p>
        </p:txBody>
      </p:sp>
      <p:sp>
        <p:nvSpPr>
          <p:cNvPr id="13" name="Tekstin paikkamerkki 13"/>
          <p:cNvSpPr>
            <a:spLocks noGrp="1"/>
          </p:cNvSpPr>
          <p:nvPr>
            <p:ph type="body" sz="quarter" idx="20" hasCustomPrompt="1"/>
          </p:nvPr>
        </p:nvSpPr>
        <p:spPr>
          <a:xfrm>
            <a:off x="11381015" y="3536295"/>
            <a:ext cx="11732048" cy="8691005"/>
          </a:xfrm>
        </p:spPr>
        <p:txBody>
          <a:bodyPr/>
          <a:lstStyle>
            <a:lvl1pPr>
              <a:defRPr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8" name="Dian numeron paikkamerkki 4">
            <a:extLst>
              <a:ext uri="{FF2B5EF4-FFF2-40B4-BE49-F238E27FC236}">
                <a16:creationId xmlns:a16="http://schemas.microsoft.com/office/drawing/2014/main" id="{737FF8E8-1F8E-414D-8661-38E8062F5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CEDC127-060F-2C4A-BBEA-0BB10785356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&lt; Manner 2 Luku 5 &gt;</a:t>
            </a:r>
          </a:p>
        </p:txBody>
      </p:sp>
    </p:spTree>
    <p:extLst>
      <p:ext uri="{BB962C8B-B14F-4D97-AF65-F5344CB8AC3E}">
        <p14:creationId xmlns:p14="http://schemas.microsoft.com/office/powerpoint/2010/main" val="39933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Image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8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ebas Neue" charset="0"/>
                <a:cs typeface="Bebas Neue" charset="0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23110613" y="88587"/>
            <a:ext cx="1102891" cy="405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1536192" rtl="0" eaLnBrk="1" latinLnBrk="0" hangingPunct="1">
              <a:defRPr sz="2400" b="1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76809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19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28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2384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0480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857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7667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4476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latin typeface="+mn-lt"/>
            </a:endParaRPr>
          </a:p>
        </p:txBody>
      </p:sp>
      <p:sp>
        <p:nvSpPr>
          <p:cNvPr id="13" name="Tekstin paikkamerkki 13"/>
          <p:cNvSpPr>
            <a:spLocks noGrp="1"/>
          </p:cNvSpPr>
          <p:nvPr>
            <p:ph type="body" sz="quarter" idx="20" hasCustomPrompt="1"/>
          </p:nvPr>
        </p:nvSpPr>
        <p:spPr>
          <a:xfrm>
            <a:off x="803274" y="7881471"/>
            <a:ext cx="6867074" cy="3562886"/>
          </a:xfrm>
        </p:spPr>
        <p:txBody>
          <a:bodyPr>
            <a:normAutofit/>
          </a:bodyPr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21"/>
          </p:nvPr>
        </p:nvSpPr>
        <p:spPr>
          <a:xfrm>
            <a:off x="803726" y="2680426"/>
            <a:ext cx="6867074" cy="4749872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13"/>
          <p:cNvSpPr>
            <a:spLocks noGrp="1"/>
          </p:cNvSpPr>
          <p:nvPr>
            <p:ph type="body" sz="quarter" idx="22" hasCustomPrompt="1"/>
          </p:nvPr>
        </p:nvSpPr>
        <p:spPr>
          <a:xfrm>
            <a:off x="8778874" y="7906871"/>
            <a:ext cx="6867074" cy="3562886"/>
          </a:xfrm>
        </p:spPr>
        <p:txBody>
          <a:bodyPr/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9" name="Kuvan paikkamerkki 4"/>
          <p:cNvSpPr>
            <a:spLocks noGrp="1"/>
          </p:cNvSpPr>
          <p:nvPr>
            <p:ph type="pic" sz="quarter" idx="23"/>
          </p:nvPr>
        </p:nvSpPr>
        <p:spPr>
          <a:xfrm>
            <a:off x="8779326" y="2705826"/>
            <a:ext cx="6867074" cy="4749872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3"/>
          <p:cNvSpPr>
            <a:spLocks noGrp="1"/>
          </p:cNvSpPr>
          <p:nvPr>
            <p:ph type="body" sz="quarter" idx="24" hasCustomPrompt="1"/>
          </p:nvPr>
        </p:nvSpPr>
        <p:spPr>
          <a:xfrm>
            <a:off x="16754474" y="7906871"/>
            <a:ext cx="6867074" cy="3562886"/>
          </a:xfrm>
        </p:spPr>
        <p:txBody>
          <a:bodyPr>
            <a:normAutofit/>
          </a:bodyPr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12" name="Kuvan paikkamerkki 4"/>
          <p:cNvSpPr>
            <a:spLocks noGrp="1"/>
          </p:cNvSpPr>
          <p:nvPr>
            <p:ph type="pic" sz="quarter" idx="25"/>
          </p:nvPr>
        </p:nvSpPr>
        <p:spPr>
          <a:xfrm>
            <a:off x="16754926" y="2705826"/>
            <a:ext cx="6867074" cy="4749872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5" name="Dian numeron paikkamerkki 4">
            <a:extLst>
              <a:ext uri="{FF2B5EF4-FFF2-40B4-BE49-F238E27FC236}">
                <a16:creationId xmlns:a16="http://schemas.microsoft.com/office/drawing/2014/main" id="{39CDC8C4-4389-254F-AF34-1E5FFA912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643478E-8B21-6A4D-80E5-027AC478B41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832756" y="12293264"/>
            <a:ext cx="8229600" cy="730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&lt; Manner 2 Luku 5 &gt;</a:t>
            </a:r>
          </a:p>
        </p:txBody>
      </p:sp>
    </p:spTree>
    <p:extLst>
      <p:ext uri="{BB962C8B-B14F-4D97-AF65-F5344CB8AC3E}">
        <p14:creationId xmlns:p14="http://schemas.microsoft.com/office/powerpoint/2010/main" val="11310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8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ebas Neue" charset="0"/>
                <a:cs typeface="Bebas Neue" charset="0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23110613" y="88587"/>
            <a:ext cx="1102891" cy="405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1536192" rtl="0" eaLnBrk="1" latinLnBrk="0" hangingPunct="1">
              <a:defRPr sz="2400" b="1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76809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19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28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2384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0480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857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7667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4476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latin typeface="+mn-lt"/>
            </a:endParaRPr>
          </a:p>
        </p:txBody>
      </p:sp>
      <p:sp>
        <p:nvSpPr>
          <p:cNvPr id="13" name="Tekstin paikkamerkki 13"/>
          <p:cNvSpPr>
            <a:spLocks noGrp="1"/>
          </p:cNvSpPr>
          <p:nvPr>
            <p:ph type="body" sz="quarter" idx="20" hasCustomPrompt="1"/>
          </p:nvPr>
        </p:nvSpPr>
        <p:spPr>
          <a:xfrm>
            <a:off x="826867" y="7677767"/>
            <a:ext cx="5231176" cy="3766590"/>
          </a:xfrm>
        </p:spPr>
        <p:txBody>
          <a:bodyPr>
            <a:normAutofit/>
          </a:bodyPr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21"/>
          </p:nvPr>
        </p:nvSpPr>
        <p:spPr>
          <a:xfrm>
            <a:off x="827319" y="2680426"/>
            <a:ext cx="5231176" cy="4749872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8" name="Tekstin paikkamerkki 13"/>
          <p:cNvSpPr>
            <a:spLocks noGrp="1"/>
          </p:cNvSpPr>
          <p:nvPr>
            <p:ph type="body" sz="quarter" idx="22" hasCustomPrompt="1"/>
          </p:nvPr>
        </p:nvSpPr>
        <p:spPr>
          <a:xfrm>
            <a:off x="6652041" y="7677767"/>
            <a:ext cx="5231176" cy="3766590"/>
          </a:xfrm>
        </p:spPr>
        <p:txBody>
          <a:bodyPr/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9" name="Kuvan paikkamerkki 4"/>
          <p:cNvSpPr>
            <a:spLocks noGrp="1"/>
          </p:cNvSpPr>
          <p:nvPr>
            <p:ph type="pic" sz="quarter" idx="23"/>
          </p:nvPr>
        </p:nvSpPr>
        <p:spPr>
          <a:xfrm>
            <a:off x="6652493" y="2680426"/>
            <a:ext cx="5231176" cy="4749872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3"/>
          <p:cNvSpPr>
            <a:spLocks noGrp="1"/>
          </p:cNvSpPr>
          <p:nvPr>
            <p:ph type="body" sz="quarter" idx="24" hasCustomPrompt="1"/>
          </p:nvPr>
        </p:nvSpPr>
        <p:spPr>
          <a:xfrm>
            <a:off x="12511727" y="7677767"/>
            <a:ext cx="5231176" cy="3766590"/>
          </a:xfrm>
        </p:spPr>
        <p:txBody>
          <a:bodyPr>
            <a:normAutofit/>
          </a:bodyPr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12" name="Kuvan paikkamerkki 4"/>
          <p:cNvSpPr>
            <a:spLocks noGrp="1"/>
          </p:cNvSpPr>
          <p:nvPr>
            <p:ph type="pic" sz="quarter" idx="25"/>
          </p:nvPr>
        </p:nvSpPr>
        <p:spPr>
          <a:xfrm>
            <a:off x="12512179" y="2680426"/>
            <a:ext cx="5231176" cy="4749872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8" name="Tekstin paikkamerkki 13">
            <a:extLst>
              <a:ext uri="{FF2B5EF4-FFF2-40B4-BE49-F238E27FC236}">
                <a16:creationId xmlns:a16="http://schemas.microsoft.com/office/drawing/2014/main" id="{AE0ABF85-D10A-2D49-9B66-896B78CA690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390371" y="7677767"/>
            <a:ext cx="5231176" cy="3766590"/>
          </a:xfrm>
        </p:spPr>
        <p:txBody>
          <a:bodyPr>
            <a:normAutofit/>
          </a:bodyPr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21" name="Kuvan paikkamerkki 4">
            <a:extLst>
              <a:ext uri="{FF2B5EF4-FFF2-40B4-BE49-F238E27FC236}">
                <a16:creationId xmlns:a16="http://schemas.microsoft.com/office/drawing/2014/main" id="{E39458D8-D777-B64A-9435-7839801170B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8390823" y="2680426"/>
            <a:ext cx="5231176" cy="4749872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5" name="Dian numeron paikkamerkki 4">
            <a:extLst>
              <a:ext uri="{FF2B5EF4-FFF2-40B4-BE49-F238E27FC236}">
                <a16:creationId xmlns:a16="http://schemas.microsoft.com/office/drawing/2014/main" id="{AC85A682-1DCF-7643-8519-301923ECF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4BF7289-4E6F-2649-8F7D-F3553719C03B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820615" y="12255499"/>
            <a:ext cx="8229600" cy="730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&lt; Manner 2 Luku 5 &gt;</a:t>
            </a:r>
          </a:p>
        </p:txBody>
      </p:sp>
    </p:spTree>
    <p:extLst>
      <p:ext uri="{BB962C8B-B14F-4D97-AF65-F5344CB8AC3E}">
        <p14:creationId xmlns:p14="http://schemas.microsoft.com/office/powerpoint/2010/main" val="156778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Image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2756" y="493828"/>
            <a:ext cx="22789243" cy="193912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8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Bebas Neue" charset="0"/>
                <a:cs typeface="Bebas Neue" charset="0"/>
              </a:defRPr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11" name="Slide Number Placeholder 1"/>
          <p:cNvSpPr txBox="1">
            <a:spLocks/>
          </p:cNvSpPr>
          <p:nvPr userDrawn="1"/>
        </p:nvSpPr>
        <p:spPr>
          <a:xfrm>
            <a:off x="23110613" y="88587"/>
            <a:ext cx="1102891" cy="4052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1536192" rtl="0" eaLnBrk="1" latinLnBrk="0" hangingPunct="1">
              <a:defRPr sz="2400" b="1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76809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3619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28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2384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840480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8576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76672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44768" algn="l" defTabSz="1536192" rtl="0" eaLnBrk="1" latinLnBrk="0" hangingPunct="1">
              <a:defRPr sz="30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latin typeface="+mn-lt"/>
            </a:endParaRPr>
          </a:p>
        </p:txBody>
      </p:sp>
      <p:sp>
        <p:nvSpPr>
          <p:cNvPr id="13" name="Tekstin paikkamerkki 13"/>
          <p:cNvSpPr>
            <a:spLocks noGrp="1"/>
          </p:cNvSpPr>
          <p:nvPr>
            <p:ph type="body" sz="quarter" idx="20" hasCustomPrompt="1"/>
          </p:nvPr>
        </p:nvSpPr>
        <p:spPr>
          <a:xfrm>
            <a:off x="772971" y="4437888"/>
            <a:ext cx="10959888" cy="6585712"/>
          </a:xfrm>
        </p:spPr>
        <p:txBody>
          <a:bodyPr>
            <a:normAutofit/>
          </a:bodyPr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8" name="Tekstin paikkamerkki 13"/>
          <p:cNvSpPr>
            <a:spLocks noGrp="1"/>
          </p:cNvSpPr>
          <p:nvPr>
            <p:ph type="body" sz="quarter" idx="22" hasCustomPrompt="1"/>
          </p:nvPr>
        </p:nvSpPr>
        <p:spPr>
          <a:xfrm>
            <a:off x="12595591" y="4463288"/>
            <a:ext cx="10959888" cy="6585712"/>
          </a:xfrm>
        </p:spPr>
        <p:txBody>
          <a:bodyPr/>
          <a:lstStyle>
            <a:lvl1pPr>
              <a:defRPr sz="4400"/>
            </a:lvl1pPr>
            <a:lvl3pPr marL="1828800" indent="0">
              <a:buNone/>
              <a:defRPr/>
            </a:lvl3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7" name="Tekstin paikkamerkki 6"/>
          <p:cNvSpPr>
            <a:spLocks noGrp="1"/>
          </p:cNvSpPr>
          <p:nvPr>
            <p:ph type="body" sz="quarter" idx="26" hasCustomPrompt="1"/>
          </p:nvPr>
        </p:nvSpPr>
        <p:spPr>
          <a:xfrm>
            <a:off x="772920" y="3184914"/>
            <a:ext cx="10960608" cy="997631"/>
          </a:xfrm>
          <a:noFill/>
        </p:spPr>
        <p:txBody>
          <a:bodyPr anchor="ctr">
            <a:normAutofit/>
          </a:bodyPr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19" name="Tekstin paikkamerkki 6"/>
          <p:cNvSpPr>
            <a:spLocks noGrp="1"/>
          </p:cNvSpPr>
          <p:nvPr>
            <p:ph type="body" sz="quarter" idx="27" hasCustomPrompt="1"/>
          </p:nvPr>
        </p:nvSpPr>
        <p:spPr>
          <a:xfrm>
            <a:off x="12590711" y="3221626"/>
            <a:ext cx="11020318" cy="997631"/>
          </a:xfrm>
          <a:noFill/>
        </p:spPr>
        <p:txBody>
          <a:bodyPr anchor="ctr">
            <a:normAutofit/>
          </a:bodyPr>
          <a:lstStyle>
            <a:lvl1pPr algn="l">
              <a:defRPr sz="4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i-FI"/>
              <a:t>TEKSTI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B060A81E-999C-C448-94D8-9D0C9ACF25BB}"/>
              </a:ext>
            </a:extLst>
          </p:cNvPr>
          <p:cNvCxnSpPr>
            <a:cxnSpLocks/>
          </p:cNvCxnSpPr>
          <p:nvPr userDrawn="1"/>
        </p:nvCxnSpPr>
        <p:spPr>
          <a:xfrm>
            <a:off x="768588" y="4204109"/>
            <a:ext cx="10964271" cy="0"/>
          </a:xfrm>
          <a:prstGeom prst="line">
            <a:avLst/>
          </a:prstGeom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D459D5BB-1E12-2D4A-8711-47D657860610}"/>
              </a:ext>
            </a:extLst>
          </p:cNvPr>
          <p:cNvCxnSpPr>
            <a:cxnSpLocks/>
          </p:cNvCxnSpPr>
          <p:nvPr userDrawn="1"/>
        </p:nvCxnSpPr>
        <p:spPr>
          <a:xfrm>
            <a:off x="12591208" y="4204109"/>
            <a:ext cx="10964271" cy="0"/>
          </a:xfrm>
          <a:prstGeom prst="line">
            <a:avLst/>
          </a:prstGeom>
          <a:ln w="889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an numeron paikkamerkki 4">
            <a:extLst>
              <a:ext uri="{FF2B5EF4-FFF2-40B4-BE49-F238E27FC236}">
                <a16:creationId xmlns:a16="http://schemas.microsoft.com/office/drawing/2014/main" id="{3A922534-0063-7B4D-9811-3F2E6750E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76985" y="12330967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E8405D7-FC5D-284A-A300-0E274C2D1C9D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832756" y="12255499"/>
            <a:ext cx="8229600" cy="730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&lt; Manner 2 Luku 5 &gt;</a:t>
            </a:r>
          </a:p>
        </p:txBody>
      </p:sp>
    </p:spTree>
    <p:extLst>
      <p:ext uri="{BB962C8B-B14F-4D97-AF65-F5344CB8AC3E}">
        <p14:creationId xmlns:p14="http://schemas.microsoft.com/office/powerpoint/2010/main" val="158336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140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8" name="Dian numeron paikkamerkki 4">
            <a:extLst>
              <a:ext uri="{FF2B5EF4-FFF2-40B4-BE49-F238E27FC236}">
                <a16:creationId xmlns:a16="http://schemas.microsoft.com/office/drawing/2014/main" id="{9C5378BE-169B-F04E-A1AB-192DBC6B7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40797D-46D6-024D-AC75-2CE162BEE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&lt; Manner 2 Luku 5 &gt;</a:t>
            </a:r>
          </a:p>
        </p:txBody>
      </p:sp>
    </p:spTree>
    <p:extLst>
      <p:ext uri="{BB962C8B-B14F-4D97-AF65-F5344CB8AC3E}">
        <p14:creationId xmlns:p14="http://schemas.microsoft.com/office/powerpoint/2010/main" val="522066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098" r:id="rId2"/>
    <p:sldLayoutId id="2147484188" r:id="rId3"/>
    <p:sldLayoutId id="2147484170" r:id="rId4"/>
    <p:sldLayoutId id="2147484094" r:id="rId5"/>
    <p:sldLayoutId id="2147484168" r:id="rId6"/>
    <p:sldLayoutId id="2147484121" r:id="rId7"/>
    <p:sldLayoutId id="2147484193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ctr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ct val="90000"/>
        </a:lnSpc>
        <a:spcBef>
          <a:spcPts val="2000"/>
        </a:spcBef>
        <a:buFontTx/>
        <a:buNone/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8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5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Veden väreily">
            <a:extLst>
              <a:ext uri="{FF2B5EF4-FFF2-40B4-BE49-F238E27FC236}">
                <a16:creationId xmlns:a16="http://schemas.microsoft.com/office/drawing/2014/main" id="{DAD492DB-7CE9-C602-D0DC-06B99AED85E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10852"/>
          <a:stretch>
            <a:fillRect/>
          </a:stretch>
        </p:blipFill>
        <p:spPr>
          <a:xfrm>
            <a:off x="13460186" y="10"/>
            <a:ext cx="10923814" cy="13715990"/>
          </a:xfrm>
          <a:noFill/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E898C5E-3D3B-797F-0801-824779F0C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24213" y="12330967"/>
            <a:ext cx="5486400" cy="73025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01E4971-310B-774B-8DEE-5F834C23301A}" type="slidenum">
              <a:rPr lang="fi-FI" smtClean="0"/>
              <a:pPr>
                <a:spcAft>
                  <a:spcPts val="600"/>
                </a:spcAft>
              </a:pPr>
              <a:t>1</a:t>
            </a:fld>
            <a:endParaRPr lang="fi-FI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D4947E8-D00E-4B53-FC6C-6768B20A4ED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1621944" y="12255499"/>
            <a:ext cx="8229600" cy="73025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&lt; Manner 2 Luku 5 &gt;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520D0E8-4325-1A49-9C80-BF440F63C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82" y="4113530"/>
            <a:ext cx="12864218" cy="3498849"/>
          </a:xfrm>
        </p:spPr>
        <p:txBody>
          <a:bodyPr anchor="ctr">
            <a:normAutofit/>
          </a:bodyPr>
          <a:lstStyle/>
          <a:p>
            <a:r>
              <a:rPr lang="fi-FI" sz="8000" b="0" dirty="0"/>
              <a:t>LUKU 5</a:t>
            </a:r>
            <a:br>
              <a:rPr lang="fi-FI" sz="8000" b="0" dirty="0"/>
            </a:br>
            <a:r>
              <a:rPr lang="fi-FI" sz="8000" b="0" dirty="0"/>
              <a:t>VEDEN KIERTOKULKU JA SATEET</a:t>
            </a:r>
          </a:p>
        </p:txBody>
      </p:sp>
    </p:spTree>
    <p:extLst>
      <p:ext uri="{BB962C8B-B14F-4D97-AF65-F5344CB8AC3E}">
        <p14:creationId xmlns:p14="http://schemas.microsoft.com/office/powerpoint/2010/main" val="267540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687D77-1BFB-4C20-B9FC-722E02F9C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44" y="-276938"/>
            <a:ext cx="21031200" cy="2651126"/>
          </a:xfrm>
        </p:spPr>
        <p:txBody>
          <a:bodyPr/>
          <a:lstStyle/>
          <a:p>
            <a:r>
              <a:rPr lang="sv-SE" dirty="0" err="1"/>
              <a:t>Tehtävä</a:t>
            </a:r>
            <a:r>
              <a:rPr lang="sv-SE"/>
              <a:t> 4: Maapallon</a:t>
            </a:r>
            <a:r>
              <a:rPr lang="sv-SE" dirty="0"/>
              <a:t> </a:t>
            </a:r>
            <a:r>
              <a:rPr lang="sv-SE" dirty="0" err="1"/>
              <a:t>sateisimmat</a:t>
            </a:r>
            <a:r>
              <a:rPr lang="sv-SE" dirty="0"/>
              <a:t> </a:t>
            </a:r>
            <a:r>
              <a:rPr lang="sv-SE" dirty="0" err="1"/>
              <a:t>alueet</a:t>
            </a:r>
            <a:endParaRPr lang="sv-FI" dirty="0"/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DCB7B859-6732-4B26-8DCC-89A142F4D958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-31183" y="2374188"/>
            <a:ext cx="24415184" cy="12036927"/>
          </a:xfrm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CEC97E-8C95-4A37-8755-B7EB10C653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1E4971-310B-774B-8DEE-5F834C23301A}" type="slidenum">
              <a:rPr lang="fi-FI" smtClean="0"/>
              <a:pPr/>
              <a:t>10</a:t>
            </a:fld>
            <a:endParaRPr lang="fi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6F1D0F1-69B8-4423-8088-E6E93B8CCE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&lt; Manner 2 Luku 5 &gt;</a:t>
            </a:r>
          </a:p>
        </p:txBody>
      </p:sp>
    </p:spTree>
    <p:extLst>
      <p:ext uri="{BB962C8B-B14F-4D97-AF65-F5344CB8AC3E}">
        <p14:creationId xmlns:p14="http://schemas.microsoft.com/office/powerpoint/2010/main" val="412644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FD78C74A-412A-4999-B68A-9A582B1B2B7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21943" y="3160738"/>
            <a:ext cx="10942861" cy="9900479"/>
          </a:xfrm>
        </p:spPr>
        <p:txBody>
          <a:bodyPr>
            <a:norm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sv-SE" sz="6000" b="1" dirty="0" err="1"/>
              <a:t>Vesikehä</a:t>
            </a:r>
            <a:r>
              <a:rPr lang="sv-SE" sz="6000" dirty="0"/>
              <a:t> </a:t>
            </a:r>
            <a:r>
              <a:rPr lang="sv-SE" sz="6000" dirty="0" err="1"/>
              <a:t>koostuu</a:t>
            </a:r>
            <a:r>
              <a:rPr lang="sv-SE" sz="6000" dirty="0"/>
              <a:t> </a:t>
            </a:r>
            <a:r>
              <a:rPr lang="sv-SE" sz="6000" dirty="0" err="1"/>
              <a:t>merien</a:t>
            </a:r>
            <a:r>
              <a:rPr lang="sv-SE" sz="6000" dirty="0"/>
              <a:t>, </a:t>
            </a:r>
            <a:r>
              <a:rPr lang="sv-SE" sz="6000" dirty="0" err="1"/>
              <a:t>mantereiden</a:t>
            </a:r>
            <a:r>
              <a:rPr lang="sv-SE" sz="6000" dirty="0"/>
              <a:t> ja </a:t>
            </a:r>
            <a:r>
              <a:rPr lang="sv-SE" sz="6000" dirty="0" err="1"/>
              <a:t>ilmakehän</a:t>
            </a:r>
            <a:r>
              <a:rPr lang="sv-SE" sz="6000" dirty="0"/>
              <a:t> </a:t>
            </a:r>
            <a:r>
              <a:rPr lang="sv-SE" sz="6000" dirty="0" err="1"/>
              <a:t>vesistä</a:t>
            </a:r>
            <a:r>
              <a:rPr lang="sv-SE" sz="6000" dirty="0"/>
              <a:t>.</a:t>
            </a:r>
          </a:p>
          <a:p>
            <a:pPr marL="2228850" lvl="1" indent="-857250">
              <a:buFont typeface="Arial" panose="020B0604020202020204" pitchFamily="34" charset="0"/>
              <a:buChar char="•"/>
            </a:pPr>
            <a:r>
              <a:rPr lang="sv-SE" sz="5400" dirty="0" err="1"/>
              <a:t>Suurin</a:t>
            </a:r>
            <a:r>
              <a:rPr lang="sv-SE" sz="5400" dirty="0"/>
              <a:t> osa </a:t>
            </a:r>
            <a:r>
              <a:rPr lang="sv-SE" sz="5400" dirty="0" err="1"/>
              <a:t>maapallon</a:t>
            </a:r>
            <a:r>
              <a:rPr lang="sv-SE" sz="5400" dirty="0"/>
              <a:t> </a:t>
            </a:r>
            <a:r>
              <a:rPr lang="sv-SE" sz="5400" dirty="0" err="1"/>
              <a:t>vesistä</a:t>
            </a:r>
            <a:r>
              <a:rPr lang="sv-SE" sz="5400" dirty="0"/>
              <a:t> on </a:t>
            </a:r>
            <a:r>
              <a:rPr lang="sv-SE" sz="5400" dirty="0" err="1"/>
              <a:t>merten</a:t>
            </a:r>
            <a:r>
              <a:rPr lang="sv-SE" sz="5400" dirty="0"/>
              <a:t> </a:t>
            </a:r>
            <a:r>
              <a:rPr lang="sv-SE" sz="5400" dirty="0" err="1"/>
              <a:t>suolaista</a:t>
            </a:r>
            <a:r>
              <a:rPr lang="sv-SE" sz="5400" dirty="0"/>
              <a:t> </a:t>
            </a:r>
            <a:r>
              <a:rPr lang="sv-SE" sz="5400" dirty="0" err="1"/>
              <a:t>vettä</a:t>
            </a:r>
            <a:r>
              <a:rPr lang="sv-SE" sz="5400" dirty="0"/>
              <a:t>.</a:t>
            </a:r>
          </a:p>
          <a:p>
            <a:pPr marL="2228850" lvl="1" indent="-857250">
              <a:buFont typeface="Arial" panose="020B0604020202020204" pitchFamily="34" charset="0"/>
              <a:buChar char="•"/>
            </a:pPr>
            <a:r>
              <a:rPr lang="sv-SE" sz="5400" dirty="0" err="1"/>
              <a:t>Makeasta</a:t>
            </a:r>
            <a:r>
              <a:rPr lang="sv-SE" sz="5400" dirty="0"/>
              <a:t> </a:t>
            </a:r>
            <a:r>
              <a:rPr lang="sv-SE" sz="5400" dirty="0" err="1"/>
              <a:t>vedestä</a:t>
            </a:r>
            <a:r>
              <a:rPr lang="sv-SE" sz="5400" dirty="0"/>
              <a:t> </a:t>
            </a:r>
            <a:r>
              <a:rPr lang="sv-SE" sz="5400" dirty="0" err="1"/>
              <a:t>suurin</a:t>
            </a:r>
            <a:r>
              <a:rPr lang="sv-SE" sz="5400" dirty="0"/>
              <a:t> osa on </a:t>
            </a:r>
            <a:r>
              <a:rPr lang="sv-SE" sz="5400" dirty="0" err="1"/>
              <a:t>sitoutuneena</a:t>
            </a:r>
            <a:r>
              <a:rPr lang="sv-SE" sz="5400" dirty="0"/>
              <a:t> </a:t>
            </a:r>
            <a:r>
              <a:rPr lang="sv-SE" sz="5400" dirty="0" err="1"/>
              <a:t>jäätiköihin</a:t>
            </a:r>
            <a:r>
              <a:rPr lang="sv-SE" sz="5400" dirty="0"/>
              <a:t>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sv-SE" sz="6000" dirty="0"/>
              <a:t>Vesi on jatkuvassa kiertoliikkeessä, jota </a:t>
            </a:r>
            <a:r>
              <a:rPr lang="sv-SE" sz="6000" dirty="0" err="1"/>
              <a:t>ylläpitää</a:t>
            </a:r>
            <a:endParaRPr lang="sv-SE" sz="6000" dirty="0"/>
          </a:p>
          <a:p>
            <a:pPr marL="2228850" lvl="1" indent="-857250">
              <a:buFont typeface="Arial" panose="020B0604020202020204" pitchFamily="34" charset="0"/>
              <a:buChar char="•"/>
            </a:pPr>
            <a:r>
              <a:rPr lang="sv-SE" sz="5400" dirty="0" err="1"/>
              <a:t>Auringon</a:t>
            </a:r>
            <a:r>
              <a:rPr lang="sv-SE" sz="5400" dirty="0"/>
              <a:t> </a:t>
            </a:r>
            <a:r>
              <a:rPr lang="sv-SE" sz="5400" dirty="0" err="1"/>
              <a:t>säteilyenergia</a:t>
            </a:r>
            <a:r>
              <a:rPr lang="sv-SE" sz="5400" dirty="0"/>
              <a:t> </a:t>
            </a:r>
          </a:p>
          <a:p>
            <a:pPr marL="2228850" lvl="1" indent="-857250">
              <a:buFont typeface="Arial" panose="020B0604020202020204" pitchFamily="34" charset="0"/>
              <a:buChar char="•"/>
            </a:pPr>
            <a:r>
              <a:rPr lang="sv-SE" sz="5400" dirty="0"/>
              <a:t>Maan </a:t>
            </a:r>
            <a:r>
              <a:rPr lang="sv-SE" sz="5400" dirty="0" err="1"/>
              <a:t>vetovoima</a:t>
            </a:r>
            <a:endParaRPr lang="sv-FI" sz="540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6901710-2BAC-441B-8B30-FD3121754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1E4971-310B-774B-8DEE-5F834C23301A}" type="slidenum">
              <a:rPr lang="fi-FI" smtClean="0"/>
              <a:pPr/>
              <a:t>2</a:t>
            </a:fld>
            <a:endParaRPr lang="fi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DC27973-9CED-4A94-BB9D-620358B3223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fi-FI"/>
              <a:t>&lt; Manner 2 Luku 5 &gt;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D7A8B267-44C7-4C85-A362-542977D9A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Veden </a:t>
            </a:r>
            <a:r>
              <a:rPr lang="sv-SE" dirty="0" err="1"/>
              <a:t>kiertokulku</a:t>
            </a:r>
            <a:endParaRPr lang="sv-FI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CA57773-61E5-43FF-8DF6-E9B383AAC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4804" y="3484884"/>
            <a:ext cx="11748354" cy="719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9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861B85-11B0-46C1-8EBD-C1847DE2D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21031200" cy="1658679"/>
          </a:xfrm>
        </p:spPr>
        <p:txBody>
          <a:bodyPr anchor="ctr">
            <a:normAutofit/>
          </a:bodyPr>
          <a:lstStyle/>
          <a:p>
            <a:r>
              <a:rPr lang="sv-SE" dirty="0"/>
              <a:t>Veden </a:t>
            </a:r>
            <a:r>
              <a:rPr lang="sv-SE" dirty="0" err="1"/>
              <a:t>kiertokulku</a:t>
            </a:r>
            <a:endParaRPr lang="sv-FI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788705E-E83F-4DF5-B312-E0E67799A32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1635761"/>
            <a:ext cx="24384000" cy="12080239"/>
          </a:xfrm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33756F4-6F97-47FB-8080-67A6E84AE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01E4971-310B-774B-8DEE-5F834C23301A}" type="slidenum">
              <a:rPr lang="fi-FI" smtClean="0"/>
              <a:pPr>
                <a:spcAft>
                  <a:spcPts val="600"/>
                </a:spcAft>
              </a:pPr>
              <a:t>3</a:t>
            </a:fld>
            <a:endParaRPr lang="fi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D0A76DE-6C0F-4450-8AE9-C405CC64947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&lt; Manner 2 Luku 5 &gt;</a:t>
            </a:r>
          </a:p>
        </p:txBody>
      </p:sp>
    </p:spTree>
    <p:extLst>
      <p:ext uri="{BB962C8B-B14F-4D97-AF65-F5344CB8AC3E}">
        <p14:creationId xmlns:p14="http://schemas.microsoft.com/office/powerpoint/2010/main" val="37922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617F0FC-E140-4546-ADB1-4FE8E0351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037" y="5443951"/>
            <a:ext cx="15271963" cy="8246858"/>
          </a:xfrm>
          <a:prstGeom prst="rect">
            <a:avLst/>
          </a:prstGeom>
          <a:noFill/>
        </p:spPr>
      </p:pic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A5D7731-301C-4E79-B00F-CADACF36CB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7953" y="1953990"/>
            <a:ext cx="18862159" cy="5339945"/>
          </a:xfrm>
        </p:spPr>
        <p:txBody>
          <a:bodyPr>
            <a:normAutofit fontScale="92500" lnSpcReduction="20000"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sv-SE" sz="6000" dirty="0"/>
              <a:t>Sade syntyy kun ilman suhteellinen kosteus on 100% = </a:t>
            </a:r>
            <a:r>
              <a:rPr lang="sv-SE" sz="6000" b="1" dirty="0" err="1"/>
              <a:t>kastepiste</a:t>
            </a:r>
            <a:endParaRPr lang="sv-SE" sz="6000" b="1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v-SE" sz="6000" dirty="0" err="1"/>
              <a:t>Suurin</a:t>
            </a:r>
            <a:r>
              <a:rPr lang="sv-SE" sz="6000" dirty="0"/>
              <a:t> osa sateesta sataa takaisin mereen.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v-SE" sz="6000" dirty="0"/>
              <a:t>Mantereen päällä oleva </a:t>
            </a:r>
            <a:r>
              <a:rPr lang="sv-SE" sz="6000" dirty="0" err="1"/>
              <a:t>sadevesi</a:t>
            </a:r>
            <a:r>
              <a:rPr lang="sv-SE" sz="6000" dirty="0"/>
              <a:t> </a:t>
            </a:r>
          </a:p>
          <a:p>
            <a:pPr marL="2057400" lvl="1" indent="-685800">
              <a:buFont typeface="Arial" panose="020B0604020202020204" pitchFamily="34" charset="0"/>
              <a:buChar char="•"/>
            </a:pPr>
            <a:r>
              <a:rPr lang="sv-SE" sz="5400" dirty="0" err="1"/>
              <a:t>Valuu</a:t>
            </a:r>
            <a:r>
              <a:rPr lang="sv-SE" sz="5400" dirty="0"/>
              <a:t> </a:t>
            </a:r>
            <a:r>
              <a:rPr lang="sv-SE" sz="5400" b="1" dirty="0" err="1"/>
              <a:t>pintavaluntana</a:t>
            </a:r>
            <a:r>
              <a:rPr lang="sv-SE" sz="5400" b="1" dirty="0"/>
              <a:t> </a:t>
            </a:r>
            <a:r>
              <a:rPr lang="sv-SE" sz="5400" dirty="0" err="1"/>
              <a:t>maan</a:t>
            </a:r>
            <a:r>
              <a:rPr lang="sv-SE" sz="5400" dirty="0"/>
              <a:t> </a:t>
            </a:r>
            <a:r>
              <a:rPr lang="sv-SE" sz="5400" dirty="0" err="1"/>
              <a:t>pintaa</a:t>
            </a:r>
            <a:r>
              <a:rPr lang="sv-SE" sz="5400" dirty="0"/>
              <a:t> </a:t>
            </a:r>
            <a:r>
              <a:rPr lang="sv-SE" sz="5400" dirty="0" err="1"/>
              <a:t>pitkin</a:t>
            </a:r>
            <a:r>
              <a:rPr lang="sv-SE" sz="5400" dirty="0"/>
              <a:t>,</a:t>
            </a:r>
          </a:p>
          <a:p>
            <a:pPr marL="2057400" lvl="1" indent="-685800">
              <a:buFont typeface="Arial" panose="020B0604020202020204" pitchFamily="34" charset="0"/>
              <a:buChar char="•"/>
            </a:pPr>
            <a:r>
              <a:rPr lang="sv-SE" sz="5400" dirty="0" err="1"/>
              <a:t>imeytyy</a:t>
            </a:r>
            <a:r>
              <a:rPr lang="sv-SE" sz="5400" dirty="0"/>
              <a:t> </a:t>
            </a:r>
            <a:r>
              <a:rPr lang="sv-SE" sz="5400" dirty="0" err="1"/>
              <a:t>maahan</a:t>
            </a:r>
            <a:r>
              <a:rPr lang="sv-SE" sz="5400" dirty="0"/>
              <a:t> tai</a:t>
            </a:r>
          </a:p>
          <a:p>
            <a:pPr marL="2057400" lvl="1" indent="-685800">
              <a:buFont typeface="Arial" panose="020B0604020202020204" pitchFamily="34" charset="0"/>
              <a:buChar char="•"/>
            </a:pPr>
            <a:r>
              <a:rPr lang="sv-SE" sz="5400" dirty="0" err="1"/>
              <a:t>suodattuu</a:t>
            </a:r>
            <a:r>
              <a:rPr lang="sv-SE" sz="5400" dirty="0"/>
              <a:t> </a:t>
            </a:r>
            <a:r>
              <a:rPr lang="sv-SE" sz="5400" b="1" dirty="0"/>
              <a:t>pohjavedeksi</a:t>
            </a:r>
            <a:r>
              <a:rPr lang="sv-SE" sz="5400" dirty="0"/>
              <a:t>.</a:t>
            </a:r>
            <a:endParaRPr lang="sv-FI" sz="540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AF92276-DDBB-4057-9442-F54D7FE91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01E4971-310B-774B-8DEE-5F834C23301A}" type="slidenum">
              <a:rPr lang="fi-FI" smtClean="0"/>
              <a:pPr>
                <a:spcAft>
                  <a:spcPts val="600"/>
                </a:spcAft>
              </a:pPr>
              <a:t>4</a:t>
            </a:fld>
            <a:endParaRPr lang="fi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C563E20-AB72-43CD-AE33-F0C9797F908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&lt; Manner 2 Luku 5 &gt;</a:t>
            </a: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1A1F5A2C-CE14-4F4C-B4D5-A946A9F0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85" y="25191"/>
            <a:ext cx="10997318" cy="2130180"/>
          </a:xfrm>
        </p:spPr>
        <p:txBody>
          <a:bodyPr anchor="ctr">
            <a:normAutofit/>
          </a:bodyPr>
          <a:lstStyle/>
          <a:p>
            <a:r>
              <a:rPr lang="sv-SE" dirty="0" err="1"/>
              <a:t>Sateet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416745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56B7EF6-4C76-B0A8-318D-15C3BD99046D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3" r="7102" b="-1"/>
          <a:stretch>
            <a:fillRect/>
          </a:stretch>
        </p:blipFill>
        <p:spPr bwMode="auto">
          <a:xfrm>
            <a:off x="1" y="10"/>
            <a:ext cx="10923814" cy="13715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Title 2">
            <a:extLst>
              <a:ext uri="{FF2B5EF4-FFF2-40B4-BE49-F238E27FC236}">
                <a16:creationId xmlns:a16="http://schemas.microsoft.com/office/drawing/2014/main" id="{D0F7B7E1-B12B-0EA0-496E-C285AE225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</p:spPr>
        <p:txBody>
          <a:bodyPr/>
          <a:lstStyle/>
          <a:p>
            <a:r>
              <a:rPr lang="en-US" dirty="0" err="1"/>
              <a:t>Ilmankosteus</a:t>
            </a:r>
            <a:endParaRPr lang="en-US" dirty="0"/>
          </a:p>
        </p:txBody>
      </p:sp>
      <p:sp>
        <p:nvSpPr>
          <p:cNvPr id="1033" name="Text Placeholder 3">
            <a:extLst>
              <a:ext uri="{FF2B5EF4-FFF2-40B4-BE49-F238E27FC236}">
                <a16:creationId xmlns:a16="http://schemas.microsoft.com/office/drawing/2014/main" id="{AB31E983-CD3E-312A-5887-0DB1C632960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381015" y="3536295"/>
            <a:ext cx="11732048" cy="9839463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fi-FI" b="1" dirty="0"/>
              <a:t>Absoluuttinen</a:t>
            </a:r>
            <a:r>
              <a:rPr lang="fi-FI" dirty="0"/>
              <a:t> ilmankosteus (g/m</a:t>
            </a:r>
            <a:r>
              <a:rPr lang="fi-FI" baseline="30000" dirty="0"/>
              <a:t>3</a:t>
            </a:r>
            <a:r>
              <a:rPr lang="fi-FI" dirty="0"/>
              <a:t>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i-FI" b="1" dirty="0"/>
              <a:t>Suhteellinen</a:t>
            </a:r>
            <a:r>
              <a:rPr lang="fi-FI" dirty="0"/>
              <a:t> ilmankosteus ilmaisee kosteuden prosentteina ilman maksimaalisesta pidätyskyvystä.</a:t>
            </a:r>
          </a:p>
          <a:p>
            <a:pPr marL="2057400" lvl="1" indent="-685800">
              <a:buFont typeface="Arial" panose="020B0604020202020204" pitchFamily="34" charset="0"/>
              <a:buChar char="•"/>
            </a:pPr>
            <a:r>
              <a:rPr lang="fi-FI" dirty="0"/>
              <a:t>Ilmassa, jonka lämpötila on +10 °C, voi olla vesihöyryä enintään 10 g/m</a:t>
            </a:r>
            <a:r>
              <a:rPr lang="fi-FI" baseline="30000" dirty="0"/>
              <a:t>3</a:t>
            </a:r>
            <a:r>
              <a:rPr lang="fi-FI" dirty="0"/>
              <a:t>. +30­asteisessa ilmassa voi olla vesihöyryä enintään 31 g/m3. </a:t>
            </a:r>
          </a:p>
          <a:p>
            <a:pPr marL="2057400" lvl="1" indent="-685800">
              <a:buFont typeface="Arial" panose="020B0604020202020204" pitchFamily="34" charset="0"/>
              <a:buChar char="•"/>
            </a:pPr>
            <a:r>
              <a:rPr lang="fi-FI" b="1" dirty="0"/>
              <a:t>Mitä lämpimämpää ilma on, sitä enemmän se voi pidättää vesihöyryä. </a:t>
            </a:r>
            <a:r>
              <a:rPr lang="fi-FI" dirty="0"/>
              <a:t>Siksi tropiikin sademäärä on suuri, ja sateet ovat siellä rankkoja kuurosateita.</a:t>
            </a:r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7122F11-5211-EDEF-22E2-7E351186E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624213" y="12321661"/>
            <a:ext cx="5486400" cy="73025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01E4971-310B-774B-8DEE-5F834C23301A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0BBAE28-76B2-A22F-AD61-D2A8C954CC2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621944" y="12255499"/>
            <a:ext cx="8229600" cy="73025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&lt; Manner 2 Luku 5 &gt;</a:t>
            </a:r>
          </a:p>
        </p:txBody>
      </p:sp>
    </p:spTree>
    <p:extLst>
      <p:ext uri="{BB962C8B-B14F-4D97-AF65-F5344CB8AC3E}">
        <p14:creationId xmlns:p14="http://schemas.microsoft.com/office/powerpoint/2010/main" val="13702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AF8CEB-7CFE-4304-B0BE-CD7742149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44" y="325991"/>
            <a:ext cx="21031200" cy="2651126"/>
          </a:xfrm>
        </p:spPr>
        <p:txBody>
          <a:bodyPr/>
          <a:lstStyle/>
          <a:p>
            <a:r>
              <a:rPr lang="sv-SE" dirty="0"/>
              <a:t>Pohjaveden </a:t>
            </a:r>
            <a:r>
              <a:rPr lang="sv-SE" dirty="0" err="1"/>
              <a:t>muodostuminen</a:t>
            </a:r>
            <a:endParaRPr lang="sv-FI" dirty="0"/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2FAC2A90-90EC-4772-9C6A-AE09850BA4F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-6795" y="2977117"/>
            <a:ext cx="24428452" cy="10738884"/>
          </a:xfrm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FB04E94-EC5A-474B-AE75-64BC0BEF3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01E4971-310B-774B-8DEE-5F834C23301A}" type="slidenum">
              <a:rPr lang="fi-FI" smtClean="0"/>
              <a:pPr/>
              <a:t>6</a:t>
            </a:fld>
            <a:endParaRPr lang="fi-FI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FAD271D-192B-467E-B0F4-494CA313CE1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&lt; Manner 2 Luku 5 &gt;</a:t>
            </a:r>
          </a:p>
        </p:txBody>
      </p:sp>
    </p:spTree>
    <p:extLst>
      <p:ext uri="{BB962C8B-B14F-4D97-AF65-F5344CB8AC3E}">
        <p14:creationId xmlns:p14="http://schemas.microsoft.com/office/powerpoint/2010/main" val="167389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6CC3644E-5676-494D-A52B-CF24686A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187" y="730250"/>
            <a:ext cx="7516078" cy="1621063"/>
          </a:xfrm>
        </p:spPr>
        <p:txBody>
          <a:bodyPr anchor="ctr">
            <a:normAutofit/>
          </a:bodyPr>
          <a:lstStyle/>
          <a:p>
            <a:r>
              <a:rPr lang="sv-SE" dirty="0" err="1"/>
              <a:t>Konvektiosateet</a:t>
            </a:r>
            <a:endParaRPr lang="sv-FI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16C160C6-E902-4F9E-B362-AD05EF7238F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5545" y="3061052"/>
            <a:ext cx="9086000" cy="10654948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sv-SE" dirty="0"/>
              <a:t>Konvektiosateita syntyy, kun </a:t>
            </a:r>
            <a:r>
              <a:rPr lang="sv-SE" b="1" dirty="0"/>
              <a:t>aurinko lämmittää maanpintaa</a:t>
            </a:r>
            <a:r>
              <a:rPr lang="sv-SE" dirty="0"/>
              <a:t>, mikä saa </a:t>
            </a:r>
            <a:r>
              <a:rPr lang="sv-SE" b="1" dirty="0"/>
              <a:t>lämpimän ilman kohoamaan.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v-SE" dirty="0"/>
              <a:t>Tällöin </a:t>
            </a:r>
            <a:r>
              <a:rPr lang="sv-SE" b="1" dirty="0"/>
              <a:t>kosteus alkaa tiivistymään</a:t>
            </a:r>
            <a:r>
              <a:rPr lang="sv-SE" dirty="0"/>
              <a:t> kumpu-ja ukkospilviksi.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v-SE" dirty="0"/>
              <a:t>Tyypillinen konvektiosade on raju ja lyhytaikainen ukkoskuuro tropiikissa.</a:t>
            </a:r>
            <a:endParaRPr lang="sv-FI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E69C378-784E-4BD0-9E42-DFC4A314E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01E4971-310B-774B-8DEE-5F834C23301A}" type="slidenum">
              <a:rPr lang="fi-FI" smtClean="0"/>
              <a:pPr>
                <a:spcAft>
                  <a:spcPts val="600"/>
                </a:spcAft>
              </a:pPr>
              <a:t>7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0B9F27-4C08-4DA9-815D-4A80FCD02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293" y="3061052"/>
            <a:ext cx="13973707" cy="10654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30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1818D-54DB-4D25-A8F2-5FA6B43E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07" y="730251"/>
            <a:ext cx="10323073" cy="1621063"/>
          </a:xfrm>
        </p:spPr>
        <p:txBody>
          <a:bodyPr anchor="ctr">
            <a:normAutofit/>
          </a:bodyPr>
          <a:lstStyle/>
          <a:p>
            <a:r>
              <a:rPr lang="sv-SE" dirty="0" err="1"/>
              <a:t>Orografiset</a:t>
            </a:r>
            <a:r>
              <a:rPr lang="sv-SE" dirty="0"/>
              <a:t> </a:t>
            </a:r>
            <a:r>
              <a:rPr lang="sv-SE" dirty="0" err="1"/>
              <a:t>sateet</a:t>
            </a:r>
            <a:endParaRPr lang="sv-FI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941AB7E8-9E0E-4908-AAB1-86143A5CBE6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392717" y="3827721"/>
            <a:ext cx="8991283" cy="11632019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sv-SE" sz="5600" dirty="0"/>
              <a:t>Orografiset sateet syntyvät </a:t>
            </a:r>
            <a:r>
              <a:rPr lang="sv-SE" sz="5600" dirty="0" err="1"/>
              <a:t>kun</a:t>
            </a:r>
            <a:r>
              <a:rPr lang="sv-SE" sz="5600" dirty="0"/>
              <a:t> </a:t>
            </a:r>
            <a:r>
              <a:rPr lang="sv-SE" sz="5600" b="1" dirty="0" err="1"/>
              <a:t>mereinen</a:t>
            </a:r>
            <a:r>
              <a:rPr lang="sv-SE" sz="5600" b="1" dirty="0"/>
              <a:t> </a:t>
            </a:r>
            <a:r>
              <a:rPr lang="sv-SE" sz="5600" b="1" dirty="0" err="1"/>
              <a:t>kostea</a:t>
            </a:r>
            <a:r>
              <a:rPr lang="sv-SE" sz="5600" b="1" dirty="0"/>
              <a:t> </a:t>
            </a:r>
            <a:r>
              <a:rPr lang="sv-SE" sz="5600" b="1" dirty="0" err="1"/>
              <a:t>ilma</a:t>
            </a:r>
            <a:r>
              <a:rPr lang="sv-SE" sz="5600" b="1" dirty="0"/>
              <a:t> </a:t>
            </a:r>
            <a:r>
              <a:rPr lang="sv-SE" sz="5600" dirty="0" err="1"/>
              <a:t>kohtaa</a:t>
            </a:r>
            <a:r>
              <a:rPr lang="sv-SE" sz="5600" b="1" dirty="0"/>
              <a:t> </a:t>
            </a:r>
            <a:r>
              <a:rPr lang="sv-SE" sz="5600" dirty="0" err="1"/>
              <a:t>rannikon</a:t>
            </a:r>
            <a:r>
              <a:rPr lang="sv-SE" sz="5600" dirty="0"/>
              <a:t> tai </a:t>
            </a:r>
            <a:r>
              <a:rPr lang="sv-SE" sz="5600" dirty="0" err="1"/>
              <a:t>vuorenrinteen</a:t>
            </a:r>
            <a:r>
              <a:rPr lang="sv-SE" sz="5600" dirty="0"/>
              <a:t> ja </a:t>
            </a:r>
            <a:r>
              <a:rPr lang="sv-SE" sz="5600" b="1" dirty="0"/>
              <a:t>kohoaa ylöspäin</a:t>
            </a:r>
            <a:r>
              <a:rPr lang="sv-SE" sz="5600" dirty="0"/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v-SE" sz="5600" dirty="0"/>
              <a:t>Kohoava ilmamassa </a:t>
            </a:r>
            <a:r>
              <a:rPr lang="sv-SE" sz="5600" b="1" dirty="0" err="1"/>
              <a:t>viilenee</a:t>
            </a:r>
            <a:r>
              <a:rPr lang="sv-SE" sz="5600" b="1" dirty="0"/>
              <a:t> ja </a:t>
            </a:r>
            <a:r>
              <a:rPr lang="sv-SE" sz="5600" b="1" dirty="0" err="1"/>
              <a:t>ilman</a:t>
            </a:r>
            <a:r>
              <a:rPr lang="sv-SE" sz="5600" b="1" dirty="0"/>
              <a:t> sisältämä vesihöyry tiivistyy sateiksi </a:t>
            </a:r>
            <a:r>
              <a:rPr lang="sv-SE" sz="5600" dirty="0"/>
              <a:t>rannikon tai vuoriston merenpuoleisille rinteille.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744B315-1981-4449-8710-DF4FAD320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01E4971-310B-774B-8DEE-5F834C23301A}" type="slidenum">
              <a:rPr lang="fi-FI" smtClean="0"/>
              <a:pPr>
                <a:spcAft>
                  <a:spcPts val="600"/>
                </a:spcAft>
              </a:pPr>
              <a:t>8</a:t>
            </a:fld>
            <a:endParaRPr lang="fi-FI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075E15E-8DF0-44F1-84D1-A0D73778D82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&lt; Manner 2 Luku 5 &gt;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13E214-4E6E-4676-B56E-E60CF8541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3215" y="3593805"/>
            <a:ext cx="15815932" cy="10122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454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7883B238-F8F4-4350-836E-7F561B45F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21" y="703644"/>
            <a:ext cx="6941920" cy="1621063"/>
          </a:xfrm>
        </p:spPr>
        <p:txBody>
          <a:bodyPr anchor="ctr">
            <a:normAutofit/>
          </a:bodyPr>
          <a:lstStyle/>
          <a:p>
            <a:r>
              <a:rPr lang="sv-SE" dirty="0" err="1"/>
              <a:t>Rintamasateet</a:t>
            </a:r>
            <a:endParaRPr lang="sv-FI" dirty="0"/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721E74E-2E37-4E4E-9775-EA6C2ADF235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0358" y="2745095"/>
            <a:ext cx="9105014" cy="10970905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endParaRPr lang="sv-SE" sz="47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v-FI" sz="5400" dirty="0"/>
              <a:t>Rintamasateita esiintyy </a:t>
            </a:r>
            <a:r>
              <a:rPr lang="sv-FI" sz="5400" b="1" dirty="0"/>
              <a:t>polaaririntamassa</a:t>
            </a:r>
            <a:r>
              <a:rPr lang="sv-FI" sz="5400" dirty="0"/>
              <a:t>, eli noin 60 leveyspiirin paikkeilla.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v-FI" sz="5400" b="1" dirty="0"/>
              <a:t>Lämpimän rintaman </a:t>
            </a:r>
            <a:r>
              <a:rPr lang="sv-FI" sz="5400" dirty="0"/>
              <a:t>kohoavat ilmamassat saavat aikaan pitkäaikaisia ja heikkoja sateita.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sv-FI" sz="5400" b="1" dirty="0"/>
              <a:t>Kylmässä rintamassa </a:t>
            </a:r>
            <a:r>
              <a:rPr lang="sv-FI" sz="5400" dirty="0"/>
              <a:t>esiintyy voimakkaita kuurosateita.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6CA31A2-4773-4BD4-9EB2-D87A31E4D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01E4971-310B-774B-8DEE-5F834C23301A}" type="slidenum">
              <a:rPr lang="fi-FI" smtClean="0"/>
              <a:pPr>
                <a:spcAft>
                  <a:spcPts val="600"/>
                </a:spcAft>
              </a:pPr>
              <a:t>9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04F682-9CC4-4AAB-8790-39487623B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326" y="3222391"/>
            <a:ext cx="14879674" cy="8555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829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pimisen_palvelut_ppt_pohja_2020" id="{6EA4B688-A576-1547-8865-30F79BDF1AF0}" vid="{B03A06A1-2E19-454D-B4B9-06D81E0FD4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0385AE73BA4B34DAC1EFBEFAAD46A70" ma:contentTypeVersion="11" ma:contentTypeDescription="Luo uusi asiakirja." ma:contentTypeScope="" ma:versionID="ff6235922fbab3bde8f278ddc7391716">
  <xsd:schema xmlns:xsd="http://www.w3.org/2001/XMLSchema" xmlns:xs="http://www.w3.org/2001/XMLSchema" xmlns:p="http://schemas.microsoft.com/office/2006/metadata/properties" xmlns:ns2="18f6b07d-974e-4bcb-ace5-6e722d967269" xmlns:ns3="92f91b7d-256f-42b1-9b08-d8a43b83f0c6" targetNamespace="http://schemas.microsoft.com/office/2006/metadata/properties" ma:root="true" ma:fieldsID="add1c83a97a0359064c2d47fbc13daab" ns2:_="" ns3:_="">
    <xsd:import namespace="18f6b07d-974e-4bcb-ace5-6e722d967269"/>
    <xsd:import namespace="92f91b7d-256f-42b1-9b08-d8a43b83f0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f6b07d-974e-4bcb-ace5-6e722d9672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f91b7d-256f-42b1-9b08-d8a43b83f0c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D2F0D0-8F4F-4C1E-BF9B-EC70314015DD}">
  <ds:schemaRefs>
    <ds:schemaRef ds:uri="18f6b07d-974e-4bcb-ace5-6e722d967269"/>
    <ds:schemaRef ds:uri="92f91b7d-256f-42b1-9b08-d8a43b83f0c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ABC9A56-B2B4-4468-A7C3-117C4D2756D4}">
  <ds:schemaRefs>
    <ds:schemaRef ds:uri="18f6b07d-974e-4bcb-ace5-6e722d967269"/>
    <ds:schemaRef ds:uri="92f91b7d-256f-42b1-9b08-d8a43b83f0c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A8B2766-E22E-46A6-A972-01474FC9A5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</TotalTime>
  <Words>315</Words>
  <Application>Microsoft Office PowerPoint</Application>
  <PresentationFormat>Mukautettu</PresentationFormat>
  <Paragraphs>53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Office-teema</vt:lpstr>
      <vt:lpstr>LUKU 5 VEDEN KIERTOKULKU JA SATEET</vt:lpstr>
      <vt:lpstr>Veden kiertokulku</vt:lpstr>
      <vt:lpstr>Veden kiertokulku</vt:lpstr>
      <vt:lpstr>Sateet</vt:lpstr>
      <vt:lpstr>Ilmankosteus</vt:lpstr>
      <vt:lpstr>Pohjaveden muodostuminen</vt:lpstr>
      <vt:lpstr>Konvektiosateet</vt:lpstr>
      <vt:lpstr>Orografiset sateet</vt:lpstr>
      <vt:lpstr>Rintamasateet</vt:lpstr>
      <vt:lpstr>Tehtävä 4: Maapallon sateisimmat alueet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Oppimisen palvelut ppt-pohja 2020</dc:title>
  <dc:creator>Väänänen Anna</dc:creator>
  <cp:keywords>powerpoint; oppimisen palvelut; OOP-powerpointpohja; ppt-pohja</cp:keywords>
  <cp:lastModifiedBy>Marjo Grönvall-Jokela</cp:lastModifiedBy>
  <cp:revision>14</cp:revision>
  <cp:lastPrinted>2017-11-30T08:45:33Z</cp:lastPrinted>
  <dcterms:created xsi:type="dcterms:W3CDTF">2020-05-05T09:10:38Z</dcterms:created>
  <dcterms:modified xsi:type="dcterms:W3CDTF">2026-04-26T09:50:19Z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0x010100E0385AE73BA4B34DAC1EFBEFAAD46A70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