
<file path=[Content_Types].xml><?xml version="1.0" encoding="utf-8"?>
<Types xmlns="http://schemas.openxmlformats.org/package/2006/content-types">
  <Default Extension="8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9FF4F-34A1-4AF7-959F-7CF62F3CCF11}" v="4" dt="2026-04-14T18:00:11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Grönvall-Jokela" userId="10993c76-be4d-4698-8a99-80574621722b" providerId="ADAL" clId="{33307EAA-7C51-4650-909A-A3876D76CFAC}"/>
    <pc:docChg chg="custSel addSld modSld">
      <pc:chgData name="Marjo Grönvall-Jokela" userId="10993c76-be4d-4698-8a99-80574621722b" providerId="ADAL" clId="{33307EAA-7C51-4650-909A-A3876D76CFAC}" dt="2026-04-14T18:01:07.627" v="41" actId="1076"/>
      <pc:docMkLst>
        <pc:docMk/>
      </pc:docMkLst>
      <pc:sldChg chg="addSp modSp mod">
        <pc:chgData name="Marjo Grönvall-Jokela" userId="10993c76-be4d-4698-8a99-80574621722b" providerId="ADAL" clId="{33307EAA-7C51-4650-909A-A3876D76CFAC}" dt="2026-04-14T18:01:07.627" v="41" actId="1076"/>
        <pc:sldMkLst>
          <pc:docMk/>
          <pc:sldMk cId="566847311" sldId="257"/>
        </pc:sldMkLst>
        <pc:spChg chg="mod">
          <ac:chgData name="Marjo Grönvall-Jokela" userId="10993c76-be4d-4698-8a99-80574621722b" providerId="ADAL" clId="{33307EAA-7C51-4650-909A-A3876D76CFAC}" dt="2026-04-14T18:00:52.374" v="39" actId="1076"/>
          <ac:spMkLst>
            <pc:docMk/>
            <pc:sldMk cId="566847311" sldId="257"/>
            <ac:spMk id="2" creationId="{F6B1CE16-51CA-8C86-A2A6-A72FB1DBCAF1}"/>
          </ac:spMkLst>
        </pc:spChg>
        <pc:spChg chg="mod">
          <ac:chgData name="Marjo Grönvall-Jokela" userId="10993c76-be4d-4698-8a99-80574621722b" providerId="ADAL" clId="{33307EAA-7C51-4650-909A-A3876D76CFAC}" dt="2026-04-14T18:01:07.627" v="41" actId="1076"/>
          <ac:spMkLst>
            <pc:docMk/>
            <pc:sldMk cId="566847311" sldId="257"/>
            <ac:spMk id="3" creationId="{A8D9BC10-A1FE-44F1-DD1B-334D864B9845}"/>
          </ac:spMkLst>
        </pc:spChg>
        <pc:picChg chg="add mod">
          <ac:chgData name="Marjo Grönvall-Jokela" userId="10993c76-be4d-4698-8a99-80574621722b" providerId="ADAL" clId="{33307EAA-7C51-4650-909A-A3876D76CFAC}" dt="2026-04-14T18:01:01.110" v="40" actId="1076"/>
          <ac:picMkLst>
            <pc:docMk/>
            <pc:sldMk cId="566847311" sldId="257"/>
            <ac:picMk id="4" creationId="{6479B557-617A-EB8B-C975-C6BE23054505}"/>
          </ac:picMkLst>
        </pc:picChg>
      </pc:sldChg>
      <pc:sldChg chg="modSp new mod addAnim delAnim modAnim">
        <pc:chgData name="Marjo Grönvall-Jokela" userId="10993c76-be4d-4698-8a99-80574621722b" providerId="ADAL" clId="{33307EAA-7C51-4650-909A-A3876D76CFAC}" dt="2026-04-14T17:59:39.659" v="26"/>
        <pc:sldMkLst>
          <pc:docMk/>
          <pc:sldMk cId="2238423" sldId="269"/>
        </pc:sldMkLst>
        <pc:spChg chg="mod">
          <ac:chgData name="Marjo Grönvall-Jokela" userId="10993c76-be4d-4698-8a99-80574621722b" providerId="ADAL" clId="{33307EAA-7C51-4650-909A-A3876D76CFAC}" dt="2026-04-14T17:58:50.424" v="13" actId="20577"/>
          <ac:spMkLst>
            <pc:docMk/>
            <pc:sldMk cId="2238423" sldId="269"/>
            <ac:spMk id="2" creationId="{F13F8670-B088-D8E5-C766-4C6EE6B9482A}"/>
          </ac:spMkLst>
        </pc:spChg>
        <pc:spChg chg="mod">
          <ac:chgData name="Marjo Grönvall-Jokela" userId="10993c76-be4d-4698-8a99-80574621722b" providerId="ADAL" clId="{33307EAA-7C51-4650-909A-A3876D76CFAC}" dt="2026-04-14T17:59:28.484" v="24" actId="27636"/>
          <ac:spMkLst>
            <pc:docMk/>
            <pc:sldMk cId="2238423" sldId="269"/>
            <ac:spMk id="3" creationId="{980C0B18-CAB5-930E-BB20-0774D3CFF2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60EC5C-9726-76E6-D264-0ED4641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144744C-1F84-2B8F-3C32-BD8995C47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DE2754-AB42-490D-CA7A-3CD5702D5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89B0-C66E-4099-92BA-DDB2F9C81BFB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5A7310-E9DC-7F6F-9B9B-EE4AB319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B81D77-26A4-41ED-2CD6-446BD413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2BC5-94E8-42E0-A623-4F86C1FCE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89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CFD16C-CBC9-5A72-8D24-10A9CB53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9974E47-109A-2F84-D345-854E1725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3BC791-33F6-A97F-D2AA-E96DBA93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89B0-C66E-4099-92BA-DDB2F9C81BFB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62CC42-9425-D834-2769-5BA2A056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5CAC95-8CB0-1678-3675-571F5F58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2BC5-94E8-42E0-A623-4F86C1FCE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152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BDA7607-62E9-0E9F-7955-7360DE4C0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388FA72-B3D1-7E68-BF69-A359BE32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B21A94-8E5D-0BE0-7FF1-D30EECFD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89B0-C66E-4099-92BA-DDB2F9C81BFB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C169DF-429F-580E-DCD8-322036BE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0FEE68-8527-9478-9593-1CA5F6A9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2BC5-94E8-42E0-A623-4F86C1FCE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59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2 Luku 4</a:t>
            </a:r>
          </a:p>
        </p:txBody>
      </p:sp>
    </p:spTree>
    <p:extLst>
      <p:ext uri="{BB962C8B-B14F-4D97-AF65-F5344CB8AC3E}">
        <p14:creationId xmlns:p14="http://schemas.microsoft.com/office/powerpoint/2010/main" val="147123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Manner 2 Luku 4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92367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 sz="900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2 Luku 4</a:t>
            </a:r>
          </a:p>
        </p:txBody>
      </p:sp>
    </p:spTree>
    <p:extLst>
      <p:ext uri="{BB962C8B-B14F-4D97-AF65-F5344CB8AC3E}">
        <p14:creationId xmlns:p14="http://schemas.microsoft.com/office/powerpoint/2010/main" val="37977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DE41FC-2F1D-BE08-6638-714DFB80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215CC0-7FB3-49B7-ACAC-C3BA6C405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C4042F-4A3F-23F4-33EC-5CAA221C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89B0-C66E-4099-92BA-DDB2F9C81BFB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691465-5261-28ED-1118-AFB55758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DC4A11-7BD1-F83C-85C3-30DBA148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2BC5-94E8-42E0-A623-4F86C1FCE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339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A623BD-516F-80E6-7670-6210E7BF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E88510-443C-9793-0266-AA2820CE8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5D916D-0A08-AD90-1D0C-E85D9036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89B0-C66E-4099-92BA-DDB2F9C81BFB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F93F8D-DF3C-9DD7-E1CF-E0A8B711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8EFF47-1B67-AF80-EDD8-77D911F1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2BC5-94E8-42E0-A623-4F86C1FCE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44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9284F8-8FDF-1EC2-50E3-639B81BB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12A998-909B-A08E-CF90-B662BEF37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8103861-F035-10E6-4D77-03792E2BC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D54B75F-262A-DF77-3186-F2240F31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89B0-C66E-4099-92BA-DDB2F9C81BFB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A0D49C9-B856-E890-2AD4-DCFBD3D0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15423E0-3467-B871-5EA6-A1F6C2B0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2BC5-94E8-42E0-A623-4F86C1FCE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96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0021C1-17D4-267F-9959-F8CDF8BE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0EBC58-CC42-10C0-B1F2-C54EEE7B1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0903EE-3C48-B55E-F6D8-581BB8DA1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8523B71-3BCA-CF36-25E9-F29F663B3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FDA0555-AF8B-D4B4-954B-E2739BDDE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17E84AF-D9B1-A24A-A2E5-E34FC2D3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89B0-C66E-4099-92BA-DDB2F9C81BFB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706C204-1070-5974-9E0F-FDFDE261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F97B7FB-1FCC-40AF-D1A5-BB1DF6DB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2BC5-94E8-42E0-A623-4F86C1FCE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7AF0D-891C-1806-4F75-FE1D5A8C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BFE875-9C95-31A2-7EB0-BE558E18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89B0-C66E-4099-92BA-DDB2F9C81BFB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DF8FB8F-8DB2-C182-C688-19C60621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554CB67-1095-C9A2-E35A-66AE45F5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2BC5-94E8-42E0-A623-4F86C1FCE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01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6553073-1577-B850-7607-2C1EEE313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89B0-C66E-4099-92BA-DDB2F9C81BFB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4E3045F-FD4B-B95F-B818-9FE506A1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9FB74A-1D29-8B64-C24E-B499B835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2BC5-94E8-42E0-A623-4F86C1FCE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504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6F9B7E-565A-63BF-5FA0-3CC82935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D89AE6-DFDA-0C84-0A06-337E9D6A4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9B9C0B-DEF3-2CA4-3F70-6AB0B2ECD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0AEB70-6DFF-72BC-5097-D2F38E2C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89B0-C66E-4099-92BA-DDB2F9C81BFB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BE9A451-4964-B622-52CE-A4946923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8D05072-B12F-EFEA-4E51-47BC9A6B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2BC5-94E8-42E0-A623-4F86C1FCE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99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C23928-36C6-3ADF-F5D4-9001D05C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A9A2E14-F01E-BC13-B507-910F7757D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4EE2FF2-8874-798F-BEBC-9C5266C6B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76E9AA-7CB5-A4E0-BDB0-D2C705B44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89B0-C66E-4099-92BA-DDB2F9C81BFB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ED382CA-A84D-0152-7793-39304BF0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244565E-4549-A6FA-AE9A-4044D962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2BC5-94E8-42E0-A623-4F86C1FCE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75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B6FEE41-1FC2-5388-2177-711E7FC3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BD3E83-4636-208E-248C-EA5720765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D5A679-DDB4-0F3A-EBDB-3E78BB9CC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7C89B0-C66E-4099-92BA-DDB2F9C81BFB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E1AE57-4913-D761-9E76-33F27AA3B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0E4FBE-EF7B-1CB7-CB37-5BA3D5D24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E42BC5-94E8-42E0-A623-4F86C1FCE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052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8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C021BE-3D26-AC85-ECA6-5AB83D2C2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LUKU 4</a:t>
            </a:r>
            <a:br>
              <a:rPr lang="fi-FI" dirty="0"/>
            </a:br>
            <a:r>
              <a:rPr lang="fi-FI" dirty="0"/>
              <a:t>PLANETAARISET TUULET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E961B6E-4072-FC14-6260-443B742E46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56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7" descr="Diagram&#10;&#10;Description automatically generated">
            <a:extLst>
              <a:ext uri="{FF2B5EF4-FFF2-40B4-BE49-F238E27FC236}">
                <a16:creationId xmlns:a16="http://schemas.microsoft.com/office/drawing/2014/main" id="{FD93EEFE-418B-49D7-9A08-76FEE46B3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210" r="7998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025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0743" y="0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KESÄ- JA TALVIMONSUUNI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0764DE-CDA5-4AC2-8B75-AF13A187D15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128473" y="1143820"/>
            <a:ext cx="7458217" cy="5714180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2 Luku 4</a:t>
            </a:r>
          </a:p>
        </p:txBody>
      </p:sp>
    </p:spTree>
    <p:extLst>
      <p:ext uri="{BB962C8B-B14F-4D97-AF65-F5344CB8AC3E}">
        <p14:creationId xmlns:p14="http://schemas.microsoft.com/office/powerpoint/2010/main" val="10888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20"/>
          </p:nvPr>
        </p:nvSpPr>
        <p:spPr>
          <a:xfrm>
            <a:off x="810972" y="1430216"/>
            <a:ext cx="5471431" cy="4948813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fi-FI" dirty="0"/>
              <a:t>Pieniä tuulia, jotka vaihtavat suuntaansa yleensä vuorokauden aikojen mukaan</a:t>
            </a:r>
          </a:p>
          <a:p>
            <a:pPr marL="342900" indent="-342900">
              <a:buFontTx/>
              <a:buChar char="-"/>
            </a:pPr>
            <a:r>
              <a:rPr lang="fi-FI" dirty="0"/>
              <a:t>Maa- ja merituulet</a:t>
            </a:r>
          </a:p>
          <a:p>
            <a:pPr marL="342900" indent="-342900">
              <a:buFontTx/>
              <a:buChar char="-"/>
            </a:pPr>
            <a:r>
              <a:rPr lang="fi-FI" dirty="0"/>
              <a:t>Rinnetuulet</a:t>
            </a:r>
          </a:p>
          <a:p>
            <a:pPr marL="1028700" lvl="1" indent="-342900">
              <a:buFontTx/>
              <a:buChar char="-"/>
            </a:pPr>
            <a:r>
              <a:rPr lang="fi-FI" sz="2800" dirty="0"/>
              <a:t>Laaksotuuli</a:t>
            </a:r>
          </a:p>
          <a:p>
            <a:pPr marL="1028700" lvl="1" indent="-342900">
              <a:buFontTx/>
              <a:buChar char="-"/>
            </a:pPr>
            <a:r>
              <a:rPr lang="fi-FI" sz="2800" dirty="0"/>
              <a:t>Vuorituuli</a:t>
            </a:r>
          </a:p>
          <a:p>
            <a:pPr marL="1028700" lvl="1" indent="-342900">
              <a:buFontTx/>
              <a:buChar char="-"/>
            </a:pPr>
            <a:r>
              <a:rPr lang="fi-FI" sz="2800" dirty="0"/>
              <a:t>Kylmät laskutuulet eli valumatuulet, esim. </a:t>
            </a:r>
            <a:r>
              <a:rPr lang="fi-FI" sz="2800" dirty="0" err="1"/>
              <a:t>bora</a:t>
            </a:r>
            <a:endParaRPr lang="fi-FI" sz="2800" dirty="0"/>
          </a:p>
          <a:p>
            <a:pPr marL="1028700" lvl="1" indent="-342900">
              <a:buFontTx/>
              <a:buChar char="-"/>
            </a:pPr>
            <a:r>
              <a:rPr lang="fi-FI" sz="2800" dirty="0"/>
              <a:t>Lämpimät laskutuulet, esim. föhntuuli</a:t>
            </a:r>
          </a:p>
        </p:txBody>
      </p: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3F07546F-5B7F-446D-BE3A-8ACE68190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817" y="936170"/>
            <a:ext cx="6177184" cy="5921829"/>
          </a:xfrm>
          <a:prstGeom prst="rect">
            <a:avLst/>
          </a:prstGeom>
          <a:noFill/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</p:spPr>
        <p:txBody>
          <a:bodyPr anchor="b">
            <a:normAutofit/>
          </a:bodyPr>
          <a:lstStyle/>
          <a:p>
            <a:pPr>
              <a:spcAft>
                <a:spcPts val="300"/>
              </a:spcAft>
            </a:pPr>
            <a:fld id="{701E4971-310B-774B-8DEE-5F834C23301A}" type="slidenum">
              <a:rPr lang="fi-FI" smtClean="0"/>
              <a:pPr>
                <a:spcAft>
                  <a:spcPts val="300"/>
                </a:spcAft>
              </a:pPr>
              <a:t>12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810972" y="365126"/>
            <a:ext cx="5498659" cy="1065090"/>
          </a:xfrm>
        </p:spPr>
        <p:txBody>
          <a:bodyPr anchor="ctr">
            <a:normAutofit/>
          </a:bodyPr>
          <a:lstStyle/>
          <a:p>
            <a:r>
              <a:rPr lang="fi-FI" dirty="0"/>
              <a:t>PAIKALLISET TUULET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F4CF70F-0C68-A343-0BD9-462FE94E334D}"/>
              </a:ext>
            </a:extLst>
          </p:cNvPr>
          <p:cNvSpPr txBox="1"/>
          <p:nvPr/>
        </p:nvSpPr>
        <p:spPr>
          <a:xfrm>
            <a:off x="7157817" y="251340"/>
            <a:ext cx="3541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Maa- ja merituuli</a:t>
            </a:r>
          </a:p>
        </p:txBody>
      </p:sp>
    </p:spTree>
    <p:extLst>
      <p:ext uri="{BB962C8B-B14F-4D97-AF65-F5344CB8AC3E}">
        <p14:creationId xmlns:p14="http://schemas.microsoft.com/office/powerpoint/2010/main" val="12218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4594" y="365125"/>
            <a:ext cx="10731937" cy="810532"/>
          </a:xfrm>
        </p:spPr>
        <p:txBody>
          <a:bodyPr anchor="ctr">
            <a:normAutofit/>
          </a:bodyPr>
          <a:lstStyle/>
          <a:p>
            <a:pPr algn="l"/>
            <a:r>
              <a:rPr lang="fi-FI" dirty="0"/>
              <a:t>Vuori- ja laaksotuuli	                 Föhn-tuuli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3CC0364A-8215-4547-9ACC-F34F796809A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869941" y="1063013"/>
            <a:ext cx="3332666" cy="5624753"/>
          </a:xfrm>
          <a:noFill/>
        </p:spPr>
      </p:pic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477E5855-6CB9-432C-A368-D97BAD12991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853150" y="1535268"/>
            <a:ext cx="5917913" cy="3787464"/>
          </a:xfrm>
          <a:noFill/>
        </p:spPr>
      </p:pic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</p:spPr>
        <p:txBody>
          <a:bodyPr anchor="b">
            <a:normAutofit/>
          </a:bodyPr>
          <a:lstStyle/>
          <a:p>
            <a:pPr>
              <a:spcAft>
                <a:spcPts val="300"/>
              </a:spcAft>
            </a:pPr>
            <a:fld id="{701E4971-310B-774B-8DEE-5F834C23301A}" type="slidenum">
              <a:rPr lang="fi-FI" smtClean="0"/>
              <a:pPr>
                <a:spcAft>
                  <a:spcPts val="300"/>
                </a:spcAft>
              </a:pPr>
              <a:t>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4"/>
          </p:nvPr>
        </p:nvSpPr>
        <p:spPr>
          <a:xfrm>
            <a:off x="810972" y="6127750"/>
            <a:ext cx="4114800" cy="365125"/>
          </a:xfrm>
        </p:spPr>
        <p:txBody>
          <a:bodyPr anchor="b">
            <a:normAutofit/>
          </a:bodyPr>
          <a:lstStyle/>
          <a:p>
            <a:pPr>
              <a:spcAft>
                <a:spcPts val="300"/>
              </a:spcAft>
            </a:pPr>
            <a:r>
              <a:rPr lang="fi-FI"/>
              <a:t>Manner 2 Luku 4</a:t>
            </a:r>
          </a:p>
        </p:txBody>
      </p:sp>
    </p:spTree>
    <p:extLst>
      <p:ext uri="{BB962C8B-B14F-4D97-AF65-F5344CB8AC3E}">
        <p14:creationId xmlns:p14="http://schemas.microsoft.com/office/powerpoint/2010/main" val="33983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24A923-CBB4-A1E5-CBC0-5EA2EBCB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ILMANPAINE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794A02-7F64-46A4-5B45-4160E6B49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772"/>
            <a:ext cx="10515600" cy="5072742"/>
          </a:xfrm>
        </p:spPr>
        <p:txBody>
          <a:bodyPr>
            <a:normAutofit lnSpcReduction="10000"/>
          </a:bodyPr>
          <a:lstStyle/>
          <a:p>
            <a:pPr lvl="0"/>
            <a:r>
              <a:rPr lang="fi-FI" sz="3600" dirty="0"/>
              <a:t>Ilmanpaine = Ilmakehän paino maanpintaa vasten</a:t>
            </a:r>
            <a:endParaRPr lang="fi-FI" sz="3200" dirty="0"/>
          </a:p>
          <a:p>
            <a:pPr lvl="1"/>
            <a:r>
              <a:rPr lang="fi-FI" sz="3200" dirty="0"/>
              <a:t>yksikkönä meteorologiassa hehtopascal, hPa</a:t>
            </a:r>
            <a:endParaRPr lang="fi-FI" sz="2800" dirty="0"/>
          </a:p>
          <a:p>
            <a:pPr lvl="1"/>
            <a:r>
              <a:rPr lang="fi-FI" sz="3200" dirty="0"/>
              <a:t>Merenpinnan tasolla normaalisti 1013 hPa</a:t>
            </a:r>
            <a:endParaRPr lang="fi-FI" sz="2800" dirty="0"/>
          </a:p>
          <a:p>
            <a:pPr lvl="0"/>
            <a:r>
              <a:rPr lang="fi-FI" sz="3600" dirty="0"/>
              <a:t>Pienenee ylöspäin mentäessä</a:t>
            </a:r>
            <a:endParaRPr lang="fi-FI" sz="3200" dirty="0"/>
          </a:p>
          <a:p>
            <a:pPr lvl="1"/>
            <a:r>
              <a:rPr lang="fi-FI" sz="3200" b="1" dirty="0"/>
              <a:t>Matalapaine (M)</a:t>
            </a:r>
            <a:r>
              <a:rPr lang="fi-FI" sz="3200" dirty="0"/>
              <a:t> = normaalia pienempi ilmanpaine</a:t>
            </a:r>
            <a:endParaRPr lang="fi-FI" sz="2800" dirty="0"/>
          </a:p>
          <a:p>
            <a:pPr lvl="0"/>
            <a:r>
              <a:rPr lang="fi-FI" sz="3600" dirty="0"/>
              <a:t>Syntyy, kun Aurinko lämmittää maanpintaa → ilmamassa lämpenee, laajenee ja kohoaa ylöspäin</a:t>
            </a:r>
            <a:endParaRPr lang="fi-FI" sz="3200" dirty="0"/>
          </a:p>
          <a:p>
            <a:pPr lvl="1"/>
            <a:r>
              <a:rPr lang="fi-FI" sz="3200" b="1" dirty="0"/>
              <a:t>Korkeapaine (K</a:t>
            </a:r>
            <a:r>
              <a:rPr lang="fi-FI" sz="3200" dirty="0"/>
              <a:t>) = normaalia suurempi ilmanpaine</a:t>
            </a:r>
            <a:endParaRPr lang="fi-FI" sz="2800" dirty="0"/>
          </a:p>
          <a:p>
            <a:pPr lvl="2"/>
            <a:r>
              <a:rPr lang="fi-FI" sz="2800" dirty="0"/>
              <a:t>Syntyy, kun raskas jäähtynyt ilmamassa laskeutuu maanpinnalle</a:t>
            </a: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50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B1CE16-51CA-8C86-A2A6-A72FB1DB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67809"/>
            <a:ext cx="10515600" cy="1325563"/>
          </a:xfrm>
        </p:spPr>
        <p:txBody>
          <a:bodyPr/>
          <a:lstStyle/>
          <a:p>
            <a:r>
              <a:rPr lang="fi-FI" dirty="0"/>
              <a:t>TUULI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D9BC10-A1FE-44F1-DD1B-334D864B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4" y="1393372"/>
            <a:ext cx="3537857" cy="5192485"/>
          </a:xfrm>
        </p:spPr>
        <p:txBody>
          <a:bodyPr>
            <a:normAutofit/>
          </a:bodyPr>
          <a:lstStyle/>
          <a:p>
            <a:pPr lvl="0"/>
            <a:r>
              <a:rPr lang="fi-FI" b="1" dirty="0"/>
              <a:t>Tuuli </a:t>
            </a:r>
            <a:r>
              <a:rPr lang="fi-FI" dirty="0"/>
              <a:t>syntyy, kun ilmanpaine-erot maanpinnalla pyrkivät tasoittumaan eli ilmaa virtaa </a:t>
            </a:r>
            <a:r>
              <a:rPr lang="fi-FI" b="1" dirty="0"/>
              <a:t>korkeapaineesta matalapaineeseen</a:t>
            </a:r>
            <a:endParaRPr lang="fi-FI" sz="2400" dirty="0"/>
          </a:p>
          <a:p>
            <a:endParaRPr lang="fi-FI" sz="2400" dirty="0"/>
          </a:p>
        </p:txBody>
      </p:sp>
      <p:pic>
        <p:nvPicPr>
          <p:cNvPr id="4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79B557-617A-EB8B-C975-C6BE23054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178" y="1515065"/>
            <a:ext cx="7991965" cy="4535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8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3F8670-B088-D8E5-C766-4C6EE6B9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TUULEN SUUNTA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0C0B18-CAB5-930E-BB20-0774D3CFF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sz="3600" b="1" dirty="0"/>
              <a:t>Tuulen suunta</a:t>
            </a:r>
            <a:r>
              <a:rPr lang="fi-FI" sz="3600" dirty="0"/>
              <a:t> kertoo,</a:t>
            </a:r>
            <a:r>
              <a:rPr lang="fi-FI" sz="3600" b="1" dirty="0"/>
              <a:t> mistä</a:t>
            </a:r>
            <a:r>
              <a:rPr lang="fi-FI" sz="3600" dirty="0"/>
              <a:t> ilmansuunnasta tuulee</a:t>
            </a:r>
            <a:endParaRPr lang="fi-FI" sz="3200" dirty="0"/>
          </a:p>
          <a:p>
            <a:pPr lvl="1"/>
            <a:r>
              <a:rPr lang="fi-FI" sz="3200" dirty="0"/>
              <a:t>Ilmanpaine-erojen lisäksi tuulen suuntaan vaikuttavat mm.</a:t>
            </a:r>
            <a:endParaRPr lang="fi-FI" sz="2800" dirty="0"/>
          </a:p>
          <a:p>
            <a:pPr lvl="2"/>
            <a:r>
              <a:rPr lang="fi-FI" sz="2800" dirty="0" err="1"/>
              <a:t>Coriolisilmiö</a:t>
            </a:r>
            <a:endParaRPr lang="fi-FI" sz="2400" dirty="0"/>
          </a:p>
          <a:p>
            <a:pPr lvl="2"/>
            <a:r>
              <a:rPr lang="fi-FI" sz="2800" dirty="0"/>
              <a:t>Pohj. pallonpuoliskolla kiertää K myötäpäivään, M vastapäivään Eteläisellä päinvastoin</a:t>
            </a:r>
            <a:endParaRPr lang="fi-FI" sz="2400" dirty="0"/>
          </a:p>
          <a:p>
            <a:pPr lvl="2"/>
            <a:r>
              <a:rPr lang="fi-FI" sz="2800" dirty="0"/>
              <a:t>Maan pinnan kitka</a:t>
            </a:r>
            <a:endParaRPr lang="fi-FI" sz="2400" dirty="0"/>
          </a:p>
          <a:p>
            <a:pPr lvl="2"/>
            <a:r>
              <a:rPr lang="fi-FI" sz="2800" dirty="0"/>
              <a:t>Maan vetovoima</a:t>
            </a: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575C936-9E77-3EB1-16D5-AA5899A2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chemeClr val="tx2"/>
                </a:solidFill>
              </a:rPr>
              <a:t>TUULEN VOIMAKKUUS</a:t>
            </a:r>
          </a:p>
        </p:txBody>
      </p:sp>
      <p:pic>
        <p:nvPicPr>
          <p:cNvPr id="7" name="Graphic 6" descr="Hiekkamyrsky">
            <a:extLst>
              <a:ext uri="{FF2B5EF4-FFF2-40B4-BE49-F238E27FC236}">
                <a16:creationId xmlns:a16="http://schemas.microsoft.com/office/drawing/2014/main" id="{0C483726-9901-99B2-9CE5-26A43F5DC4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93B666-3BB3-2165-4F20-0B0A2221D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632858"/>
            <a:ext cx="5491826" cy="4855028"/>
          </a:xfrm>
        </p:spPr>
        <p:txBody>
          <a:bodyPr anchor="ctr">
            <a:normAutofit/>
          </a:bodyPr>
          <a:lstStyle/>
          <a:p>
            <a:pPr lvl="0"/>
            <a:r>
              <a:rPr lang="fi-FI" sz="3200" dirty="0">
                <a:solidFill>
                  <a:schemeClr val="tx2"/>
                </a:solidFill>
              </a:rPr>
              <a:t>Tuulen voimakkuus</a:t>
            </a:r>
          </a:p>
          <a:p>
            <a:pPr lvl="1"/>
            <a:r>
              <a:rPr lang="fi-FI" sz="3200" dirty="0">
                <a:solidFill>
                  <a:schemeClr val="tx2"/>
                </a:solidFill>
              </a:rPr>
              <a:t>Suuri ilmanpaine-ero → voimakas tuuli</a:t>
            </a:r>
          </a:p>
          <a:p>
            <a:pPr lvl="2"/>
            <a:r>
              <a:rPr lang="fi-FI" sz="3200" dirty="0">
                <a:solidFill>
                  <a:schemeClr val="tx2"/>
                </a:solidFill>
              </a:rPr>
              <a:t>Kova tuuli  &gt; 14 m/s</a:t>
            </a:r>
          </a:p>
          <a:p>
            <a:pPr lvl="2"/>
            <a:r>
              <a:rPr lang="fi-FI" sz="3200" dirty="0">
                <a:solidFill>
                  <a:schemeClr val="tx2"/>
                </a:solidFill>
              </a:rPr>
              <a:t>Myrsky 21-32 m/s</a:t>
            </a:r>
          </a:p>
          <a:p>
            <a:pPr lvl="2"/>
            <a:r>
              <a:rPr lang="fi-FI" sz="3200" dirty="0">
                <a:solidFill>
                  <a:schemeClr val="tx2"/>
                </a:solidFill>
              </a:rPr>
              <a:t>Hirmumyrsky &gt; 32 m/s</a:t>
            </a:r>
          </a:p>
          <a:p>
            <a:endParaRPr lang="fi-FI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925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232447-5094-FFAB-F2CE-A02A9D82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ERILAISIA TUULIA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703B8A2-57DB-048B-DC2C-11B190D58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79" y="2253343"/>
            <a:ext cx="11438236" cy="325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5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902DD0-925D-B778-800A-1C76B44F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515600" cy="1325563"/>
          </a:xfrm>
        </p:spPr>
        <p:txBody>
          <a:bodyPr/>
          <a:lstStyle/>
          <a:p>
            <a:r>
              <a:rPr lang="fi-FI" dirty="0"/>
              <a:t>PLANETAARISET ILMANPAINEVYÖHYKKEET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37EF87-7437-1F60-5D1E-7E256A4D3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25625"/>
            <a:ext cx="5067300" cy="4351338"/>
          </a:xfrm>
        </p:spPr>
        <p:txBody>
          <a:bodyPr/>
          <a:lstStyle/>
          <a:p>
            <a:r>
              <a:rPr lang="fi-FI" sz="3200" dirty="0"/>
              <a:t>Polaaririntaman matalapaine</a:t>
            </a:r>
          </a:p>
          <a:p>
            <a:r>
              <a:rPr lang="fi-FI" sz="3200" dirty="0"/>
              <a:t>Hepoasteiden korkeapaine</a:t>
            </a:r>
          </a:p>
          <a:p>
            <a:r>
              <a:rPr lang="fi-FI" sz="3200" dirty="0"/>
              <a:t>Päiväntasaajan matalapaine</a:t>
            </a:r>
          </a:p>
          <a:p>
            <a:endParaRPr lang="fi-FI" dirty="0"/>
          </a:p>
        </p:txBody>
      </p:sp>
      <p:pic>
        <p:nvPicPr>
          <p:cNvPr id="2049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ED650FF-62E6-1F6A-F1FF-8DFD985BB56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43" y="917681"/>
            <a:ext cx="6776357" cy="57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9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ED39331-451E-9CEB-819A-210487FB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4" y="582840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PLANETAARISET TUULIVYÖHYKKEET</a:t>
            </a:r>
            <a:br>
              <a:rPr lang="fi-FI" dirty="0"/>
            </a:b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08933FC-6570-13AC-14DA-CF22EE9D4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09057"/>
            <a:ext cx="5834743" cy="4467906"/>
          </a:xfrm>
        </p:spPr>
        <p:txBody>
          <a:bodyPr/>
          <a:lstStyle/>
          <a:p>
            <a:pPr lvl="1"/>
            <a:r>
              <a:rPr lang="fi-FI" sz="2800" dirty="0"/>
              <a:t>Itä- eli napatuulten vyöhyke</a:t>
            </a:r>
            <a:endParaRPr lang="fi-FI" dirty="0"/>
          </a:p>
          <a:p>
            <a:pPr lvl="1"/>
            <a:r>
              <a:rPr lang="fi-FI" sz="2800" dirty="0"/>
              <a:t>Länsi- ja lounaistuulten (pohjoinen pallonpuolisko) sekä länsi- ja luoteistuulten vyöhyke (eteläinen pallonpuolisko)</a:t>
            </a:r>
            <a:endParaRPr lang="fi-FI" dirty="0"/>
          </a:p>
          <a:p>
            <a:pPr lvl="1"/>
            <a:r>
              <a:rPr lang="fi-FI" sz="2800" dirty="0"/>
              <a:t>Pasaatituulten vyöhyke (koillispasaati pohjoisella pallonpuoliskolla, kaakkoispasaati eteläisellä pallonpuoliskolla)</a:t>
            </a:r>
            <a:endParaRPr lang="fi-FI" dirty="0"/>
          </a:p>
          <a:p>
            <a:endParaRPr lang="fi-FI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7D8E3284-972F-4C69-BC88-A089B9F172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" y="1502229"/>
            <a:ext cx="6088676" cy="51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23AEECC-01BF-586F-66E1-28CA4129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SUIHKUVIRTAUKSET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FD94AC1-7090-570F-339E-B337FA50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1460500"/>
            <a:ext cx="10515600" cy="5032375"/>
          </a:xfrm>
        </p:spPr>
        <p:txBody>
          <a:bodyPr/>
          <a:lstStyle/>
          <a:p>
            <a:pPr marL="0" lvl="0" indent="0">
              <a:buNone/>
            </a:pPr>
            <a:endParaRPr lang="fi-FI" sz="3200" dirty="0"/>
          </a:p>
          <a:p>
            <a:pPr lvl="1"/>
            <a:r>
              <a:rPr lang="fi-FI" sz="3200" dirty="0"/>
              <a:t>Voimakkaita, lännestä itään kulkevia virtauksia troposfäärin yläosassa</a:t>
            </a:r>
            <a:endParaRPr lang="fi-FI" sz="2800" dirty="0"/>
          </a:p>
          <a:p>
            <a:pPr lvl="1"/>
            <a:r>
              <a:rPr lang="fi-FI" sz="3200" dirty="0"/>
              <a:t>Kolme pääsuihkuvirtausta molemmilla pallonpuoliskoilla:</a:t>
            </a:r>
            <a:endParaRPr lang="fi-FI" sz="2800" dirty="0"/>
          </a:p>
          <a:p>
            <a:pPr lvl="2"/>
            <a:r>
              <a:rPr lang="fi-FI" sz="2800" dirty="0"/>
              <a:t>Polaarinen suihkuvirtaus</a:t>
            </a:r>
            <a:endParaRPr lang="fi-FI" sz="2400" dirty="0"/>
          </a:p>
          <a:p>
            <a:pPr lvl="2"/>
            <a:r>
              <a:rPr lang="fi-FI" sz="2800" dirty="0"/>
              <a:t>Subtrooppinen suihkuvirtaus</a:t>
            </a:r>
            <a:endParaRPr lang="fi-FI" sz="2400" dirty="0"/>
          </a:p>
          <a:p>
            <a:pPr lvl="2"/>
            <a:r>
              <a:rPr lang="fi-FI" sz="2800" dirty="0"/>
              <a:t>Arktinen suihkuvirtaus</a:t>
            </a:r>
            <a:endParaRPr lang="fi-FI" sz="2400" dirty="0"/>
          </a:p>
          <a:p>
            <a:pPr lvl="3"/>
            <a:r>
              <a:rPr lang="fi-FI" sz="2400" dirty="0"/>
              <a:t>Arktinen suihkuvirtaus kuljettaa liikkuvia matalapaineita</a:t>
            </a: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1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261</Words>
  <Application>Microsoft Office PowerPoint</Application>
  <PresentationFormat>Laajakuva</PresentationFormat>
  <Paragraphs>58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Office-teema</vt:lpstr>
      <vt:lpstr>LUKU 4 PLANETAARISET TUULET</vt:lpstr>
      <vt:lpstr>ILMANPAINE</vt:lpstr>
      <vt:lpstr>TUULI</vt:lpstr>
      <vt:lpstr>TUULEN SUUNTA</vt:lpstr>
      <vt:lpstr>TUULEN VOIMAKKUUS</vt:lpstr>
      <vt:lpstr>ERILAISIA TUULIA</vt:lpstr>
      <vt:lpstr>PLANETAARISET ILMANPAINEVYÖHYKKEET</vt:lpstr>
      <vt:lpstr>PLANETAARISET TUULIVYÖHYKKEET </vt:lpstr>
      <vt:lpstr>SUIHKUVIRTAUKSET</vt:lpstr>
      <vt:lpstr>PowerPoint-esitys</vt:lpstr>
      <vt:lpstr>KESÄ- JA TALVIMONSUUNI</vt:lpstr>
      <vt:lpstr>PAIKALLISET TUULET</vt:lpstr>
      <vt:lpstr>Vuori- ja laaksotuuli                  Föhn-tuuli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Marjo Grönvall-Jokela</dc:creator>
  <cp:lastModifiedBy>Marjo Grönvall-Jokela</cp:lastModifiedBy>
  <cp:revision>1</cp:revision>
  <dcterms:created xsi:type="dcterms:W3CDTF">2026-04-14T17:36:34Z</dcterms:created>
  <dcterms:modified xsi:type="dcterms:W3CDTF">2026-04-14T18:01:13Z</dcterms:modified>
</cp:coreProperties>
</file>