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1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45B"/>
    <a:srgbClr val="00A87E"/>
    <a:srgbClr val="006BB3"/>
    <a:srgbClr val="BD8400"/>
    <a:srgbClr val="AA5501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B62B1-726A-4F12-84DC-3359DBC1E766}" v="6" dt="2026-05-06T17:25:03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672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custSel modSld">
      <pc:chgData name="Marjo Grönvall-Jokela" userId="10993c76-be4d-4698-8a99-80574621722b" providerId="ADAL" clId="{33307EAA-7C51-4650-909A-A3876D76CFAC}" dt="2026-05-06T17:25:03.375" v="45" actId="403"/>
      <pc:docMkLst>
        <pc:docMk/>
      </pc:docMkLst>
      <pc:sldChg chg="modSp mod addAnim delAnim modAnim">
        <pc:chgData name="Marjo Grönvall-Jokela" userId="10993c76-be4d-4698-8a99-80574621722b" providerId="ADAL" clId="{33307EAA-7C51-4650-909A-A3876D76CFAC}" dt="2026-05-06T17:23:00.442" v="29"/>
        <pc:sldMkLst>
          <pc:docMk/>
          <pc:sldMk cId="1728839588" sldId="263"/>
        </pc:sldMkLst>
        <pc:spChg chg="mod">
          <ac:chgData name="Marjo Grönvall-Jokela" userId="10993c76-be4d-4698-8a99-80574621722b" providerId="ADAL" clId="{33307EAA-7C51-4650-909A-A3876D76CFAC}" dt="2026-05-06T17:21:54.862" v="21" actId="20577"/>
          <ac:spMkLst>
            <pc:docMk/>
            <pc:sldMk cId="1728839588" sldId="263"/>
            <ac:spMk id="2" creationId="{00000000-0000-0000-0000-000000000000}"/>
          </ac:spMkLst>
        </pc:spChg>
      </pc:sldChg>
      <pc:sldChg chg="modSp mod">
        <pc:chgData name="Marjo Grönvall-Jokela" userId="10993c76-be4d-4698-8a99-80574621722b" providerId="ADAL" clId="{33307EAA-7C51-4650-909A-A3876D76CFAC}" dt="2026-05-06T17:22:21.405" v="26" actId="1076"/>
        <pc:sldMkLst>
          <pc:docMk/>
          <pc:sldMk cId="3299314001" sldId="264"/>
        </pc:sldMkLst>
        <pc:spChg chg="mod">
          <ac:chgData name="Marjo Grönvall-Jokela" userId="10993c76-be4d-4698-8a99-80574621722b" providerId="ADAL" clId="{33307EAA-7C51-4650-909A-A3876D76CFAC}" dt="2026-05-06T17:22:21.405" v="26" actId="1076"/>
          <ac:spMkLst>
            <pc:docMk/>
            <pc:sldMk cId="3299314001" sldId="264"/>
            <ac:spMk id="2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5-06T17:22:14.354" v="25" actId="14100"/>
          <ac:picMkLst>
            <pc:docMk/>
            <pc:sldMk cId="3299314001" sldId="264"/>
            <ac:picMk id="7" creationId="{5ADF1A71-9FF8-425D-A0D7-2A2B50357DBE}"/>
          </ac:picMkLst>
        </pc:picChg>
      </pc:sldChg>
      <pc:sldChg chg="addAnim delAnim modAnim">
        <pc:chgData name="Marjo Grönvall-Jokela" userId="10993c76-be4d-4698-8a99-80574621722b" providerId="ADAL" clId="{33307EAA-7C51-4650-909A-A3876D76CFAC}" dt="2026-05-06T17:22:50.355" v="28"/>
        <pc:sldMkLst>
          <pc:docMk/>
          <pc:sldMk cId="3440037554" sldId="265"/>
        </pc:sldMkLst>
      </pc:sldChg>
      <pc:sldChg chg="modSp mod addAnim delAnim modAnim">
        <pc:chgData name="Marjo Grönvall-Jokela" userId="10993c76-be4d-4698-8a99-80574621722b" providerId="ADAL" clId="{33307EAA-7C51-4650-909A-A3876D76CFAC}" dt="2026-05-06T17:23:46.453" v="34"/>
        <pc:sldMkLst>
          <pc:docMk/>
          <pc:sldMk cId="1675442473" sldId="266"/>
        </pc:sldMkLst>
        <pc:spChg chg="mod">
          <ac:chgData name="Marjo Grönvall-Jokela" userId="10993c76-be4d-4698-8a99-80574621722b" providerId="ADAL" clId="{33307EAA-7C51-4650-909A-A3876D76CFAC}" dt="2026-05-06T17:23:32.294" v="32" actId="20577"/>
          <ac:spMkLst>
            <pc:docMk/>
            <pc:sldMk cId="1675442473" sldId="266"/>
            <ac:spMk id="2" creationId="{00000000-0000-0000-0000-000000000000}"/>
          </ac:spMkLst>
        </pc:spChg>
      </pc:sldChg>
      <pc:sldChg chg="modSp mod">
        <pc:chgData name="Marjo Grönvall-Jokela" userId="10993c76-be4d-4698-8a99-80574621722b" providerId="ADAL" clId="{33307EAA-7C51-4650-909A-A3876D76CFAC}" dt="2026-05-06T17:24:25.352" v="41" actId="1076"/>
        <pc:sldMkLst>
          <pc:docMk/>
          <pc:sldMk cId="390787908" sldId="267"/>
        </pc:sldMkLst>
        <pc:spChg chg="mod">
          <ac:chgData name="Marjo Grönvall-Jokela" userId="10993c76-be4d-4698-8a99-80574621722b" providerId="ADAL" clId="{33307EAA-7C51-4650-909A-A3876D76CFAC}" dt="2026-05-06T17:24:02.232" v="36" actId="1076"/>
          <ac:spMkLst>
            <pc:docMk/>
            <pc:sldMk cId="390787908" sldId="267"/>
            <ac:spMk id="2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5-06T17:24:25.352" v="41" actId="1076"/>
          <ac:picMkLst>
            <pc:docMk/>
            <pc:sldMk cId="390787908" sldId="267"/>
            <ac:picMk id="7" creationId="{20C22350-E1C8-4BE5-B20A-050BAEB4FC38}"/>
          </ac:picMkLst>
        </pc:picChg>
      </pc:sldChg>
      <pc:sldChg chg="modSp addAnim delAnim modAnim">
        <pc:chgData name="Marjo Grönvall-Jokela" userId="10993c76-be4d-4698-8a99-80574621722b" providerId="ADAL" clId="{33307EAA-7C51-4650-909A-A3876D76CFAC}" dt="2026-05-06T17:25:03.375" v="45" actId="403"/>
        <pc:sldMkLst>
          <pc:docMk/>
          <pc:sldMk cId="1759503012" sldId="268"/>
        </pc:sldMkLst>
        <pc:spChg chg="mod">
          <ac:chgData name="Marjo Grönvall-Jokela" userId="10993c76-be4d-4698-8a99-80574621722b" providerId="ADAL" clId="{33307EAA-7C51-4650-909A-A3876D76CFAC}" dt="2026-05-06T17:25:03.375" v="45" actId="403"/>
          <ac:spMkLst>
            <pc:docMk/>
            <pc:sldMk cId="1759503012" sldId="268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6.5.2026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6.5.2026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X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8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11. Maanjäristykset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GE 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Manner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Maanjäristykset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11044054"/>
          </a:xfrm>
        </p:spPr>
        <p:txBody>
          <a:bodyPr>
            <a:normAutofit/>
          </a:bodyPr>
          <a:lstStyle/>
          <a:p>
            <a:pPr marL="857250" indent="-857250">
              <a:buFontTx/>
              <a:buChar char="-"/>
            </a:pPr>
            <a:r>
              <a:rPr lang="fi-FI" sz="4800" dirty="0"/>
              <a:t>Maanjäristys syntyy, kun kiviaineksen rakenne murtuu.</a:t>
            </a:r>
          </a:p>
          <a:p>
            <a:pPr marL="857250" indent="-857250">
              <a:buFontTx/>
              <a:buChar char="-"/>
            </a:pPr>
            <a:r>
              <a:rPr lang="fi-FI" sz="4800" dirty="0"/>
              <a:t>Suuri osa maanjäristyksistä syntyy litosfäärilaattojen reuna-alueilla.</a:t>
            </a:r>
          </a:p>
          <a:p>
            <a:pPr marL="857250" indent="-857250">
              <a:buFontTx/>
              <a:buChar char="-"/>
            </a:pPr>
            <a:r>
              <a:rPr lang="fi-FI" sz="4800" b="1" dirty="0" err="1"/>
              <a:t>Hyposentri</a:t>
            </a:r>
            <a:r>
              <a:rPr lang="fi-FI" sz="4800" b="1" dirty="0"/>
              <a:t> </a:t>
            </a:r>
            <a:r>
              <a:rPr lang="fi-FI" sz="4800" dirty="0"/>
              <a:t>= maanjäristyskeskus</a:t>
            </a:r>
          </a:p>
          <a:p>
            <a:pPr marL="857250" indent="-857250">
              <a:buFontTx/>
              <a:buChar char="-"/>
            </a:pPr>
            <a:r>
              <a:rPr lang="fi-FI" sz="4800" b="1" dirty="0"/>
              <a:t>Episentri</a:t>
            </a:r>
            <a:r>
              <a:rPr lang="fi-FI" sz="4800" dirty="0"/>
              <a:t> = </a:t>
            </a:r>
            <a:r>
              <a:rPr lang="fi-FI" sz="4800" dirty="0" err="1"/>
              <a:t>hyposentrin</a:t>
            </a:r>
            <a:r>
              <a:rPr lang="fi-FI" sz="4800" dirty="0"/>
              <a:t> yläpuolella oleva kohta maanpinnalla.</a:t>
            </a:r>
          </a:p>
          <a:p>
            <a:pPr marL="857250" indent="-857250">
              <a:buFontTx/>
              <a:buChar char="-"/>
            </a:pPr>
            <a:r>
              <a:rPr lang="fi-FI" sz="4800" dirty="0" err="1"/>
              <a:t>Hyposentristä</a:t>
            </a:r>
            <a:r>
              <a:rPr lang="fi-FI" sz="4800" dirty="0"/>
              <a:t> lähtee liikkeelle maanjäristysaaltoja -&gt; </a:t>
            </a:r>
          </a:p>
          <a:p>
            <a:pPr marL="2228850" lvl="1" indent="-857250">
              <a:buFontTx/>
              <a:buChar char="-"/>
            </a:pPr>
            <a:r>
              <a:rPr lang="fi-FI" sz="4800" dirty="0"/>
              <a:t>P-aaltoja</a:t>
            </a:r>
          </a:p>
          <a:p>
            <a:pPr marL="2228850" lvl="1" indent="-857250">
              <a:buFontTx/>
              <a:buChar char="-"/>
            </a:pPr>
            <a:r>
              <a:rPr lang="fi-FI" sz="4800" dirty="0"/>
              <a:t>S- aaltoja </a:t>
            </a:r>
          </a:p>
          <a:p>
            <a:pPr marL="2228850" lvl="1" indent="-857250">
              <a:buFontTx/>
              <a:buChar char="-"/>
            </a:pPr>
            <a:r>
              <a:rPr lang="fi-FI" sz="4800" dirty="0"/>
              <a:t>L-aaltoja</a:t>
            </a:r>
          </a:p>
          <a:p>
            <a:pPr marL="857250" indent="-857250">
              <a:buFontTx/>
              <a:buChar char="-"/>
            </a:pPr>
            <a:endParaRPr lang="fi-FI" sz="3800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DFA7FD9-6028-489C-BB54-2931591B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139" y="2351313"/>
            <a:ext cx="11166551" cy="11365447"/>
          </a:xfrm>
          <a:prstGeom prst="rect">
            <a:avLst/>
          </a:prstGeo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&lt; Manner 2 Luku 11 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4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>
          <a:xfrm>
            <a:off x="1621944" y="3855608"/>
            <a:ext cx="10942861" cy="8399891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dirty="0"/>
              <a:t>Maanjäristysten voimakkuutta mitataan </a:t>
            </a:r>
            <a:r>
              <a:rPr lang="fi-FI" b="1" dirty="0"/>
              <a:t>seismografeilla</a:t>
            </a:r>
            <a:r>
              <a:rPr lang="fi-FI" dirty="0"/>
              <a:t>, ja kuvataan logaritmisella </a:t>
            </a:r>
            <a:r>
              <a:rPr lang="fi-FI" b="1" dirty="0" err="1"/>
              <a:t>magnitudiasteikolla</a:t>
            </a:r>
            <a:r>
              <a:rPr lang="fi-FI" dirty="0"/>
              <a:t>.</a:t>
            </a:r>
          </a:p>
          <a:p>
            <a:pPr marL="685800" indent="-685800">
              <a:buFontTx/>
              <a:buChar char="-"/>
            </a:pPr>
            <a:r>
              <a:rPr lang="fi-FI" dirty="0"/>
              <a:t>Maanjäristystuhoja ovat mm. 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maan siirtymät ja halkeamat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talojen sortumiset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Infrastruktuurivauriot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tulipalot </a:t>
            </a:r>
          </a:p>
          <a:p>
            <a:pPr marL="2057400" lvl="1" indent="-685800">
              <a:buFontTx/>
              <a:buChar char="-"/>
            </a:pPr>
            <a:r>
              <a:rPr lang="fi-FI" dirty="0"/>
              <a:t>maa- ja lumivyöryt</a:t>
            </a:r>
          </a:p>
        </p:txBody>
      </p:sp>
      <p:pic>
        <p:nvPicPr>
          <p:cNvPr id="8" name="Picture Placeholder 7" descr="A picture containing ground, outdoor, grass, nature&#10;&#10;Description automatically generated">
            <a:extLst>
              <a:ext uri="{FF2B5EF4-FFF2-40B4-BE49-F238E27FC236}">
                <a16:creationId xmlns:a16="http://schemas.microsoft.com/office/drawing/2014/main" id="{DE5F975A-73ED-44B4-AC89-3EC29926A7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&lt; Manner 2 Luku 11&gt;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Maanjäristysten voimakkuus ja tuhot</a:t>
            </a:r>
          </a:p>
        </p:txBody>
      </p:sp>
    </p:spTree>
    <p:extLst>
      <p:ext uri="{BB962C8B-B14F-4D97-AF65-F5344CB8AC3E}">
        <p14:creationId xmlns:p14="http://schemas.microsoft.com/office/powerpoint/2010/main" val="17288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21944" y="0"/>
            <a:ext cx="21031200" cy="2651126"/>
          </a:xfrm>
        </p:spPr>
        <p:txBody>
          <a:bodyPr/>
          <a:lstStyle/>
          <a:p>
            <a:r>
              <a:rPr lang="fi-FI" dirty="0"/>
              <a:t>Maanjäristysten voimakkuus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&lt; Manner 2 Luku X 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F1A71-9FF8-425D-A0D7-2A2B5035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906"/>
            <a:ext cx="24529477" cy="115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>
          <a:xfrm>
            <a:off x="1621944" y="3590682"/>
            <a:ext cx="10942861" cy="8399891"/>
          </a:xfrm>
        </p:spPr>
        <p:txBody>
          <a:bodyPr/>
          <a:lstStyle/>
          <a:p>
            <a:pPr marL="685800" indent="-685800">
              <a:buFontTx/>
              <a:buChar char="-"/>
            </a:pPr>
            <a:r>
              <a:rPr lang="fi-FI" dirty="0"/>
              <a:t>Seismisten riskialueiden kartoittaminen</a:t>
            </a:r>
          </a:p>
          <a:p>
            <a:pPr marL="685800" indent="-685800">
              <a:buFontTx/>
              <a:buChar char="-"/>
            </a:pPr>
            <a:r>
              <a:rPr lang="fi-FI" dirty="0"/>
              <a:t>Rakennusmääräysten noudattaminen ja rakennustekniikka</a:t>
            </a:r>
          </a:p>
          <a:p>
            <a:pPr marL="685800" indent="-685800">
              <a:buFontTx/>
              <a:buChar char="-"/>
            </a:pPr>
            <a:r>
              <a:rPr lang="fi-FI" dirty="0"/>
              <a:t>Tiedottaminen, koulutus ja pelastautumisharjoitukset</a:t>
            </a:r>
          </a:p>
        </p:txBody>
      </p:sp>
      <p:pic>
        <p:nvPicPr>
          <p:cNvPr id="8" name="Picture Placeholder 7" descr="A picture containing building, outdoor, sky, construction&#10;&#10;Description automatically generated">
            <a:extLst>
              <a:ext uri="{FF2B5EF4-FFF2-40B4-BE49-F238E27FC236}">
                <a16:creationId xmlns:a16="http://schemas.microsoft.com/office/drawing/2014/main" id="{36CCF651-9CC5-4C04-8D81-53D2355A67B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X &gt;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621944" y="730251"/>
            <a:ext cx="11838242" cy="2130180"/>
          </a:xfrm>
        </p:spPr>
        <p:txBody>
          <a:bodyPr>
            <a:normAutofit fontScale="90000"/>
          </a:bodyPr>
          <a:lstStyle/>
          <a:p>
            <a:r>
              <a:rPr lang="fi-FI" dirty="0"/>
              <a:t>Maanjäristysten ennakointi ja varautuminen</a:t>
            </a:r>
          </a:p>
        </p:txBody>
      </p:sp>
    </p:spTree>
    <p:extLst>
      <p:ext uri="{BB962C8B-B14F-4D97-AF65-F5344CB8AC3E}">
        <p14:creationId xmlns:p14="http://schemas.microsoft.com/office/powerpoint/2010/main" val="34400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F6884B-A2DF-44FE-83A2-AE9F817AE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261" y="2846496"/>
            <a:ext cx="15173739" cy="9028374"/>
          </a:xfrm>
          <a:prstGeom prst="rect">
            <a:avLst/>
          </a:prstGeom>
          <a:noFill/>
        </p:spPr>
      </p:pic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0942861" cy="8399891"/>
          </a:xfrm>
        </p:spPr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dirty="0"/>
              <a:t>Tsunamit syntyvät merenpohjan maanjäristyksen, maanvieremän tai tulivuoren purkauksen seurauksena</a:t>
            </a:r>
          </a:p>
          <a:p>
            <a:pPr marL="685800" indent="-685800">
              <a:buFontTx/>
              <a:buChar char="-"/>
            </a:pPr>
            <a:r>
              <a:rPr lang="fi-FI" dirty="0"/>
              <a:t>Litosfäärilaattojen </a:t>
            </a:r>
            <a:r>
              <a:rPr lang="fi-FI" b="1" dirty="0"/>
              <a:t>alityöntövyöhykkeillä tsunamiriski on suuri</a:t>
            </a:r>
          </a:p>
          <a:p>
            <a:pPr marL="685800" indent="-685800">
              <a:buFontTx/>
              <a:buChar char="-"/>
            </a:pPr>
            <a:r>
              <a:rPr lang="fi-FI" dirty="0"/>
              <a:t>Tsunamiaallossa koko vesimassa on liikkeellä (tuuliaalloissa vain pintavesi on liikkeellä)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X &gt;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</p:spPr>
        <p:txBody>
          <a:bodyPr anchor="ctr">
            <a:normAutofit/>
          </a:bodyPr>
          <a:lstStyle/>
          <a:p>
            <a:r>
              <a:rPr lang="fi-FI" dirty="0"/>
              <a:t>Tsunamit</a:t>
            </a:r>
          </a:p>
        </p:txBody>
      </p:sp>
    </p:spTree>
    <p:extLst>
      <p:ext uri="{BB962C8B-B14F-4D97-AF65-F5344CB8AC3E}">
        <p14:creationId xmlns:p14="http://schemas.microsoft.com/office/powerpoint/2010/main" val="16754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7517" y="-305655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Tsunamiaalto merellä ja rannalla</a:t>
            </a:r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0C22350-E1C8-4BE5-B20A-050BAEB4FC3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-314038" y="2023353"/>
            <a:ext cx="24359681" cy="11692647"/>
          </a:xfrm>
          <a:noFill/>
        </p:spPr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&lt; Manner 2 Luku X &gt;</a:t>
            </a:r>
          </a:p>
        </p:txBody>
      </p:sp>
    </p:spTree>
    <p:extLst>
      <p:ext uri="{BB962C8B-B14F-4D97-AF65-F5344CB8AC3E}">
        <p14:creationId xmlns:p14="http://schemas.microsoft.com/office/powerpoint/2010/main" val="3907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685800" indent="-685800">
              <a:buFontTx/>
              <a:buChar char="-"/>
            </a:pPr>
            <a:r>
              <a:rPr lang="fi-FI" sz="6600" dirty="0"/>
              <a:t>Tsunamivaroitusjärjestelmä -&gt; tsunamivaroitukset</a:t>
            </a:r>
          </a:p>
          <a:p>
            <a:pPr marL="685800" indent="-685800">
              <a:buFontTx/>
              <a:buChar char="-"/>
            </a:pPr>
            <a:r>
              <a:rPr lang="fi-FI" sz="6600" dirty="0"/>
              <a:t>Evakuoinnit</a:t>
            </a:r>
          </a:p>
          <a:p>
            <a:pPr marL="685800" indent="-685800">
              <a:buFontTx/>
              <a:buChar char="-"/>
            </a:pPr>
            <a:r>
              <a:rPr lang="fi-FI" sz="6600" dirty="0"/>
              <a:t>Aallonmurtajat</a:t>
            </a:r>
          </a:p>
          <a:p>
            <a:pPr marL="685800" indent="-685800">
              <a:buFontTx/>
              <a:buChar char="-"/>
            </a:pPr>
            <a:r>
              <a:rPr lang="fi-FI" sz="6600" dirty="0"/>
              <a:t>Evakuointireitit turvallisille alueille</a:t>
            </a:r>
          </a:p>
          <a:p>
            <a:pPr marL="685800" indent="-685800">
              <a:buFontTx/>
              <a:buChar char="-"/>
            </a:pPr>
            <a:r>
              <a:rPr lang="fi-FI" sz="6600" dirty="0"/>
              <a:t>Sireenit ja kaiuttimet rannoilla</a:t>
            </a:r>
          </a:p>
        </p:txBody>
      </p:sp>
      <p:pic>
        <p:nvPicPr>
          <p:cNvPr id="8" name="Picture Placeholder 7" descr="A picture containing sky, outdoor, ground, nature&#10;&#10;Description automatically generated">
            <a:extLst>
              <a:ext uri="{FF2B5EF4-FFF2-40B4-BE49-F238E27FC236}">
                <a16:creationId xmlns:a16="http://schemas.microsoft.com/office/drawing/2014/main" id="{C63CDDE4-00DD-4ACB-BD57-06ABF11C216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Manner 2 Luku  11&gt;</a:t>
            </a:r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Tsunameihin varautuminen</a:t>
            </a:r>
          </a:p>
        </p:txBody>
      </p:sp>
    </p:spTree>
    <p:extLst>
      <p:ext uri="{BB962C8B-B14F-4D97-AF65-F5344CB8AC3E}">
        <p14:creationId xmlns:p14="http://schemas.microsoft.com/office/powerpoint/2010/main" val="17595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0385AE73BA4B34DAC1EFBEFAAD46A70" ma:contentTypeVersion="11" ma:contentTypeDescription="Luo uusi asiakirja." ma:contentTypeScope="" ma:versionID="ff6235922fbab3bde8f278ddc7391716">
  <xsd:schema xmlns:xsd="http://www.w3.org/2001/XMLSchema" xmlns:xs="http://www.w3.org/2001/XMLSchema" xmlns:p="http://schemas.microsoft.com/office/2006/metadata/properties" xmlns:ns2="18f6b07d-974e-4bcb-ace5-6e722d967269" xmlns:ns3="92f91b7d-256f-42b1-9b08-d8a43b83f0c6" targetNamespace="http://schemas.microsoft.com/office/2006/metadata/properties" ma:root="true" ma:fieldsID="add1c83a97a0359064c2d47fbc13daab" ns2:_="" ns3:_="">
    <xsd:import namespace="18f6b07d-974e-4bcb-ace5-6e722d967269"/>
    <xsd:import namespace="92f91b7d-256f-42b1-9b08-d8a43b83f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b07d-974e-4bcb-ace5-6e722d967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91b7d-256f-42b1-9b08-d8a43b83f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C9A56-B2B4-4468-A7C3-117C4D2756D4}">
  <ds:schemaRefs>
    <ds:schemaRef ds:uri="18f6b07d-974e-4bcb-ace5-6e722d967269"/>
    <ds:schemaRef ds:uri="92f91b7d-256f-42b1-9b08-d8a43b83f0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18f6b07d-974e-4bcb-ace5-6e722d96726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185</Words>
  <Application>Microsoft Office PowerPoint</Application>
  <PresentationFormat>Mukautettu</PresentationFormat>
  <Paragraphs>50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 11. Maanjäristykset</vt:lpstr>
      <vt:lpstr>Maanjäristykset</vt:lpstr>
      <vt:lpstr>Maanjäristysten voimakkuus ja tuhot</vt:lpstr>
      <vt:lpstr>Maanjäristysten voimakkuus</vt:lpstr>
      <vt:lpstr>Maanjäristysten ennakointi ja varautuminen</vt:lpstr>
      <vt:lpstr>Tsunamit</vt:lpstr>
      <vt:lpstr>Tsunamiaalto merellä ja rannalla</vt:lpstr>
      <vt:lpstr>Tsunameihin varautuminen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Marjo Grönvall-Jokela</cp:lastModifiedBy>
  <cp:revision>17</cp:revision>
  <cp:lastPrinted>2017-11-30T08:45:33Z</cp:lastPrinted>
  <dcterms:created xsi:type="dcterms:W3CDTF">2020-05-05T09:10:38Z</dcterms:created>
  <dcterms:modified xsi:type="dcterms:W3CDTF">2026-05-06T17:25:11Z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