
<file path=[Content_Types].xml><?xml version="1.0" encoding="utf-8"?>
<Types xmlns="http://schemas.openxmlformats.org/package/2006/content-types">
  <Default Extension="5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45B"/>
    <a:srgbClr val="00A87E"/>
    <a:srgbClr val="006BB3"/>
    <a:srgbClr val="BD8400"/>
    <a:srgbClr val="AA5501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5.5.2026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Manner 2 Luku 10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dPqpzYD4o1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RVkB2daFj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5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10. Maa – kolmas kivi auringosta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Pangaea</a:t>
            </a:r>
            <a:endParaRPr lang="fi-FI" dirty="0"/>
          </a:p>
        </p:txBody>
      </p:sp>
      <p:pic>
        <p:nvPicPr>
          <p:cNvPr id="7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3764089-2266-4108-B8BD-70F377C15DC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-514129" y="3582591"/>
            <a:ext cx="25412257" cy="7108536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-1078726" y="11327825"/>
            <a:ext cx="9797423" cy="657038"/>
          </a:xfrm>
        </p:spPr>
        <p:txBody>
          <a:bodyPr/>
          <a:lstStyle/>
          <a:p>
            <a:r>
              <a:rPr lang="fi-FI" sz="2800" dirty="0">
                <a:hlinkClick r:id="rId3"/>
              </a:rPr>
              <a:t>https://www.youtube.com/watch?v=OGdPqpzYD4o</a:t>
            </a:r>
            <a:fld id="{701E4971-310B-774B-8DEE-5F834C23301A}" type="slidenum">
              <a:rPr lang="fi-FI" sz="2800" smtClean="0">
                <a:hlinkClick r:id="rId3"/>
              </a:rPr>
              <a:pPr/>
              <a:t>10</a:t>
            </a:fld>
            <a:endParaRPr lang="fi-FI" sz="2800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&lt; Manner 2 Luku 10 &gt;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783EC7D-31B9-A160-E49D-8138BA16EA10}"/>
              </a:ext>
            </a:extLst>
          </p:cNvPr>
          <p:cNvSpPr txBox="1"/>
          <p:nvPr/>
        </p:nvSpPr>
        <p:spPr>
          <a:xfrm>
            <a:off x="13253963" y="10961762"/>
            <a:ext cx="12705906" cy="102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https://www.youtube.com/watch?v=HRVkB2daFjM</a:t>
            </a:r>
            <a:r>
              <a:rPr lang="fi-FI" dirty="0"/>
              <a:t>’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6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76400" y="0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Laattatektoniikka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C88651DB-3F8E-4C8F-AEB7-B9680762601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347799" y="2275367"/>
            <a:ext cx="21688402" cy="11440633"/>
          </a:xfr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42781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0"/>
          </p:nvPr>
        </p:nvSpPr>
        <p:spPr>
          <a:xfrm>
            <a:off x="348579" y="2020187"/>
            <a:ext cx="9117067" cy="10833320"/>
          </a:xfr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sz="4800" b="1" dirty="0"/>
              <a:t>Valtamerten keskiselänne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Merenalainen vuorijono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Keskellä syvä repeämälaakso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Basalttiset laavapurkaukset -&gt; saaret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maanjäristykset 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Esim. Atlantin keskiselänne</a:t>
            </a:r>
          </a:p>
          <a:p>
            <a:pPr marL="685800" indent="-685800">
              <a:buFontTx/>
              <a:buChar char="-"/>
            </a:pPr>
            <a:r>
              <a:rPr lang="fi-FI" sz="4800" b="1" dirty="0"/>
              <a:t>Hautavajoama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Pitkä ja kapea repeämälaakso manneralueella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Esim. Itä-Afrikan hautavajoama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1981B2F7-B0BA-4532-AD32-A92764A3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483" y="0"/>
            <a:ext cx="7475220" cy="13716000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10 &gt;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38085" y="97737"/>
            <a:ext cx="10997318" cy="2130180"/>
          </a:xfrm>
        </p:spPr>
        <p:txBody>
          <a:bodyPr anchor="ctr">
            <a:normAutofit/>
          </a:bodyPr>
          <a:lstStyle/>
          <a:p>
            <a:r>
              <a:rPr lang="fi-FI" dirty="0" err="1"/>
              <a:t>Erkanemissauma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70FEA-F758-4CB1-8C80-8AA50C37C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544" y="1269855"/>
            <a:ext cx="4947041" cy="3697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1DD49-7AB0-490B-8CD7-BE6019625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742" y="8628998"/>
            <a:ext cx="63341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-6686739" y="161616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Törmäyssauma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sz="quarter" idx="12"/>
          </p:nvPr>
        </p:nvSpPr>
        <p:spPr>
          <a:xfrm>
            <a:off x="262270" y="1782679"/>
            <a:ext cx="11929730" cy="12221916"/>
          </a:xfrm>
        </p:spPr>
        <p:txBody>
          <a:bodyPr>
            <a:normAutofit lnSpcReduction="10000"/>
          </a:bodyPr>
          <a:lstStyle/>
          <a:p>
            <a:pPr marL="685800" indent="-685800">
              <a:buFontTx/>
              <a:buChar char="-"/>
            </a:pPr>
            <a:r>
              <a:rPr lang="fi-FI" sz="4400" b="1" dirty="0"/>
              <a:t>Mereisen ja mantereisen litosfäärilaatan törmäyssauma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Alityöntö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Poimuvuoristo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Syvänmerenhauta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Vulkanismi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maanjäristykset</a:t>
            </a:r>
          </a:p>
          <a:p>
            <a:pPr marL="685800" indent="-685800">
              <a:buFontTx/>
              <a:buChar char="-"/>
            </a:pPr>
            <a:r>
              <a:rPr lang="fi-FI" sz="4400" b="1" dirty="0"/>
              <a:t>Kahden mantereisen litosfäärilaatan törmäyssauma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Poimuvuoristo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Maanjäristykset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vulkanismi</a:t>
            </a:r>
          </a:p>
          <a:p>
            <a:pPr marL="685800" indent="-685800">
              <a:buFontTx/>
              <a:buChar char="-"/>
            </a:pPr>
            <a:r>
              <a:rPr lang="fi-FI" sz="4400" b="1" dirty="0"/>
              <a:t>Kahden mereisen litosfäärilaatan törmäyssauma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Alityöntö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Syvänmerenhauta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Vulkaaninen saarikaari</a:t>
            </a:r>
          </a:p>
          <a:p>
            <a:pPr marL="2057400" lvl="1" indent="-685800">
              <a:buFontTx/>
              <a:buChar char="-"/>
            </a:pPr>
            <a:r>
              <a:rPr lang="fi-FI" sz="4400" dirty="0"/>
              <a:t>Maanjäristykset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61518-6EC1-4252-BE7D-2446FA2D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885" y="324335"/>
            <a:ext cx="6286500" cy="481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836E0-8F60-425D-B8BF-8399A829A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8572016"/>
            <a:ext cx="6286500" cy="50601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F50460-BCBF-4CD5-8A74-1918FEED3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0385" y="3895241"/>
            <a:ext cx="63912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Tx/>
              <a:buChar char="-"/>
            </a:pPr>
            <a:r>
              <a:rPr lang="fi-FI" dirty="0"/>
              <a:t>Litosfäärilaattojen sivuaminen</a:t>
            </a:r>
          </a:p>
          <a:p>
            <a:pPr marL="685800" indent="-685800">
              <a:buFontTx/>
              <a:buChar char="-"/>
            </a:pPr>
            <a:r>
              <a:rPr lang="fi-FI" dirty="0"/>
              <a:t>Maanjäristykset</a:t>
            </a:r>
          </a:p>
          <a:p>
            <a:pPr marL="685800" indent="-685800">
              <a:buFontTx/>
              <a:buChar char="-"/>
            </a:pPr>
            <a:r>
              <a:rPr lang="fi-FI" dirty="0"/>
              <a:t>Esim. San Andreaksen siirros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Manner 2 Luku 10 &gt;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Hankaussauma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652EB-EA8C-4C32-BE8E-83631EE470F9}"/>
              </a:ext>
            </a:extLst>
          </p:cNvPr>
          <p:cNvSpPr txBox="1"/>
          <p:nvPr/>
        </p:nvSpPr>
        <p:spPr>
          <a:xfrm>
            <a:off x="12564804" y="2876483"/>
            <a:ext cx="6311900" cy="3478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b="1" i="0" u="none" strike="noStrike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Mannerlaattojen sivuaminen eli hankaussauma</a:t>
            </a:r>
            <a:endParaRPr lang="fi-FI" b="0" i="0" u="none" strike="noStrike" dirty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b="0" i="0" u="none" strike="noStrike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Kahden vastakkaiseen suuntaan liikkuvan mannerlaatan rajapintaan syntyy transformisiirros, jossa laatat hankaavat toisiaan vasten. Tällainen alue on herkkä maanjäristyksille.</a:t>
            </a:r>
          </a:p>
        </p:txBody>
      </p:sp>
      <p:pic>
        <p:nvPicPr>
          <p:cNvPr id="10" name="Picture 9" descr="A picture containing text, businesscard, sign&#10;&#10;Description automatically generated">
            <a:extLst>
              <a:ext uri="{FF2B5EF4-FFF2-40B4-BE49-F238E27FC236}">
                <a16:creationId xmlns:a16="http://schemas.microsoft.com/office/drawing/2014/main" id="{C437E4C5-0F02-4C3B-B7B6-A04039EF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04" y="6355317"/>
            <a:ext cx="6764338" cy="46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Tx/>
              <a:buChar char="-"/>
            </a:pPr>
            <a:r>
              <a:rPr lang="fi-FI" dirty="0"/>
              <a:t>Sai </a:t>
            </a:r>
            <a:r>
              <a:rPr lang="fi-FI" b="1" dirty="0"/>
              <a:t>alkunsa pöly- ja kaasupilvestä n. 4,6 </a:t>
            </a:r>
            <a:r>
              <a:rPr lang="fi-FI" b="1" dirty="0" err="1"/>
              <a:t>mrd</a:t>
            </a:r>
            <a:r>
              <a:rPr lang="fi-FI" b="1" dirty="0"/>
              <a:t> vuotta sitten</a:t>
            </a:r>
          </a:p>
          <a:p>
            <a:pPr marL="685800" indent="-685800">
              <a:buFontTx/>
              <a:buChar char="-"/>
            </a:pPr>
            <a:r>
              <a:rPr lang="fi-FI" dirty="0"/>
              <a:t>Lämpötilaa nostivat meteoriittipommitus sekä maapallon sisäisten radioaktiivisten aineiden hajoaminen</a:t>
            </a:r>
          </a:p>
          <a:p>
            <a:pPr marL="685800" indent="-685800">
              <a:buFontTx/>
              <a:buChar char="-"/>
            </a:pPr>
            <a:r>
              <a:rPr lang="fi-FI" dirty="0"/>
              <a:t>Kun meteoriittipommitus loppui, Maan pinnalle alkoi jähmettyä </a:t>
            </a:r>
            <a:r>
              <a:rPr lang="fi-FI" b="1" dirty="0"/>
              <a:t>litosfääri eli kiinteä kivikehä</a:t>
            </a:r>
          </a:p>
        </p:txBody>
      </p:sp>
      <p:pic>
        <p:nvPicPr>
          <p:cNvPr id="8" name="Picture Placeholder 7" descr="A picture containing blue, dark, porcelain&#10;&#10;Description automatically generated">
            <a:extLst>
              <a:ext uri="{FF2B5EF4-FFF2-40B4-BE49-F238E27FC236}">
                <a16:creationId xmlns:a16="http://schemas.microsoft.com/office/drawing/2014/main" id="{CF43D669-0523-4C7E-A6DF-E88516102A6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10179" r="10179"/>
          <a:stretch>
            <a:fillRect/>
          </a:stretch>
        </p:blipFill>
        <p:spPr/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Manner 2 Luku 10 &gt;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</a:t>
            </a:r>
          </a:p>
        </p:txBody>
      </p:sp>
    </p:spTree>
    <p:extLst>
      <p:ext uri="{BB962C8B-B14F-4D97-AF65-F5344CB8AC3E}">
        <p14:creationId xmlns:p14="http://schemas.microsoft.com/office/powerpoint/2010/main" val="2591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Maan rakenne: kuori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10506092"/>
          </a:xfr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dirty="0"/>
              <a:t>Kuori jaetaan</a:t>
            </a:r>
          </a:p>
          <a:p>
            <a:pPr marL="2057400" lvl="1" indent="-685800">
              <a:buFontTx/>
              <a:buChar char="-"/>
            </a:pPr>
            <a:r>
              <a:rPr lang="fi-FI" sz="6000" b="1" dirty="0" err="1"/>
              <a:t>Mereinen</a:t>
            </a:r>
            <a:r>
              <a:rPr lang="fi-FI" sz="6000" b="1" dirty="0"/>
              <a:t> kuori on </a:t>
            </a:r>
            <a:r>
              <a:rPr lang="fi-FI" sz="6000" dirty="0"/>
              <a:t>vain n. 5km paksu</a:t>
            </a:r>
          </a:p>
          <a:p>
            <a:pPr marL="2057400" lvl="1" indent="-685800">
              <a:buFontTx/>
              <a:buChar char="-"/>
            </a:pPr>
            <a:r>
              <a:rPr lang="fi-FI" sz="6000" b="1" dirty="0"/>
              <a:t>Mantereinen kuori </a:t>
            </a:r>
            <a:r>
              <a:rPr lang="fi-FI" sz="6000" dirty="0"/>
              <a:t>on keskimäärin n. 30 km paksu</a:t>
            </a:r>
          </a:p>
          <a:p>
            <a:pPr marL="685800" indent="-685800">
              <a:buFontTx/>
              <a:buChar char="-"/>
            </a:pPr>
            <a:r>
              <a:rPr lang="fi-FI" dirty="0"/>
              <a:t>Mereistä kuorta peittävät sedimentit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544B38E-0EBF-4499-8B59-762DF359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863" y="4455597"/>
            <a:ext cx="12164069" cy="4804806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24392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Maan rakenne: litosfääri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sz="quarter" idx="12"/>
          </p:nvPr>
        </p:nvSpPr>
        <p:spPr>
          <a:xfrm>
            <a:off x="641720" y="3061051"/>
            <a:ext cx="11104143" cy="9194447"/>
          </a:xfr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sz="5400" b="1" dirty="0"/>
              <a:t>Litosfääri eli kivikehä </a:t>
            </a:r>
            <a:r>
              <a:rPr lang="fi-FI" sz="5400" dirty="0"/>
              <a:t>= Maan kuori + vaipan ylin osa</a:t>
            </a:r>
          </a:p>
          <a:p>
            <a:pPr marL="685800" indent="-685800">
              <a:buFontTx/>
              <a:buChar char="-"/>
            </a:pPr>
            <a:r>
              <a:rPr lang="fi-FI" sz="5400" dirty="0"/>
              <a:t>Litosfääri kelluu </a:t>
            </a:r>
            <a:r>
              <a:rPr lang="fi-FI" sz="5400" b="1" dirty="0" err="1"/>
              <a:t>astenosfäärin</a:t>
            </a:r>
            <a:r>
              <a:rPr lang="fi-FI" sz="5400" b="1" dirty="0"/>
              <a:t> </a:t>
            </a:r>
            <a:r>
              <a:rPr lang="fi-FI" sz="5400" dirty="0"/>
              <a:t>päällä</a:t>
            </a:r>
          </a:p>
          <a:p>
            <a:pPr marL="2057400" lvl="1" indent="-685800">
              <a:buFontTx/>
              <a:buChar char="-"/>
            </a:pPr>
            <a:r>
              <a:rPr lang="fi-FI" sz="4800" dirty="0" err="1"/>
              <a:t>Astenosfääri</a:t>
            </a:r>
            <a:r>
              <a:rPr lang="fi-FI" sz="4800" dirty="0"/>
              <a:t> on osa vaippaa</a:t>
            </a:r>
          </a:p>
          <a:p>
            <a:pPr marL="2971800" lvl="2" indent="-685800">
              <a:buFontTx/>
              <a:buChar char="-"/>
            </a:pPr>
            <a:r>
              <a:rPr lang="fi-FI" dirty="0"/>
              <a:t>Pehmeä rakenne</a:t>
            </a:r>
          </a:p>
          <a:p>
            <a:pPr marL="2971800" lvl="2" indent="-685800">
              <a:buFontTx/>
              <a:buChar char="-"/>
            </a:pPr>
            <a:r>
              <a:rPr lang="fi-FI" dirty="0"/>
              <a:t>Hidas liike</a:t>
            </a:r>
          </a:p>
          <a:p>
            <a:pPr marL="2971800" lvl="2" indent="-685800">
              <a:buFontTx/>
              <a:buChar char="-"/>
            </a:pPr>
            <a:r>
              <a:rPr lang="fi-FI" dirty="0"/>
              <a:t>joustava</a:t>
            </a:r>
          </a:p>
          <a:p>
            <a:pPr marL="685800" indent="-685800">
              <a:buFontTx/>
              <a:buChar char="-"/>
            </a:pPr>
            <a:r>
              <a:rPr lang="fi-FI" sz="5400" b="1" dirty="0" err="1"/>
              <a:t>Isostasia</a:t>
            </a:r>
            <a:r>
              <a:rPr lang="fi-FI" sz="5400" dirty="0"/>
              <a:t>: litosfäärin ja </a:t>
            </a:r>
            <a:r>
              <a:rPr lang="fi-FI" sz="5400" dirty="0" err="1"/>
              <a:t>astenosfäärin</a:t>
            </a:r>
            <a:r>
              <a:rPr lang="fi-FI" sz="5400" dirty="0"/>
              <a:t> välinen tasapainotila, jossa litosfääri kelluu </a:t>
            </a:r>
            <a:r>
              <a:rPr lang="fi-FI" sz="5400" dirty="0" err="1"/>
              <a:t>astenosfäärissä</a:t>
            </a:r>
            <a:endParaRPr lang="fi-FI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2EFD63-A078-4701-80C8-F54DB7ABB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061052"/>
            <a:ext cx="11669941" cy="8548232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2164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Maan rakenne: vaippa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sz="quarter" idx="12"/>
          </p:nvPr>
        </p:nvSpPr>
        <p:spPr>
          <a:xfrm>
            <a:off x="702012" y="2742075"/>
            <a:ext cx="10069463" cy="10654948"/>
          </a:xfr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sz="6600" b="1" dirty="0"/>
              <a:t>Vaippa </a:t>
            </a:r>
            <a:r>
              <a:rPr lang="fi-FI" sz="6600" dirty="0"/>
              <a:t>sijaitsee ytimen ja kuoren välissä</a:t>
            </a:r>
          </a:p>
          <a:p>
            <a:pPr marL="685800" indent="-685800">
              <a:buFontTx/>
              <a:buChar char="-"/>
            </a:pPr>
            <a:r>
              <a:rPr lang="fi-FI" sz="6600" dirty="0"/>
              <a:t>Jaetaan ala- ja ylävaippaan</a:t>
            </a:r>
          </a:p>
          <a:p>
            <a:pPr marL="685800" indent="-685800">
              <a:buFontTx/>
              <a:buChar char="-"/>
            </a:pPr>
            <a:r>
              <a:rPr lang="fi-FI" sz="6600" dirty="0"/>
              <a:t>Radioaktiivisten aineiden hajoaminen </a:t>
            </a:r>
            <a:r>
              <a:rPr lang="fi-FI" sz="6600" b="1" dirty="0"/>
              <a:t>-&gt; geoterminen lämpö</a:t>
            </a:r>
          </a:p>
          <a:p>
            <a:pPr marL="685800" indent="-685800">
              <a:buFontTx/>
              <a:buChar char="-"/>
            </a:pPr>
            <a:r>
              <a:rPr lang="fi-FI" sz="6600" b="1" dirty="0"/>
              <a:t>Konvektiovirtaukset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FCBB4-D644-4F79-AB86-AF26FB6E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661" y="6858000"/>
            <a:ext cx="14785711" cy="6209997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23426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Maan rakenne: ydin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sz="quarter" idx="12"/>
          </p:nvPr>
        </p:nvSpPr>
        <p:spPr>
          <a:xfrm>
            <a:off x="1102242" y="2615609"/>
            <a:ext cx="11784419" cy="10654069"/>
          </a:xfr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sz="4800" b="1" dirty="0"/>
              <a:t>Sisäydin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Kuuma, tiheä ja </a:t>
            </a:r>
            <a:r>
              <a:rPr lang="fi-FI" sz="4800" b="1" dirty="0"/>
              <a:t>kiinteä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Koostuu </a:t>
            </a:r>
            <a:r>
              <a:rPr lang="fi-FI" sz="4800" b="1" dirty="0"/>
              <a:t>raudasta ja nikkelistä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3 miljoonaa kertaa suurempi paine kuin Maan pinnalla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Lämpötila 3000-6000°C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Paksuus </a:t>
            </a:r>
            <a:r>
              <a:rPr lang="fi-FI" sz="4800" b="1" dirty="0"/>
              <a:t>1230 km</a:t>
            </a:r>
          </a:p>
          <a:p>
            <a:pPr marL="685800" indent="-685800">
              <a:buFontTx/>
              <a:buChar char="-"/>
            </a:pPr>
            <a:r>
              <a:rPr lang="fi-FI" sz="4800" b="1" dirty="0"/>
              <a:t>Ulkoydin</a:t>
            </a:r>
          </a:p>
          <a:p>
            <a:pPr marL="2057400" lvl="1" indent="-685800">
              <a:buFontTx/>
              <a:buChar char="-"/>
            </a:pPr>
            <a:r>
              <a:rPr lang="fi-FI" sz="4800" b="1" dirty="0"/>
              <a:t>Sula </a:t>
            </a:r>
            <a:r>
              <a:rPr lang="fi-FI" sz="4800" dirty="0"/>
              <a:t>-&gt; liike aiheuttaa sähkövirrat -&gt; </a:t>
            </a:r>
            <a:r>
              <a:rPr lang="fi-FI" sz="4800" b="1" dirty="0"/>
              <a:t>magnettikenttä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Koostuu </a:t>
            </a:r>
            <a:r>
              <a:rPr lang="fi-FI" sz="4800" b="1" dirty="0"/>
              <a:t>raudasta ja nikkelistä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Paksuus </a:t>
            </a:r>
            <a:r>
              <a:rPr lang="fi-FI" sz="4800" b="1" dirty="0"/>
              <a:t>2250 km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6218B-9052-44D7-AB07-E483B9F5A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758" y="2239417"/>
            <a:ext cx="6912789" cy="11379079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29014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Maan rakenteen tutkiminen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sz="quarter" idx="12"/>
          </p:nvPr>
        </p:nvSpPr>
        <p:spPr>
          <a:xfrm>
            <a:off x="1033670" y="2695927"/>
            <a:ext cx="12064068" cy="9924697"/>
          </a:xfr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sz="4800" dirty="0"/>
              <a:t>Syväkairaus</a:t>
            </a:r>
          </a:p>
          <a:p>
            <a:pPr marL="685800" indent="-685800">
              <a:buFontTx/>
              <a:buChar char="-"/>
            </a:pPr>
            <a:r>
              <a:rPr lang="fi-FI" sz="4800" dirty="0"/>
              <a:t>Kaivokset</a:t>
            </a:r>
          </a:p>
          <a:p>
            <a:pPr marL="685800" indent="-685800">
              <a:buFontTx/>
              <a:buChar char="-"/>
            </a:pPr>
            <a:r>
              <a:rPr lang="fi-FI" sz="4800" dirty="0"/>
              <a:t>Maanjäristysaallot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Kiinteän ja sulan rajapinta</a:t>
            </a:r>
          </a:p>
          <a:p>
            <a:pPr marL="685800" indent="-685800">
              <a:buFontTx/>
              <a:buChar char="-"/>
            </a:pPr>
            <a:r>
              <a:rPr lang="fi-FI" sz="4800" dirty="0"/>
              <a:t>Painovoima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Maapallon massa ja keskimääräinen tiheys</a:t>
            </a:r>
          </a:p>
          <a:p>
            <a:pPr marL="685800" indent="-685800">
              <a:buFontTx/>
              <a:buChar char="-"/>
            </a:pPr>
            <a:r>
              <a:rPr lang="fi-FI" sz="4800" dirty="0"/>
              <a:t>Kivimeteoriitit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Yhteinen koostumus Maan kanssa</a:t>
            </a:r>
          </a:p>
          <a:p>
            <a:pPr marL="685800" indent="-685800">
              <a:buFontTx/>
              <a:buChar char="-"/>
            </a:pPr>
            <a:r>
              <a:rPr lang="fi-FI" sz="4800" dirty="0"/>
              <a:t>Tulivuorten laava</a:t>
            </a:r>
          </a:p>
          <a:p>
            <a:pPr marL="2057400" lvl="1" indent="-685800">
              <a:buFontTx/>
              <a:buChar char="-"/>
            </a:pPr>
            <a:r>
              <a:rPr lang="fi-FI" sz="4800" dirty="0"/>
              <a:t>Vaipan koostumus</a:t>
            </a:r>
          </a:p>
        </p:txBody>
      </p:sp>
      <p:pic>
        <p:nvPicPr>
          <p:cNvPr id="8" name="Picture Placeholder 7" descr="Diagram&#10;&#10;Description automatically generated">
            <a:extLst>
              <a:ext uri="{FF2B5EF4-FFF2-40B4-BE49-F238E27FC236}">
                <a16:creationId xmlns:a16="http://schemas.microsoft.com/office/drawing/2014/main" id="{DCFFA723-0E15-4125-9A3D-40213A39A3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980185" y="3061052"/>
            <a:ext cx="9370145" cy="9537044"/>
          </a:xfr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6684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21944" y="-1637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Litosfäärilaatat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0194346A-DFBC-4074-A699-32278487E34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692282" y="1828800"/>
            <a:ext cx="18999436" cy="12159640"/>
          </a:xfr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7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Laattatektoniikkateoria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>
              <a:buFontTx/>
              <a:buChar char="-"/>
            </a:pPr>
            <a:r>
              <a:rPr lang="fi-FI" dirty="0"/>
              <a:t>Maan kuori koostuu litosfäärilaatoista, jotka liikkuvat eri suuntiin</a:t>
            </a:r>
          </a:p>
          <a:p>
            <a:pPr marL="2228850" lvl="1" indent="-857250">
              <a:buFontTx/>
              <a:buChar char="-"/>
            </a:pPr>
            <a:r>
              <a:rPr lang="fi-FI" dirty="0"/>
              <a:t>Alfred </a:t>
            </a:r>
            <a:r>
              <a:rPr lang="fi-FI" b="1" dirty="0" err="1"/>
              <a:t>Wegenerin</a:t>
            </a:r>
            <a:r>
              <a:rPr lang="fi-FI" b="1" dirty="0"/>
              <a:t> laattatektoniikkateoria</a:t>
            </a:r>
          </a:p>
          <a:p>
            <a:pPr marL="857250" indent="-857250">
              <a:buFontTx/>
              <a:buChar char="-"/>
            </a:pPr>
            <a:r>
              <a:rPr lang="fi-FI" dirty="0"/>
              <a:t>Liike johtuu pääosin litosfäärikerrosten tiheyseroista</a:t>
            </a:r>
          </a:p>
          <a:p>
            <a:pPr marL="857250" indent="-857250">
              <a:buFontTx/>
              <a:buChar char="-"/>
            </a:pPr>
            <a:r>
              <a:rPr lang="fi-FI" dirty="0"/>
              <a:t>Laattatektoniikkateorian todisteet:</a:t>
            </a:r>
          </a:p>
          <a:p>
            <a:pPr marL="2228850" lvl="1" indent="-857250">
              <a:buFontTx/>
              <a:buChar char="-"/>
            </a:pPr>
            <a:r>
              <a:rPr lang="fi-FI" dirty="0"/>
              <a:t>Vanhojen vuoristojen jatkuminen mantereelta toiselle</a:t>
            </a:r>
          </a:p>
          <a:p>
            <a:pPr marL="2228850" lvl="1" indent="-857250">
              <a:buFontTx/>
              <a:buChar char="-"/>
            </a:pPr>
            <a:r>
              <a:rPr lang="fi-FI" dirty="0"/>
              <a:t>Eri mantereilta löydetyt </a:t>
            </a:r>
            <a:r>
              <a:rPr lang="fi-FI" dirty="0" err="1"/>
              <a:t>samanikäiset</a:t>
            </a:r>
            <a:r>
              <a:rPr lang="fi-FI" dirty="0"/>
              <a:t> fossiilit</a:t>
            </a:r>
          </a:p>
          <a:p>
            <a:pPr marL="2228850" lvl="1" indent="-857250">
              <a:buFontTx/>
              <a:buChar char="-"/>
            </a:pPr>
            <a:r>
              <a:rPr lang="fi-FI" dirty="0"/>
              <a:t>Mantereiden rantaviivojen toisiaan vastaavat muodot</a:t>
            </a:r>
          </a:p>
          <a:p>
            <a:pPr marL="2228850" lvl="1" indent="-857250">
              <a:buFontTx/>
              <a:buChar char="-"/>
            </a:pPr>
            <a:r>
              <a:rPr lang="fi-FI" dirty="0"/>
              <a:t>Kallioperään tallentuneet maan magneettikentän muutokset (</a:t>
            </a:r>
            <a:r>
              <a:rPr lang="fi-FI" dirty="0" err="1"/>
              <a:t>paleomagnetismi</a:t>
            </a:r>
            <a:r>
              <a:rPr lang="fi-FI" dirty="0"/>
              <a:t>)</a:t>
            </a:r>
          </a:p>
          <a:p>
            <a:pPr marL="857250" indent="-857250">
              <a:buFontTx/>
              <a:buChar char="-"/>
            </a:pPr>
            <a:r>
              <a:rPr lang="fi-FI" b="1" dirty="0" err="1"/>
              <a:t>Pangaea</a:t>
            </a:r>
            <a:r>
              <a:rPr lang="fi-FI" b="1" dirty="0"/>
              <a:t>: </a:t>
            </a:r>
            <a:r>
              <a:rPr lang="fi-FI" dirty="0"/>
              <a:t>n. 250 miljoonaa vuotta sitten ollut supermanner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&lt; Manner 2 Luku 10 &gt;</a:t>
            </a:r>
          </a:p>
        </p:txBody>
      </p:sp>
    </p:spTree>
    <p:extLst>
      <p:ext uri="{BB962C8B-B14F-4D97-AF65-F5344CB8AC3E}">
        <p14:creationId xmlns:p14="http://schemas.microsoft.com/office/powerpoint/2010/main" val="21472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A8278855F1F4DA8FFE152971F5B1E" ma:contentTypeVersion="33" ma:contentTypeDescription="Create a new document." ma:contentTypeScope="" ma:versionID="1731417aa81ca993d1fcd7e083f2fba3">
  <xsd:schema xmlns:xsd="http://www.w3.org/2001/XMLSchema" xmlns:xs="http://www.w3.org/2001/XMLSchema" xmlns:p="http://schemas.microsoft.com/office/2006/metadata/properties" xmlns:ns3="72d0a194-781a-4f37-8285-ea2cffda325e" xmlns:ns4="276177ad-b0d2-4772-a990-97127045f391" targetNamespace="http://schemas.microsoft.com/office/2006/metadata/properties" ma:root="true" ma:fieldsID="49a71876830edd2e2ef7d780303b7bf9" ns3:_="" ns4:_="">
    <xsd:import namespace="72d0a194-781a-4f37-8285-ea2cffda325e"/>
    <xsd:import namespace="276177ad-b0d2-4772-a990-97127045f3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TeamsChannelId" minOccurs="0"/>
                <xsd:element ref="ns4:IsNotebookLocked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0a194-781a-4f37-8285-ea2cffda32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177ad-b0d2-4772-a990-97127045f391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ath_Settings" ma:index="30" nillable="true" ma:displayName="Math Settings" ma:internalName="Math_Settings">
      <xsd:simpleType>
        <xsd:restriction base="dms:Text"/>
      </xsd:simple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33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276177ad-b0d2-4772-a990-97127045f391" xsi:nil="true"/>
    <Math_Settings xmlns="276177ad-b0d2-4772-a990-97127045f391" xsi:nil="true"/>
    <Owner xmlns="276177ad-b0d2-4772-a990-97127045f391">
      <UserInfo>
        <DisplayName/>
        <AccountId xsi:nil="true"/>
        <AccountType/>
      </UserInfo>
    </Owner>
    <Distribution_Groups xmlns="276177ad-b0d2-4772-a990-97127045f391" xsi:nil="true"/>
    <Invited_Students xmlns="276177ad-b0d2-4772-a990-97127045f391" xsi:nil="true"/>
    <LMS_Mappings xmlns="276177ad-b0d2-4772-a990-97127045f391" xsi:nil="true"/>
    <Templates xmlns="276177ad-b0d2-4772-a990-97127045f391" xsi:nil="true"/>
    <Teams_Channel_Section_Location xmlns="276177ad-b0d2-4772-a990-97127045f391" xsi:nil="true"/>
    <Self_Registration_Enabled xmlns="276177ad-b0d2-4772-a990-97127045f391" xsi:nil="true"/>
    <Teachers xmlns="276177ad-b0d2-4772-a990-97127045f391">
      <UserInfo>
        <DisplayName/>
        <AccountId xsi:nil="true"/>
        <AccountType/>
      </UserInfo>
    </Teachers>
    <Students xmlns="276177ad-b0d2-4772-a990-97127045f391">
      <UserInfo>
        <DisplayName/>
        <AccountId xsi:nil="true"/>
        <AccountType/>
      </UserInfo>
    </Students>
    <Student_Groups xmlns="276177ad-b0d2-4772-a990-97127045f391">
      <UserInfo>
        <DisplayName/>
        <AccountId xsi:nil="true"/>
        <AccountType/>
      </UserInfo>
    </Student_Groups>
    <Invited_Teachers xmlns="276177ad-b0d2-4772-a990-97127045f391" xsi:nil="true"/>
    <IsNotebookLocked xmlns="276177ad-b0d2-4772-a990-97127045f391" xsi:nil="true"/>
    <CultureName xmlns="276177ad-b0d2-4772-a990-97127045f391" xsi:nil="true"/>
    <AppVersion xmlns="276177ad-b0d2-4772-a990-97127045f391" xsi:nil="true"/>
    <TeamsChannelId xmlns="276177ad-b0d2-4772-a990-97127045f391" xsi:nil="true"/>
    <DefaultSectionNames xmlns="276177ad-b0d2-4772-a990-97127045f391" xsi:nil="true"/>
    <Has_Teacher_Only_SectionGroup xmlns="276177ad-b0d2-4772-a990-97127045f391" xsi:nil="true"/>
    <NotebookType xmlns="276177ad-b0d2-4772-a990-97127045f391" xsi:nil="true"/>
    <FolderType xmlns="276177ad-b0d2-4772-a990-97127045f391" xsi:nil="true"/>
  </documentManagement>
</p:properties>
</file>

<file path=customXml/itemProps1.xml><?xml version="1.0" encoding="utf-8"?>
<ds:datastoreItem xmlns:ds="http://schemas.openxmlformats.org/officeDocument/2006/customXml" ds:itemID="{8ED74E05-78BC-486E-8780-4D7061EE22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d0a194-781a-4f37-8285-ea2cffda325e"/>
    <ds:schemaRef ds:uri="276177ad-b0d2-4772-a990-97127045f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276177ad-b0d2-4772-a990-97127045f391"/>
    <ds:schemaRef ds:uri="http://schemas.microsoft.com/office/2006/metadata/properties"/>
    <ds:schemaRef ds:uri="http://schemas.openxmlformats.org/package/2006/metadata/core-properties"/>
    <ds:schemaRef ds:uri="72d0a194-781a-4f37-8285-ea2cffda325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449</Words>
  <Application>Microsoft Office PowerPoint</Application>
  <PresentationFormat>Mukautettu</PresentationFormat>
  <Paragraphs>117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Source Sans Pro</vt:lpstr>
      <vt:lpstr>Office-teema</vt:lpstr>
      <vt:lpstr>10. Maa – kolmas kivi auringosta</vt:lpstr>
      <vt:lpstr>Maa</vt:lpstr>
      <vt:lpstr>Maan rakenne: kuori</vt:lpstr>
      <vt:lpstr>Maan rakenne: litosfääri</vt:lpstr>
      <vt:lpstr>Maan rakenne: vaippa</vt:lpstr>
      <vt:lpstr>Maan rakenne: ydin</vt:lpstr>
      <vt:lpstr>Maan rakenteen tutkiminen</vt:lpstr>
      <vt:lpstr>Litosfäärilaatat</vt:lpstr>
      <vt:lpstr>Laattatektoniikkateoria</vt:lpstr>
      <vt:lpstr>Pangaea</vt:lpstr>
      <vt:lpstr>Laattatektoniikka</vt:lpstr>
      <vt:lpstr>Erkanemissauma</vt:lpstr>
      <vt:lpstr>Törmäyssauma</vt:lpstr>
      <vt:lpstr>Hankaussauma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Marjo Grönvall-Jokela</cp:lastModifiedBy>
  <cp:revision>24</cp:revision>
  <cp:lastPrinted>2017-11-30T08:45:33Z</cp:lastPrinted>
  <dcterms:created xsi:type="dcterms:W3CDTF">2020-05-05T09:10:38Z</dcterms:created>
  <dcterms:modified xsi:type="dcterms:W3CDTF">2026-05-05T15:17:07Z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0x010100567A8278855F1F4DA8FFE152971F5B1E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