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4" r:id="rId3"/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3716000" cx="24384000"/>
  <p:notesSz cx="6794500" cy="99314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i-FI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 txBox="1"/>
          <p:nvPr>
            <p:ph idx="1" type="body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1:notes"/>
          <p:cNvSpPr/>
          <p:nvPr>
            <p:ph idx="2" type="sldImg"/>
          </p:nvPr>
        </p:nvSpPr>
        <p:spPr>
          <a:xfrm>
            <a:off x="419100" y="1241425"/>
            <a:ext cx="5956300" cy="335121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63c39c9b65_0_44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63c39c9b65_0_44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63c39c9b65_0_50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63c39c9b65_0_50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63c39c9b65_0_56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63c39c9b65_0_56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63c39c9b65_0_62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63c39c9b65_0_62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63c39c9b65_0_3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63c39c9b65_0_3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91d0711f6_0_160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591d0711f6_0_160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63c39c9b65_0_8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63c39c9b65_0_8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63c39c9b65_0_14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63c39c9b65_0_14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63c39c9b65_0_20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63c39c9b65_0_20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63c39c9b65_0_26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63c39c9b65_0_26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63c39c9b65_0_32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63c39c9b65_0_32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63c39c9b65_0_38:notes"/>
          <p:cNvSpPr/>
          <p:nvPr>
            <p:ph idx="2" type="sldImg"/>
          </p:nvPr>
        </p:nvSpPr>
        <p:spPr>
          <a:xfrm>
            <a:off x="377769" y="744855"/>
            <a:ext cx="6039600" cy="3724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63c39c9b65_0_38:notes"/>
          <p:cNvSpPr txBox="1"/>
          <p:nvPr>
            <p:ph idx="1" type="body"/>
          </p:nvPr>
        </p:nvSpPr>
        <p:spPr>
          <a:xfrm>
            <a:off x="679450" y="4717415"/>
            <a:ext cx="5435700" cy="446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b="1" sz="6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Image Half Full">
  <p:cSld name="17_Image Half Full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2"/>
          <p:cNvSpPr txBox="1"/>
          <p:nvPr>
            <p:ph type="title"/>
          </p:nvPr>
        </p:nvSpPr>
        <p:spPr>
          <a:xfrm>
            <a:off x="832756" y="493828"/>
            <a:ext cx="22789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93" name="Google Shape;93;p12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2"/>
          <p:cNvSpPr txBox="1"/>
          <p:nvPr>
            <p:ph idx="1" type="body"/>
          </p:nvPr>
        </p:nvSpPr>
        <p:spPr>
          <a:xfrm>
            <a:off x="803274" y="7881471"/>
            <a:ext cx="6867300" cy="3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5" name="Google Shape;95;p12"/>
          <p:cNvSpPr/>
          <p:nvPr>
            <p:ph idx="2" type="pic"/>
          </p:nvPr>
        </p:nvSpPr>
        <p:spPr>
          <a:xfrm>
            <a:off x="803726" y="2680426"/>
            <a:ext cx="68673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2"/>
          <p:cNvSpPr txBox="1"/>
          <p:nvPr>
            <p:ph idx="3" type="body"/>
          </p:nvPr>
        </p:nvSpPr>
        <p:spPr>
          <a:xfrm>
            <a:off x="8778874" y="7906871"/>
            <a:ext cx="6867300" cy="3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7" name="Google Shape;97;p12"/>
          <p:cNvSpPr/>
          <p:nvPr>
            <p:ph idx="4" type="pic"/>
          </p:nvPr>
        </p:nvSpPr>
        <p:spPr>
          <a:xfrm>
            <a:off x="8779326" y="2705826"/>
            <a:ext cx="68673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2"/>
          <p:cNvSpPr txBox="1"/>
          <p:nvPr>
            <p:ph idx="5" type="body"/>
          </p:nvPr>
        </p:nvSpPr>
        <p:spPr>
          <a:xfrm>
            <a:off x="16754473" y="7906871"/>
            <a:ext cx="6867300" cy="35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99" name="Google Shape;99;p12"/>
          <p:cNvSpPr/>
          <p:nvPr>
            <p:ph idx="6" type="pic"/>
          </p:nvPr>
        </p:nvSpPr>
        <p:spPr>
          <a:xfrm>
            <a:off x="16754927" y="2705826"/>
            <a:ext cx="68673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2"/>
          <p:cNvSpPr txBox="1"/>
          <p:nvPr>
            <p:ph idx="12" type="sldNum"/>
          </p:nvPr>
        </p:nvSpPr>
        <p:spPr>
          <a:xfrm>
            <a:off x="18076984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1" name="Google Shape;101;p12"/>
          <p:cNvSpPr txBox="1"/>
          <p:nvPr>
            <p:ph idx="11" type="ftr"/>
          </p:nvPr>
        </p:nvSpPr>
        <p:spPr>
          <a:xfrm>
            <a:off x="832756" y="12293264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3"/>
          <p:cNvSpPr txBox="1"/>
          <p:nvPr>
            <p:ph idx="1" type="body"/>
          </p:nvPr>
        </p:nvSpPr>
        <p:spPr>
          <a:xfrm>
            <a:off x="1621943" y="3160738"/>
            <a:ext cx="10943100" cy="84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05" name="Google Shape;105;p13"/>
          <p:cNvSpPr/>
          <p:nvPr>
            <p:ph idx="2" type="pic"/>
          </p:nvPr>
        </p:nvSpPr>
        <p:spPr>
          <a:xfrm>
            <a:off x="13460186" y="0"/>
            <a:ext cx="109239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3"/>
          <p:cNvSpPr txBox="1"/>
          <p:nvPr>
            <p:ph idx="12" type="sldNum"/>
          </p:nvPr>
        </p:nvSpPr>
        <p:spPr>
          <a:xfrm>
            <a:off x="17624213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7" name="Google Shape;107;p13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type="title"/>
          </p:nvPr>
        </p:nvSpPr>
        <p:spPr>
          <a:xfrm>
            <a:off x="1621944" y="730251"/>
            <a:ext cx="10997700" cy="21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1" name="Google Shape;111;p14"/>
          <p:cNvSpPr txBox="1"/>
          <p:nvPr>
            <p:ph idx="1" type="body"/>
          </p:nvPr>
        </p:nvSpPr>
        <p:spPr>
          <a:xfrm>
            <a:off x="1676400" y="3730513"/>
            <a:ext cx="21031200" cy="81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indent="-5651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indent="-533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2" name="Google Shape;112;p14"/>
          <p:cNvSpPr txBox="1"/>
          <p:nvPr>
            <p:ph idx="12" type="sldNum"/>
          </p:nvPr>
        </p:nvSpPr>
        <p:spPr>
          <a:xfrm>
            <a:off x="17221200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3" name="Google Shape;113;p14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Half Full">
  <p:cSld name="4_Image Half Full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/>
          <p:nvPr>
            <p:ph type="title"/>
          </p:nvPr>
        </p:nvSpPr>
        <p:spPr>
          <a:xfrm>
            <a:off x="1649187" y="730250"/>
            <a:ext cx="21464100" cy="16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16" name="Google Shape;116;p15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8404703" y="4080086"/>
            <a:ext cx="3941700" cy="69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1676400" y="3061052"/>
            <a:ext cx="10069500" cy="83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indent="-5651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indent="-533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13041150" y="3061052"/>
            <a:ext cx="10069500" cy="83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6100"/>
              <a:buFont typeface="Calibri"/>
              <a:buNone/>
              <a:defRPr sz="6100"/>
            </a:lvl1pPr>
            <a:lvl2pPr indent="-5651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/>
            </a:lvl2pPr>
            <a:lvl3pPr indent="-533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2" type="sldNum"/>
          </p:nvPr>
        </p:nvSpPr>
        <p:spPr>
          <a:xfrm>
            <a:off x="17624213" y="12255499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1" name="Google Shape;121;p15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>
            <p:ph idx="2" type="pic"/>
          </p:nvPr>
        </p:nvSpPr>
        <p:spPr>
          <a:xfrm>
            <a:off x="1" y="0"/>
            <a:ext cx="109239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6"/>
          <p:cNvSpPr txBox="1"/>
          <p:nvPr>
            <p:ph type="title"/>
          </p:nvPr>
        </p:nvSpPr>
        <p:spPr>
          <a:xfrm>
            <a:off x="11381014" y="730250"/>
            <a:ext cx="11732100" cy="21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25" name="Google Shape;125;p16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11381015" y="3536295"/>
            <a:ext cx="11732100" cy="86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17624213" y="12321661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8" name="Google Shape;128;p16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/>
          <p:nvPr>
            <p:ph type="title"/>
          </p:nvPr>
        </p:nvSpPr>
        <p:spPr>
          <a:xfrm>
            <a:off x="832756" y="493828"/>
            <a:ext cx="22789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31" name="Google Shape;131;p17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7"/>
          <p:cNvSpPr txBox="1"/>
          <p:nvPr>
            <p:ph idx="1" type="body"/>
          </p:nvPr>
        </p:nvSpPr>
        <p:spPr>
          <a:xfrm>
            <a:off x="826867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3" name="Google Shape;133;p17"/>
          <p:cNvSpPr/>
          <p:nvPr>
            <p:ph idx="2" type="pic"/>
          </p:nvPr>
        </p:nvSpPr>
        <p:spPr>
          <a:xfrm>
            <a:off x="827319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7"/>
          <p:cNvSpPr txBox="1"/>
          <p:nvPr>
            <p:ph idx="3" type="body"/>
          </p:nvPr>
        </p:nvSpPr>
        <p:spPr>
          <a:xfrm>
            <a:off x="6652041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5" name="Google Shape;135;p17"/>
          <p:cNvSpPr/>
          <p:nvPr>
            <p:ph idx="4" type="pic"/>
          </p:nvPr>
        </p:nvSpPr>
        <p:spPr>
          <a:xfrm>
            <a:off x="6652493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17"/>
          <p:cNvSpPr txBox="1"/>
          <p:nvPr>
            <p:ph idx="5" type="body"/>
          </p:nvPr>
        </p:nvSpPr>
        <p:spPr>
          <a:xfrm>
            <a:off x="12511727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7" name="Google Shape;137;p17"/>
          <p:cNvSpPr/>
          <p:nvPr>
            <p:ph idx="6" type="pic"/>
          </p:nvPr>
        </p:nvSpPr>
        <p:spPr>
          <a:xfrm>
            <a:off x="12512179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17"/>
          <p:cNvSpPr txBox="1"/>
          <p:nvPr>
            <p:ph idx="7" type="body"/>
          </p:nvPr>
        </p:nvSpPr>
        <p:spPr>
          <a:xfrm>
            <a:off x="18390370" y="7677767"/>
            <a:ext cx="5231100" cy="37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39" name="Google Shape;139;p17"/>
          <p:cNvSpPr/>
          <p:nvPr>
            <p:ph idx="8" type="pic"/>
          </p:nvPr>
        </p:nvSpPr>
        <p:spPr>
          <a:xfrm>
            <a:off x="18390823" y="2680426"/>
            <a:ext cx="5231100" cy="4749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7"/>
          <p:cNvSpPr txBox="1"/>
          <p:nvPr>
            <p:ph idx="12" type="sldNum"/>
          </p:nvPr>
        </p:nvSpPr>
        <p:spPr>
          <a:xfrm>
            <a:off x="18076984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1" name="Google Shape;141;p17"/>
          <p:cNvSpPr txBox="1"/>
          <p:nvPr>
            <p:ph idx="11" type="ftr"/>
          </p:nvPr>
        </p:nvSpPr>
        <p:spPr>
          <a:xfrm>
            <a:off x="820615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title"/>
          </p:nvPr>
        </p:nvSpPr>
        <p:spPr>
          <a:xfrm>
            <a:off x="832756" y="493828"/>
            <a:ext cx="22789500" cy="19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/>
        </p:nvSpPr>
        <p:spPr>
          <a:xfrm>
            <a:off x="23110613" y="88587"/>
            <a:ext cx="11031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8"/>
          <p:cNvSpPr txBox="1"/>
          <p:nvPr>
            <p:ph idx="1" type="body"/>
          </p:nvPr>
        </p:nvSpPr>
        <p:spPr>
          <a:xfrm>
            <a:off x="772971" y="4437888"/>
            <a:ext cx="10959900" cy="6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2" type="body"/>
          </p:nvPr>
        </p:nvSpPr>
        <p:spPr>
          <a:xfrm>
            <a:off x="12595591" y="4463288"/>
            <a:ext cx="10959900" cy="65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7" name="Google Shape;147;p18"/>
          <p:cNvSpPr txBox="1"/>
          <p:nvPr>
            <p:ph idx="3" type="body"/>
          </p:nvPr>
        </p:nvSpPr>
        <p:spPr>
          <a:xfrm>
            <a:off x="772920" y="3184914"/>
            <a:ext cx="109608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148" name="Google Shape;148;p18"/>
          <p:cNvSpPr txBox="1"/>
          <p:nvPr>
            <p:ph idx="4" type="body"/>
          </p:nvPr>
        </p:nvSpPr>
        <p:spPr>
          <a:xfrm>
            <a:off x="12590711" y="3221626"/>
            <a:ext cx="110199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3492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cxnSp>
        <p:nvCxnSpPr>
          <p:cNvPr id="149" name="Google Shape;149;p18"/>
          <p:cNvCxnSpPr/>
          <p:nvPr/>
        </p:nvCxnSpPr>
        <p:spPr>
          <a:xfrm>
            <a:off x="768588" y="4204109"/>
            <a:ext cx="10964700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0" name="Google Shape;150;p18"/>
          <p:cNvCxnSpPr/>
          <p:nvPr/>
        </p:nvCxnSpPr>
        <p:spPr>
          <a:xfrm>
            <a:off x="12591208" y="4204109"/>
            <a:ext cx="10964700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1" name="Google Shape;151;p18"/>
          <p:cNvSpPr txBox="1"/>
          <p:nvPr>
            <p:ph idx="12" type="sldNum"/>
          </p:nvPr>
        </p:nvSpPr>
        <p:spPr>
          <a:xfrm>
            <a:off x="18076984" y="12330967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52" name="Google Shape;152;p18"/>
          <p:cNvSpPr txBox="1"/>
          <p:nvPr>
            <p:ph idx="11" type="ftr"/>
          </p:nvPr>
        </p:nvSpPr>
        <p:spPr>
          <a:xfrm>
            <a:off x="832756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57575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Image Half Full">
  <p:cSld name="17_Image Half Full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/>
          <p:nvPr>
            <p:ph idx="2" type="pic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3"/>
          <p:cNvSpPr txBox="1"/>
          <p:nvPr>
            <p:ph idx="3" type="body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3"/>
          <p:cNvSpPr/>
          <p:nvPr>
            <p:ph idx="4" type="pic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 txBox="1"/>
          <p:nvPr>
            <p:ph idx="5" type="body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"/>
          <p:cNvSpPr/>
          <p:nvPr>
            <p:ph idx="6" type="pic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9" name="Google Shape;29;p3"/>
          <p:cNvSpPr txBox="1"/>
          <p:nvPr>
            <p:ph idx="11" type="ftr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Image Half Full">
  <p:cSld name="18_Image Half Full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"/>
          <p:cNvSpPr/>
          <p:nvPr>
            <p:ph idx="2" type="pic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Mukautettu asettelu">
  <p:cSld name="7_Mukautettu asettelu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body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1" name="Google Shape;41;p5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Half Full">
  <p:cSld name="4_Image Half Full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r>
              <a:t/>
            </a:r>
            <a:endParaRPr b="0" i="0" sz="3024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indent="-5715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indent="-5334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Half Full">
  <p:cSld name="8_Image Half Full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>
            <p:ph idx="2" type="pic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7"/>
          <p:cNvSpPr txBox="1"/>
          <p:nvPr>
            <p:ph idx="1" type="body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7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Half Full">
  <p:cSld name="14_Image Half Full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8"/>
          <p:cNvSpPr txBox="1"/>
          <p:nvPr>
            <p:ph idx="1" type="body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8"/>
          <p:cNvSpPr/>
          <p:nvPr>
            <p:ph idx="2" type="pic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8"/>
          <p:cNvSpPr txBox="1"/>
          <p:nvPr>
            <p:ph idx="3" type="body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8"/>
          <p:cNvSpPr/>
          <p:nvPr>
            <p:ph idx="4" type="pic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"/>
          <p:cNvSpPr txBox="1"/>
          <p:nvPr>
            <p:ph idx="5" type="body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8"/>
          <p:cNvSpPr/>
          <p:nvPr>
            <p:ph idx="6" type="pic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8"/>
          <p:cNvSpPr txBox="1"/>
          <p:nvPr>
            <p:ph idx="7" type="body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8"/>
          <p:cNvSpPr/>
          <p:nvPr>
            <p:ph idx="8" type="pic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8"/>
          <p:cNvSpPr txBox="1"/>
          <p:nvPr>
            <p:ph idx="11" type="ftr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Image Half Full">
  <p:cSld name="22_Image Half Full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/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9"/>
          <p:cNvSpPr txBox="1"/>
          <p:nvPr>
            <p:ph idx="1" type="body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2" type="body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idx="3" type="body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9"/>
          <p:cNvSpPr txBox="1"/>
          <p:nvPr>
            <p:ph idx="4" type="body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b="1" sz="4800">
                <a:solidFill>
                  <a:srgbClr val="575757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77" name="Google Shape;77;p9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cap="flat" cmpd="sng" w="88900">
            <a:solidFill>
              <a:srgbClr val="575757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Mukautettu asettelu">
  <p:cSld name="9_Mukautettu asettelu">
    <p:bg>
      <p:bgPr>
        <a:solidFill>
          <a:schemeClr val="dk2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/>
          <p:nvPr>
            <p:ph type="title"/>
          </p:nvPr>
        </p:nvSpPr>
        <p:spPr>
          <a:xfrm>
            <a:off x="1676400" y="5766899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b="1" sz="9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88" name="Google Shape;88;p11"/>
          <p:cNvSpPr txBox="1"/>
          <p:nvPr>
            <p:ph idx="1" type="body"/>
          </p:nvPr>
        </p:nvSpPr>
        <p:spPr>
          <a:xfrm>
            <a:off x="1676400" y="1771745"/>
            <a:ext cx="210312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6700"/>
              <a:buFont typeface="Calibri"/>
              <a:buNone/>
              <a:defRPr b="1" sz="6700">
                <a:solidFill>
                  <a:schemeClr val="lt1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sp>
        <p:nvSpPr>
          <p:cNvPr id="89" name="Google Shape;89;p11"/>
          <p:cNvSpPr txBox="1"/>
          <p:nvPr>
            <p:ph idx="2" type="body"/>
          </p:nvPr>
        </p:nvSpPr>
        <p:spPr>
          <a:xfrm>
            <a:off x="1676400" y="2856646"/>
            <a:ext cx="210312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indent="-3492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/>
            </a:lvl3pPr>
            <a:lvl4pPr indent="-3492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indent="-3492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indent="-3492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indent="-3492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indent="-3492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indent="-3492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/>
        </p:txBody>
      </p:sp>
      <p:pic>
        <p:nvPicPr>
          <p:cNvPr id="90" name="Google Shape;9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4454" y="11772077"/>
            <a:ext cx="1804216" cy="99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b="0" i="0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8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0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00" spcFirstLastPara="1" rIns="91400" wrap="square" tIns="4572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b="0" i="0" sz="88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0"/>
          <p:cNvSpPr txBox="1"/>
          <p:nvPr>
            <p:ph idx="1" type="body"/>
          </p:nvPr>
        </p:nvSpPr>
        <p:spPr>
          <a:xfrm>
            <a:off x="1676400" y="3651250"/>
            <a:ext cx="21031200" cy="81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91400" spcFirstLastPara="1" rIns="91400" wrap="square" tIns="4572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14350" lvl="2" marL="1371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63550" lvl="3" marL="1828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63550" lvl="5" marL="27432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63550" lvl="6" marL="32004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63550" lvl="7" marL="36576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63550" lvl="8" marL="4114800" marR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0"/>
          <p:cNvSpPr txBox="1"/>
          <p:nvPr>
            <p:ph idx="12" type="sldNum"/>
          </p:nvPr>
        </p:nvSpPr>
        <p:spPr>
          <a:xfrm>
            <a:off x="17275656" y="12255499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5" name="Google Shape;85;p10"/>
          <p:cNvSpPr txBox="1"/>
          <p:nvPr>
            <p:ph idx="11" type="ftr"/>
          </p:nvPr>
        </p:nvSpPr>
        <p:spPr>
          <a:xfrm>
            <a:off x="1621944" y="12255499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25" lIns="91400" spcFirstLastPara="1" rIns="91400" wrap="square" tIns="457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100" u="none" cap="none" strike="noStrik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FA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 txBox="1"/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2. </a:t>
            </a:r>
            <a:r>
              <a:rPr lang="fi-FI"/>
              <a:t>Eurooppalainen katse ja vieraat kulttuurit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Tietoisku: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Benjamin Westin maalaus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i-FI"/>
              <a:t>William Pennin sopimus intiaanien kanssa</a:t>
            </a:r>
            <a:endParaRPr i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vuodelta 1772</a:t>
            </a:r>
            <a:endParaRPr/>
          </a:p>
        </p:txBody>
      </p:sp>
      <p:sp>
        <p:nvSpPr>
          <p:cNvPr id="158" name="Google Shape;158;p19"/>
          <p:cNvSpPr txBox="1"/>
          <p:nvPr>
            <p:ph idx="2" type="body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6</a:t>
            </a:r>
            <a:endParaRPr/>
          </a:p>
        </p:txBody>
      </p:sp>
      <p:sp>
        <p:nvSpPr>
          <p:cNvPr id="159" name="Google Shape;159;p19"/>
          <p:cNvSpPr txBox="1"/>
          <p:nvPr>
            <p:ph idx="1" type="body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Forum Historia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Paikalla on naisia ja lapsia. Osa ihmisistä tekee töitä eikä kiinnitä tapahtumaan huomiota.</a:t>
            </a:r>
            <a:endParaRPr sz="6220"/>
          </a:p>
        </p:txBody>
      </p:sp>
      <p:pic>
        <p:nvPicPr>
          <p:cNvPr id="212" name="Google Shape;21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>
            <p:ph type="title"/>
          </p:nvPr>
        </p:nvSpPr>
        <p:spPr>
          <a:xfrm>
            <a:off x="1676400" y="421725"/>
            <a:ext cx="21031200" cy="29595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Eurooppalaisten rakentamat asumukset ovat kirkkaassa valossa ja alkuperäisasukkaiden hämärässä. Valo on valistusajan maalauksissa symboli järjelle ja edistykselle.</a:t>
            </a:r>
            <a:endParaRPr sz="6220"/>
          </a:p>
        </p:txBody>
      </p:sp>
      <p:pic>
        <p:nvPicPr>
          <p:cNvPr id="218" name="Google Shape;21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Etualalla oikealla lapsi yrittää viitata kuvan keskeiseen tapahtumaan. Äiti ei ole kiinnostunut, vaan hän hoitaa lastaan.</a:t>
            </a:r>
            <a:endParaRPr sz="6220"/>
          </a:p>
        </p:txBody>
      </p:sp>
      <p:pic>
        <p:nvPicPr>
          <p:cNvPr id="224" name="Google Shape;22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1676400" y="602450"/>
            <a:ext cx="21031200" cy="27789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Alkuperäisasukkaat on kuvattu hyvin niukasti pukeutuneina.</a:t>
            </a:r>
            <a:endParaRPr sz="6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Tämä on oletettavasti viestinyt eurooppalaiselle yleisölle alkeellisuutta ja sivistymättömyyttä.</a:t>
            </a:r>
            <a:endParaRPr sz="6220"/>
          </a:p>
        </p:txBody>
      </p:sp>
      <p:pic>
        <p:nvPicPr>
          <p:cNvPr id="230" name="Google Shape;23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1938" y="484216"/>
            <a:ext cx="19080126" cy="12747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-FI" sz="6419"/>
              <a:t>Englantilaisten siirtolaisten johtaja William Penn tekemässä sopimusta siirtokunnan perustamisesta Pohjois-Amerikan alkuperäiskulttuurin ihmisten kanssa 1600-luvun lopulla.</a:t>
            </a:r>
            <a:endParaRPr sz="6419"/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1676400" y="481975"/>
            <a:ext cx="21031200" cy="28995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-FI" sz="6220"/>
              <a:t>Millaisen kuvan maalaus Benjamin Westin maalaus </a:t>
            </a:r>
            <a:r>
              <a:rPr i="1" lang="fi-FI" sz="6220"/>
              <a:t>William Pennin sopimus intiaanien kanssa</a:t>
            </a:r>
            <a:r>
              <a:rPr lang="fi-FI" sz="6220"/>
              <a:t> vuodelta 1772 antaa kohtaamisesta? Mitä maalaus viestii eurooppalaiselle yleisölle?</a:t>
            </a:r>
            <a:endParaRPr sz="6220"/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-FI" sz="6220"/>
              <a:t>William Penn teki sopimuksen Amerikan alkuperäisasukkaiden kanssa ja maksoi Pennsylvanian alueesta vuonna 1682.</a:t>
            </a:r>
            <a:endParaRPr sz="6220"/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62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i-FI" sz="6220"/>
              <a:t>Maalaus on tehty vajaa </a:t>
            </a:r>
            <a:r>
              <a:rPr lang="fi-FI" sz="6220"/>
              <a:t>100 </a:t>
            </a:r>
            <a:r>
              <a:rPr lang="fi-FI" sz="6220"/>
              <a:t>vuotta tapahtuman jälkeen ja edustaa valistuksen ajan </a:t>
            </a:r>
            <a:r>
              <a:rPr i="1" lang="fi-FI" sz="6220"/>
              <a:t>jalo villi</a:t>
            </a:r>
            <a:r>
              <a:rPr lang="fi-FI" sz="6220"/>
              <a:t> -ajattelua.</a:t>
            </a:r>
            <a:endParaRPr sz="6220"/>
          </a:p>
        </p:txBody>
      </p:sp>
      <p:pic>
        <p:nvPicPr>
          <p:cNvPr id="188" name="Google Shape;18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Englantilaisten ja alkuperäisasukkaiden tapaaminen on kuvattu rauhanomaiseksi.</a:t>
            </a:r>
            <a:endParaRPr sz="6220"/>
          </a:p>
        </p:txBody>
      </p:sp>
      <p:pic>
        <p:nvPicPr>
          <p:cNvPr id="194" name="Google Shape;19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Aseita on vähän ja nekin on heitetty maahan.</a:t>
            </a:r>
            <a:endParaRPr sz="6220"/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/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anchorCtr="0" anchor="ctr" bIns="45725" lIns="91400" spcFirstLastPara="1" rIns="91400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220"/>
              <a:t>Englantilaiset osoittavat selvästi kunnioitusta alkuperäisväestölle. Osa heistä on polvistunut päälliköiden eteen.</a:t>
            </a:r>
            <a:endParaRPr sz="6220"/>
          </a:p>
        </p:txBody>
      </p:sp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0674" y="3381350"/>
            <a:ext cx="14802673" cy="988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