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0" r:id="rId4"/>
    <p:sldId id="262" r:id="rId5"/>
    <p:sldId id="263" r:id="rId6"/>
    <p:sldId id="265" r:id="rId7"/>
    <p:sldId id="264" r:id="rId8"/>
    <p:sldId id="259" r:id="rId9"/>
    <p:sldId id="25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4C562-7225-4ECA-8CD3-E340B75A0526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DF3B95-D39E-404D-8CFC-621FF0E41EFF}">
      <dgm:prSet/>
      <dgm:spPr/>
      <dgm:t>
        <a:bodyPr/>
        <a:lstStyle/>
        <a:p>
          <a:r>
            <a:rPr lang="fi-FI" dirty="0"/>
            <a:t>On vain yksi todellisuuden ymmärtämisen tapa muiden joukossa, mutta yrittää nousta muiden yläpuolelle</a:t>
          </a:r>
          <a:endParaRPr lang="en-US" dirty="0"/>
        </a:p>
      </dgm:t>
    </dgm:pt>
    <dgm:pt modelId="{ED075791-1BCF-4C81-82A7-47B5C20AFD13}" type="parTrans" cxnId="{31DD655A-DAF7-4E35-86A5-DAEDAB46AB9E}">
      <dgm:prSet/>
      <dgm:spPr/>
      <dgm:t>
        <a:bodyPr/>
        <a:lstStyle/>
        <a:p>
          <a:endParaRPr lang="en-US"/>
        </a:p>
      </dgm:t>
    </dgm:pt>
    <dgm:pt modelId="{57838B86-133B-43C2-96C6-91EB0B0F2746}" type="sibTrans" cxnId="{31DD655A-DAF7-4E35-86A5-DAEDAB46AB9E}">
      <dgm:prSet/>
      <dgm:spPr/>
      <dgm:t>
        <a:bodyPr/>
        <a:lstStyle/>
        <a:p>
          <a:endParaRPr lang="en-US"/>
        </a:p>
      </dgm:t>
    </dgm:pt>
    <dgm:pt modelId="{91427DB5-F4DF-4DEC-8157-DF7E0E699F2D}">
      <dgm:prSet/>
      <dgm:spPr/>
      <dgm:t>
        <a:bodyPr/>
        <a:lstStyle/>
        <a:p>
          <a:r>
            <a:rPr lang="fi-FI" dirty="0"/>
            <a:t>Ei ole arvovapaata: tieteentekoa vinouttavat poliittiset ja taloudelliset intressit</a:t>
          </a:r>
          <a:endParaRPr lang="en-US" dirty="0"/>
        </a:p>
      </dgm:t>
    </dgm:pt>
    <dgm:pt modelId="{D6FD9F6E-F928-4270-AE2E-05653D2292E0}" type="parTrans" cxnId="{6CAF7B92-00A5-427F-A7F7-0875C2D7285A}">
      <dgm:prSet/>
      <dgm:spPr/>
      <dgm:t>
        <a:bodyPr/>
        <a:lstStyle/>
        <a:p>
          <a:endParaRPr lang="en-US"/>
        </a:p>
      </dgm:t>
    </dgm:pt>
    <dgm:pt modelId="{9F2224B9-91D0-4614-BB99-885744211028}" type="sibTrans" cxnId="{6CAF7B92-00A5-427F-A7F7-0875C2D7285A}">
      <dgm:prSet/>
      <dgm:spPr/>
      <dgm:t>
        <a:bodyPr/>
        <a:lstStyle/>
        <a:p>
          <a:endParaRPr lang="en-US"/>
        </a:p>
      </dgm:t>
    </dgm:pt>
    <dgm:pt modelId="{C996E1ED-5CF8-42A0-B145-FD4B6FCD7555}">
      <dgm:prSet/>
      <dgm:spPr/>
      <dgm:t>
        <a:bodyPr/>
        <a:lstStyle/>
        <a:p>
          <a:r>
            <a:rPr lang="fi-FI" dirty="0"/>
            <a:t>On miehistä ja tutkimuskohteet heijastavat miesvaltaista tiedeyhteisöä</a:t>
          </a:r>
          <a:endParaRPr lang="en-US" dirty="0"/>
        </a:p>
      </dgm:t>
    </dgm:pt>
    <dgm:pt modelId="{F082753F-CB35-4214-B2D6-1F1AAF1E8D36}" type="parTrans" cxnId="{B46DF6EB-D015-4615-9833-EC867F3600CC}">
      <dgm:prSet/>
      <dgm:spPr/>
      <dgm:t>
        <a:bodyPr/>
        <a:lstStyle/>
        <a:p>
          <a:endParaRPr lang="en-US"/>
        </a:p>
      </dgm:t>
    </dgm:pt>
    <dgm:pt modelId="{276FEB92-41B3-47A4-B79E-E4E34B7BA649}" type="sibTrans" cxnId="{B46DF6EB-D015-4615-9833-EC867F3600CC}">
      <dgm:prSet/>
      <dgm:spPr/>
      <dgm:t>
        <a:bodyPr/>
        <a:lstStyle/>
        <a:p>
          <a:endParaRPr lang="en-US"/>
        </a:p>
      </dgm:t>
    </dgm:pt>
    <dgm:pt modelId="{7F6B388B-D265-42D2-AEA2-DAF6DA216447}">
      <dgm:prSet/>
      <dgm:spPr/>
      <dgm:t>
        <a:bodyPr/>
        <a:lstStyle/>
        <a:p>
          <a:r>
            <a:rPr lang="fi-FI" dirty="0"/>
            <a:t>On haitallista: kehittyvä tiede johtaa vaarallisiin keksintöihin </a:t>
          </a:r>
          <a:endParaRPr lang="en-US" dirty="0"/>
        </a:p>
      </dgm:t>
    </dgm:pt>
    <dgm:pt modelId="{8A9F108F-ABE7-4C31-8DE9-7398E6706EA9}" type="parTrans" cxnId="{A5A540D9-8D02-4620-A95B-091DFC4F67E8}">
      <dgm:prSet/>
      <dgm:spPr/>
      <dgm:t>
        <a:bodyPr/>
        <a:lstStyle/>
        <a:p>
          <a:endParaRPr lang="en-US"/>
        </a:p>
      </dgm:t>
    </dgm:pt>
    <dgm:pt modelId="{5369ACCA-2775-49CB-BA56-DD6AE55BEC1F}" type="sibTrans" cxnId="{A5A540D9-8D02-4620-A95B-091DFC4F67E8}">
      <dgm:prSet/>
      <dgm:spPr/>
      <dgm:t>
        <a:bodyPr/>
        <a:lstStyle/>
        <a:p>
          <a:endParaRPr lang="en-US"/>
        </a:p>
      </dgm:t>
    </dgm:pt>
    <dgm:pt modelId="{52126877-19E9-44E7-9275-A8DFFBDEAF77}">
      <dgm:prSet/>
      <dgm:spPr/>
      <dgm:t>
        <a:bodyPr/>
        <a:lstStyle/>
        <a:p>
          <a:r>
            <a:rPr lang="fi-FI" dirty="0"/>
            <a:t>Ei koskaan pysty vastaamaan elämän peruskysymyksiin, kuten kysymykseen elämän tarkoituksesta ja mielekkyydestä.</a:t>
          </a:r>
          <a:endParaRPr lang="en-US" dirty="0"/>
        </a:p>
      </dgm:t>
    </dgm:pt>
    <dgm:pt modelId="{FBF34560-58C2-46B2-B986-4588C74A0A13}" type="parTrans" cxnId="{9E7AEC95-2629-43A2-A898-9C1BAFABA82F}">
      <dgm:prSet/>
      <dgm:spPr/>
      <dgm:t>
        <a:bodyPr/>
        <a:lstStyle/>
        <a:p>
          <a:endParaRPr lang="en-US"/>
        </a:p>
      </dgm:t>
    </dgm:pt>
    <dgm:pt modelId="{D3DD68A9-95A7-4057-AA28-3C0E0ADF017B}" type="sibTrans" cxnId="{9E7AEC95-2629-43A2-A898-9C1BAFABA82F}">
      <dgm:prSet/>
      <dgm:spPr/>
      <dgm:t>
        <a:bodyPr/>
        <a:lstStyle/>
        <a:p>
          <a:endParaRPr lang="en-US"/>
        </a:p>
      </dgm:t>
    </dgm:pt>
    <dgm:pt modelId="{A35CA6DC-F97F-43E1-AA1A-4B871326E5A4}" type="pres">
      <dgm:prSet presAssocID="{9F94C562-7225-4ECA-8CD3-E340B75A0526}" presName="linearFlow" presStyleCnt="0">
        <dgm:presLayoutVars>
          <dgm:resizeHandles val="exact"/>
        </dgm:presLayoutVars>
      </dgm:prSet>
      <dgm:spPr/>
    </dgm:pt>
    <dgm:pt modelId="{19237E1B-FAD0-4C78-9C6E-8CA01BA044B3}" type="pres">
      <dgm:prSet presAssocID="{37DF3B95-D39E-404D-8CFC-621FF0E41EFF}" presName="node" presStyleLbl="node1" presStyleIdx="0" presStyleCnt="5">
        <dgm:presLayoutVars>
          <dgm:bulletEnabled val="1"/>
        </dgm:presLayoutVars>
      </dgm:prSet>
      <dgm:spPr/>
    </dgm:pt>
    <dgm:pt modelId="{5426B0ED-1B9C-4A2A-8C48-DCA23DAD0741}" type="pres">
      <dgm:prSet presAssocID="{57838B86-133B-43C2-96C6-91EB0B0F2746}" presName="sibTrans" presStyleLbl="sibTrans2D1" presStyleIdx="0" presStyleCnt="4"/>
      <dgm:spPr/>
    </dgm:pt>
    <dgm:pt modelId="{167E2F10-F6F0-4527-9635-4FE5AD27A7FB}" type="pres">
      <dgm:prSet presAssocID="{57838B86-133B-43C2-96C6-91EB0B0F2746}" presName="connectorText" presStyleLbl="sibTrans2D1" presStyleIdx="0" presStyleCnt="4"/>
      <dgm:spPr/>
    </dgm:pt>
    <dgm:pt modelId="{4F7BAAC7-D671-4E96-B0C3-1DFB7992A584}" type="pres">
      <dgm:prSet presAssocID="{91427DB5-F4DF-4DEC-8157-DF7E0E699F2D}" presName="node" presStyleLbl="node1" presStyleIdx="1" presStyleCnt="5">
        <dgm:presLayoutVars>
          <dgm:bulletEnabled val="1"/>
        </dgm:presLayoutVars>
      </dgm:prSet>
      <dgm:spPr/>
    </dgm:pt>
    <dgm:pt modelId="{E1E37B09-CD8E-4CE6-BB0A-3C8D145B0059}" type="pres">
      <dgm:prSet presAssocID="{9F2224B9-91D0-4614-BB99-885744211028}" presName="sibTrans" presStyleLbl="sibTrans2D1" presStyleIdx="1" presStyleCnt="4"/>
      <dgm:spPr/>
    </dgm:pt>
    <dgm:pt modelId="{9AD2CCD1-CCB3-4174-8692-EF38321453DD}" type="pres">
      <dgm:prSet presAssocID="{9F2224B9-91D0-4614-BB99-885744211028}" presName="connectorText" presStyleLbl="sibTrans2D1" presStyleIdx="1" presStyleCnt="4"/>
      <dgm:spPr/>
    </dgm:pt>
    <dgm:pt modelId="{AD51EF80-FF85-44ED-90F7-E2126C8F1505}" type="pres">
      <dgm:prSet presAssocID="{C996E1ED-5CF8-42A0-B145-FD4B6FCD7555}" presName="node" presStyleLbl="node1" presStyleIdx="2" presStyleCnt="5">
        <dgm:presLayoutVars>
          <dgm:bulletEnabled val="1"/>
        </dgm:presLayoutVars>
      </dgm:prSet>
      <dgm:spPr/>
    </dgm:pt>
    <dgm:pt modelId="{E1A219BD-0431-4EA1-AAE7-59E0CB4DD242}" type="pres">
      <dgm:prSet presAssocID="{276FEB92-41B3-47A4-B79E-E4E34B7BA649}" presName="sibTrans" presStyleLbl="sibTrans2D1" presStyleIdx="2" presStyleCnt="4"/>
      <dgm:spPr/>
    </dgm:pt>
    <dgm:pt modelId="{95AB1DB7-5DE4-443D-B796-B8E1170082D5}" type="pres">
      <dgm:prSet presAssocID="{276FEB92-41B3-47A4-B79E-E4E34B7BA649}" presName="connectorText" presStyleLbl="sibTrans2D1" presStyleIdx="2" presStyleCnt="4"/>
      <dgm:spPr/>
    </dgm:pt>
    <dgm:pt modelId="{514EFB8F-DED5-4421-A2EC-32381649F040}" type="pres">
      <dgm:prSet presAssocID="{7F6B388B-D265-42D2-AEA2-DAF6DA216447}" presName="node" presStyleLbl="node1" presStyleIdx="3" presStyleCnt="5">
        <dgm:presLayoutVars>
          <dgm:bulletEnabled val="1"/>
        </dgm:presLayoutVars>
      </dgm:prSet>
      <dgm:spPr/>
    </dgm:pt>
    <dgm:pt modelId="{9AE05D12-FAEA-4348-8D87-A3BD5B038331}" type="pres">
      <dgm:prSet presAssocID="{5369ACCA-2775-49CB-BA56-DD6AE55BEC1F}" presName="sibTrans" presStyleLbl="sibTrans2D1" presStyleIdx="3" presStyleCnt="4"/>
      <dgm:spPr/>
    </dgm:pt>
    <dgm:pt modelId="{CC17A78B-0097-495C-B877-28B5DF380690}" type="pres">
      <dgm:prSet presAssocID="{5369ACCA-2775-49CB-BA56-DD6AE55BEC1F}" presName="connectorText" presStyleLbl="sibTrans2D1" presStyleIdx="3" presStyleCnt="4"/>
      <dgm:spPr/>
    </dgm:pt>
    <dgm:pt modelId="{2824D9C7-92A2-4C26-9359-DEA347F8D52E}" type="pres">
      <dgm:prSet presAssocID="{52126877-19E9-44E7-9275-A8DFFBDEAF77}" presName="node" presStyleLbl="node1" presStyleIdx="4" presStyleCnt="5">
        <dgm:presLayoutVars>
          <dgm:bulletEnabled val="1"/>
        </dgm:presLayoutVars>
      </dgm:prSet>
      <dgm:spPr/>
    </dgm:pt>
  </dgm:ptLst>
  <dgm:cxnLst>
    <dgm:cxn modelId="{16C52E06-4AC4-4D62-B5F5-213C6E857E88}" type="presOf" srcId="{5369ACCA-2775-49CB-BA56-DD6AE55BEC1F}" destId="{9AE05D12-FAEA-4348-8D87-A3BD5B038331}" srcOrd="0" destOrd="0" presId="urn:microsoft.com/office/officeart/2005/8/layout/process2"/>
    <dgm:cxn modelId="{4B093808-F048-4F39-8F07-CCCE51E2DBA6}" type="presOf" srcId="{52126877-19E9-44E7-9275-A8DFFBDEAF77}" destId="{2824D9C7-92A2-4C26-9359-DEA347F8D52E}" srcOrd="0" destOrd="0" presId="urn:microsoft.com/office/officeart/2005/8/layout/process2"/>
    <dgm:cxn modelId="{C09EEF1C-F9D2-4A59-893C-A0AF93FA3F12}" type="presOf" srcId="{91427DB5-F4DF-4DEC-8157-DF7E0E699F2D}" destId="{4F7BAAC7-D671-4E96-B0C3-1DFB7992A584}" srcOrd="0" destOrd="0" presId="urn:microsoft.com/office/officeart/2005/8/layout/process2"/>
    <dgm:cxn modelId="{F3A07237-D419-47E3-B49F-C608B2E5007B}" type="presOf" srcId="{C996E1ED-5CF8-42A0-B145-FD4B6FCD7555}" destId="{AD51EF80-FF85-44ED-90F7-E2126C8F1505}" srcOrd="0" destOrd="0" presId="urn:microsoft.com/office/officeart/2005/8/layout/process2"/>
    <dgm:cxn modelId="{D184744A-6E69-4776-85CE-5D874F35D981}" type="presOf" srcId="{37DF3B95-D39E-404D-8CFC-621FF0E41EFF}" destId="{19237E1B-FAD0-4C78-9C6E-8CA01BA044B3}" srcOrd="0" destOrd="0" presId="urn:microsoft.com/office/officeart/2005/8/layout/process2"/>
    <dgm:cxn modelId="{31DD655A-DAF7-4E35-86A5-DAEDAB46AB9E}" srcId="{9F94C562-7225-4ECA-8CD3-E340B75A0526}" destId="{37DF3B95-D39E-404D-8CFC-621FF0E41EFF}" srcOrd="0" destOrd="0" parTransId="{ED075791-1BCF-4C81-82A7-47B5C20AFD13}" sibTransId="{57838B86-133B-43C2-96C6-91EB0B0F2746}"/>
    <dgm:cxn modelId="{06C6B15A-8EF7-4653-B6ED-10CDD196E384}" type="presOf" srcId="{9F2224B9-91D0-4614-BB99-885744211028}" destId="{9AD2CCD1-CCB3-4174-8692-EF38321453DD}" srcOrd="1" destOrd="0" presId="urn:microsoft.com/office/officeart/2005/8/layout/process2"/>
    <dgm:cxn modelId="{29256385-A2A6-4B6D-B83D-8CC2948C0B91}" type="presOf" srcId="{276FEB92-41B3-47A4-B79E-E4E34B7BA649}" destId="{E1A219BD-0431-4EA1-AAE7-59E0CB4DD242}" srcOrd="0" destOrd="0" presId="urn:microsoft.com/office/officeart/2005/8/layout/process2"/>
    <dgm:cxn modelId="{A254948B-8AF2-449A-BC32-E9199626DD1D}" type="presOf" srcId="{276FEB92-41B3-47A4-B79E-E4E34B7BA649}" destId="{95AB1DB7-5DE4-443D-B796-B8E1170082D5}" srcOrd="1" destOrd="0" presId="urn:microsoft.com/office/officeart/2005/8/layout/process2"/>
    <dgm:cxn modelId="{6CAF7B92-00A5-427F-A7F7-0875C2D7285A}" srcId="{9F94C562-7225-4ECA-8CD3-E340B75A0526}" destId="{91427DB5-F4DF-4DEC-8157-DF7E0E699F2D}" srcOrd="1" destOrd="0" parTransId="{D6FD9F6E-F928-4270-AE2E-05653D2292E0}" sibTransId="{9F2224B9-91D0-4614-BB99-885744211028}"/>
    <dgm:cxn modelId="{326B8392-CC1F-4E6C-952A-1A634BF7AB66}" type="presOf" srcId="{9F94C562-7225-4ECA-8CD3-E340B75A0526}" destId="{A35CA6DC-F97F-43E1-AA1A-4B871326E5A4}" srcOrd="0" destOrd="0" presId="urn:microsoft.com/office/officeart/2005/8/layout/process2"/>
    <dgm:cxn modelId="{0B1A2894-F215-4CBF-803D-077D3D68C57C}" type="presOf" srcId="{5369ACCA-2775-49CB-BA56-DD6AE55BEC1F}" destId="{CC17A78B-0097-495C-B877-28B5DF380690}" srcOrd="1" destOrd="0" presId="urn:microsoft.com/office/officeart/2005/8/layout/process2"/>
    <dgm:cxn modelId="{9E7AEC95-2629-43A2-A898-9C1BAFABA82F}" srcId="{9F94C562-7225-4ECA-8CD3-E340B75A0526}" destId="{52126877-19E9-44E7-9275-A8DFFBDEAF77}" srcOrd="4" destOrd="0" parTransId="{FBF34560-58C2-46B2-B986-4588C74A0A13}" sibTransId="{D3DD68A9-95A7-4057-AA28-3C0E0ADF017B}"/>
    <dgm:cxn modelId="{A1FAF99C-32DB-4DB8-8F63-088CE1AA0F65}" type="presOf" srcId="{9F2224B9-91D0-4614-BB99-885744211028}" destId="{E1E37B09-CD8E-4CE6-BB0A-3C8D145B0059}" srcOrd="0" destOrd="0" presId="urn:microsoft.com/office/officeart/2005/8/layout/process2"/>
    <dgm:cxn modelId="{2A34CBAE-2341-4034-9B5B-B77BF10D7861}" type="presOf" srcId="{57838B86-133B-43C2-96C6-91EB0B0F2746}" destId="{167E2F10-F6F0-4527-9635-4FE5AD27A7FB}" srcOrd="1" destOrd="0" presId="urn:microsoft.com/office/officeart/2005/8/layout/process2"/>
    <dgm:cxn modelId="{1E752FC4-D021-40E3-86E5-338F6B8DBB2D}" type="presOf" srcId="{7F6B388B-D265-42D2-AEA2-DAF6DA216447}" destId="{514EFB8F-DED5-4421-A2EC-32381649F040}" srcOrd="0" destOrd="0" presId="urn:microsoft.com/office/officeart/2005/8/layout/process2"/>
    <dgm:cxn modelId="{EE4710CC-96E2-4D8A-9503-4972BA116346}" type="presOf" srcId="{57838B86-133B-43C2-96C6-91EB0B0F2746}" destId="{5426B0ED-1B9C-4A2A-8C48-DCA23DAD0741}" srcOrd="0" destOrd="0" presId="urn:microsoft.com/office/officeart/2005/8/layout/process2"/>
    <dgm:cxn modelId="{A5A540D9-8D02-4620-A95B-091DFC4F67E8}" srcId="{9F94C562-7225-4ECA-8CD3-E340B75A0526}" destId="{7F6B388B-D265-42D2-AEA2-DAF6DA216447}" srcOrd="3" destOrd="0" parTransId="{8A9F108F-ABE7-4C31-8DE9-7398E6706EA9}" sibTransId="{5369ACCA-2775-49CB-BA56-DD6AE55BEC1F}"/>
    <dgm:cxn modelId="{B46DF6EB-D015-4615-9833-EC867F3600CC}" srcId="{9F94C562-7225-4ECA-8CD3-E340B75A0526}" destId="{C996E1ED-5CF8-42A0-B145-FD4B6FCD7555}" srcOrd="2" destOrd="0" parTransId="{F082753F-CB35-4214-B2D6-1F1AAF1E8D36}" sibTransId="{276FEB92-41B3-47A4-B79E-E4E34B7BA649}"/>
    <dgm:cxn modelId="{E04848D0-B8CA-457D-AB7D-CD1E4A13C50F}" type="presParOf" srcId="{A35CA6DC-F97F-43E1-AA1A-4B871326E5A4}" destId="{19237E1B-FAD0-4C78-9C6E-8CA01BA044B3}" srcOrd="0" destOrd="0" presId="urn:microsoft.com/office/officeart/2005/8/layout/process2"/>
    <dgm:cxn modelId="{5E2E87C6-CE07-4A58-9080-04D5893BD464}" type="presParOf" srcId="{A35CA6DC-F97F-43E1-AA1A-4B871326E5A4}" destId="{5426B0ED-1B9C-4A2A-8C48-DCA23DAD0741}" srcOrd="1" destOrd="0" presId="urn:microsoft.com/office/officeart/2005/8/layout/process2"/>
    <dgm:cxn modelId="{38CC760B-2296-4CB8-82AF-251606D8FC7E}" type="presParOf" srcId="{5426B0ED-1B9C-4A2A-8C48-DCA23DAD0741}" destId="{167E2F10-F6F0-4527-9635-4FE5AD27A7FB}" srcOrd="0" destOrd="0" presId="urn:microsoft.com/office/officeart/2005/8/layout/process2"/>
    <dgm:cxn modelId="{1CADA9AF-EF56-4F74-A188-7FC2020F6690}" type="presParOf" srcId="{A35CA6DC-F97F-43E1-AA1A-4B871326E5A4}" destId="{4F7BAAC7-D671-4E96-B0C3-1DFB7992A584}" srcOrd="2" destOrd="0" presId="urn:microsoft.com/office/officeart/2005/8/layout/process2"/>
    <dgm:cxn modelId="{A7B1C1D5-A831-494E-8193-198F6827FBCF}" type="presParOf" srcId="{A35CA6DC-F97F-43E1-AA1A-4B871326E5A4}" destId="{E1E37B09-CD8E-4CE6-BB0A-3C8D145B0059}" srcOrd="3" destOrd="0" presId="urn:microsoft.com/office/officeart/2005/8/layout/process2"/>
    <dgm:cxn modelId="{546FAB40-309F-427C-8139-C8FA935D5550}" type="presParOf" srcId="{E1E37B09-CD8E-4CE6-BB0A-3C8D145B0059}" destId="{9AD2CCD1-CCB3-4174-8692-EF38321453DD}" srcOrd="0" destOrd="0" presId="urn:microsoft.com/office/officeart/2005/8/layout/process2"/>
    <dgm:cxn modelId="{A9CB25C1-1169-4CFE-9D80-638F0072865C}" type="presParOf" srcId="{A35CA6DC-F97F-43E1-AA1A-4B871326E5A4}" destId="{AD51EF80-FF85-44ED-90F7-E2126C8F1505}" srcOrd="4" destOrd="0" presId="urn:microsoft.com/office/officeart/2005/8/layout/process2"/>
    <dgm:cxn modelId="{1541EF37-5AED-46D6-BD16-E96283318CC0}" type="presParOf" srcId="{A35CA6DC-F97F-43E1-AA1A-4B871326E5A4}" destId="{E1A219BD-0431-4EA1-AAE7-59E0CB4DD242}" srcOrd="5" destOrd="0" presId="urn:microsoft.com/office/officeart/2005/8/layout/process2"/>
    <dgm:cxn modelId="{4DD9EDC8-B923-4170-9B19-358E4F13CBF8}" type="presParOf" srcId="{E1A219BD-0431-4EA1-AAE7-59E0CB4DD242}" destId="{95AB1DB7-5DE4-443D-B796-B8E1170082D5}" srcOrd="0" destOrd="0" presId="urn:microsoft.com/office/officeart/2005/8/layout/process2"/>
    <dgm:cxn modelId="{D3031BD6-9F37-407F-80B3-88ED7B457EEF}" type="presParOf" srcId="{A35CA6DC-F97F-43E1-AA1A-4B871326E5A4}" destId="{514EFB8F-DED5-4421-A2EC-32381649F040}" srcOrd="6" destOrd="0" presId="urn:microsoft.com/office/officeart/2005/8/layout/process2"/>
    <dgm:cxn modelId="{BDE05576-E6DA-40ED-94BA-E9FCDDFCF1DA}" type="presParOf" srcId="{A35CA6DC-F97F-43E1-AA1A-4B871326E5A4}" destId="{9AE05D12-FAEA-4348-8D87-A3BD5B038331}" srcOrd="7" destOrd="0" presId="urn:microsoft.com/office/officeart/2005/8/layout/process2"/>
    <dgm:cxn modelId="{D33C4F47-94DA-4C71-94E0-FE9A56770552}" type="presParOf" srcId="{9AE05D12-FAEA-4348-8D87-A3BD5B038331}" destId="{CC17A78B-0097-495C-B877-28B5DF380690}" srcOrd="0" destOrd="0" presId="urn:microsoft.com/office/officeart/2005/8/layout/process2"/>
    <dgm:cxn modelId="{C07523AE-BC7F-4449-A7A8-C797FE544602}" type="presParOf" srcId="{A35CA6DC-F97F-43E1-AA1A-4B871326E5A4}" destId="{2824D9C7-92A2-4C26-9359-DEA347F8D52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37E1B-FAD0-4C78-9C6E-8CA01BA044B3}">
      <dsp:nvSpPr>
        <dsp:cNvPr id="0" name=""/>
        <dsp:cNvSpPr/>
      </dsp:nvSpPr>
      <dsp:spPr>
        <a:xfrm>
          <a:off x="1965035" y="660"/>
          <a:ext cx="3060008" cy="772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On vain yksi todellisuuden ymmärtämisen tapa muiden joukossa, mutta yrittää nousta muiden yläpuolelle</a:t>
          </a:r>
          <a:endParaRPr lang="en-US" sz="1400" kern="1200" dirty="0"/>
        </a:p>
      </dsp:txBody>
      <dsp:txXfrm>
        <a:off x="1987660" y="23285"/>
        <a:ext cx="3014758" cy="727220"/>
      </dsp:txXfrm>
    </dsp:sp>
    <dsp:sp modelId="{5426B0ED-1B9C-4A2A-8C48-DCA23DAD0741}">
      <dsp:nvSpPr>
        <dsp:cNvPr id="0" name=""/>
        <dsp:cNvSpPr/>
      </dsp:nvSpPr>
      <dsp:spPr>
        <a:xfrm rot="5400000">
          <a:off x="3350201" y="792442"/>
          <a:ext cx="289676" cy="347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390756" y="821410"/>
        <a:ext cx="208567" cy="202773"/>
      </dsp:txXfrm>
    </dsp:sp>
    <dsp:sp modelId="{4F7BAAC7-D671-4E96-B0C3-1DFB7992A584}">
      <dsp:nvSpPr>
        <dsp:cNvPr id="0" name=""/>
        <dsp:cNvSpPr/>
      </dsp:nvSpPr>
      <dsp:spPr>
        <a:xfrm>
          <a:off x="1965035" y="1159365"/>
          <a:ext cx="3060008" cy="7724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Ei ole arvovapaata: tieteentekoa vinouttavat poliittiset ja taloudelliset intressit</a:t>
          </a:r>
          <a:endParaRPr lang="en-US" sz="1400" kern="1200" dirty="0"/>
        </a:p>
      </dsp:txBody>
      <dsp:txXfrm>
        <a:off x="1987660" y="1181990"/>
        <a:ext cx="3014758" cy="727220"/>
      </dsp:txXfrm>
    </dsp:sp>
    <dsp:sp modelId="{E1E37B09-CD8E-4CE6-BB0A-3C8D145B0059}">
      <dsp:nvSpPr>
        <dsp:cNvPr id="0" name=""/>
        <dsp:cNvSpPr/>
      </dsp:nvSpPr>
      <dsp:spPr>
        <a:xfrm rot="5400000">
          <a:off x="3350201" y="1951147"/>
          <a:ext cx="289676" cy="347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390756" y="1980115"/>
        <a:ext cx="208567" cy="202773"/>
      </dsp:txXfrm>
    </dsp:sp>
    <dsp:sp modelId="{AD51EF80-FF85-44ED-90F7-E2126C8F1505}">
      <dsp:nvSpPr>
        <dsp:cNvPr id="0" name=""/>
        <dsp:cNvSpPr/>
      </dsp:nvSpPr>
      <dsp:spPr>
        <a:xfrm>
          <a:off x="1965035" y="2318071"/>
          <a:ext cx="3060008" cy="7724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On miehistä ja tutkimuskohteet heijastavat miesvaltaista tiedeyhteisöä</a:t>
          </a:r>
          <a:endParaRPr lang="en-US" sz="1400" kern="1200" dirty="0"/>
        </a:p>
      </dsp:txBody>
      <dsp:txXfrm>
        <a:off x="1987660" y="2340696"/>
        <a:ext cx="3014758" cy="727220"/>
      </dsp:txXfrm>
    </dsp:sp>
    <dsp:sp modelId="{E1A219BD-0431-4EA1-AAE7-59E0CB4DD242}">
      <dsp:nvSpPr>
        <dsp:cNvPr id="0" name=""/>
        <dsp:cNvSpPr/>
      </dsp:nvSpPr>
      <dsp:spPr>
        <a:xfrm rot="5400000">
          <a:off x="3350201" y="3109853"/>
          <a:ext cx="289676" cy="347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390756" y="3138821"/>
        <a:ext cx="208567" cy="202773"/>
      </dsp:txXfrm>
    </dsp:sp>
    <dsp:sp modelId="{514EFB8F-DED5-4421-A2EC-32381649F040}">
      <dsp:nvSpPr>
        <dsp:cNvPr id="0" name=""/>
        <dsp:cNvSpPr/>
      </dsp:nvSpPr>
      <dsp:spPr>
        <a:xfrm>
          <a:off x="1965035" y="3476776"/>
          <a:ext cx="3060008" cy="7724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On haitallista: kehittyvä tiede johtaa vaarallisiin keksintöihin </a:t>
          </a:r>
          <a:endParaRPr lang="en-US" sz="1400" kern="1200" dirty="0"/>
        </a:p>
      </dsp:txBody>
      <dsp:txXfrm>
        <a:off x="1987660" y="3499401"/>
        <a:ext cx="3014758" cy="727220"/>
      </dsp:txXfrm>
    </dsp:sp>
    <dsp:sp modelId="{9AE05D12-FAEA-4348-8D87-A3BD5B038331}">
      <dsp:nvSpPr>
        <dsp:cNvPr id="0" name=""/>
        <dsp:cNvSpPr/>
      </dsp:nvSpPr>
      <dsp:spPr>
        <a:xfrm rot="5400000">
          <a:off x="3350201" y="4268558"/>
          <a:ext cx="289676" cy="347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3390756" y="4297526"/>
        <a:ext cx="208567" cy="202773"/>
      </dsp:txXfrm>
    </dsp:sp>
    <dsp:sp modelId="{2824D9C7-92A2-4C26-9359-DEA347F8D52E}">
      <dsp:nvSpPr>
        <dsp:cNvPr id="0" name=""/>
        <dsp:cNvSpPr/>
      </dsp:nvSpPr>
      <dsp:spPr>
        <a:xfrm>
          <a:off x="1965035" y="4635482"/>
          <a:ext cx="3060008" cy="7724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Ei koskaan pysty vastaamaan elämän peruskysymyksiin, kuten kysymykseen elämän tarkoituksesta ja mielekkyydestä.</a:t>
          </a:r>
          <a:endParaRPr lang="en-US" sz="1400" kern="1200" dirty="0"/>
        </a:p>
      </dsp:txBody>
      <dsp:txXfrm>
        <a:off x="1987660" y="4658107"/>
        <a:ext cx="3014758" cy="727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86D28-21DA-452D-898B-84C526DB17AD}" type="datetimeFigureOut">
              <a:rPr lang="fi-FI" smtClean="0"/>
              <a:t>23.4.2020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0AF0F-CDC8-406E-8DB4-75302362A5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87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45B8-11D1-44A3-8D64-D285DAE4493F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158A-07BD-4B8F-8E92-792DC5E36B6B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AEB3-9E91-475D-973A-C93D520EB283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C8DC-CC89-4568-8A84-5BF9A2FF695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1B35-7E31-45E2-8CF5-92F35D9F8E54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0E9E-7F6B-4560-9E0A-4F105A7CC00F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016-C064-4CE3-9D52-864CF73C4B2F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7393-7A0A-4A04-9E50-B48A965AC0EC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B9B-17F0-4E0C-900B-F48E93388F76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8179-FBA3-404A-8FCD-4ACDBE1712B0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D1EEA0E-256B-4A5E-A428-ED9CC2AE5D21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F32C180-D08E-44B1-887B-44CBDAE5A0BE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FI1 - Fanni Tainio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oppa.jyu.fi/avoimet/hum/menetelmapolkuja/menetelmapolku/tutkimusstrategiat/laadullinen-tutkimus" TargetMode="External"/><Relationship Id="rId2" Type="http://schemas.openxmlformats.org/officeDocument/2006/relationships/hyperlink" Target="https://fi.surveymonkey.com/mp/quantitative-vs-qualitative-researc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pöytä, kello, huone, merkki&#10;&#10;Kuvaus luotu automaattisesti">
            <a:extLst>
              <a:ext uri="{FF2B5EF4-FFF2-40B4-BE49-F238E27FC236}">
                <a16:creationId xmlns:a16="http://schemas.microsoft.com/office/drawing/2014/main" id="{F70A7475-7A70-43B6-B9D5-5136E2C6C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EA23D82-FB43-4393-998C-602D30877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4739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Mistä tieteessä on kysymys?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A1A9BF-2572-4C18-8233-CAFFF30B1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2924" y="409575"/>
            <a:ext cx="3743325" cy="1362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i-FI" sz="2800" b="1" dirty="0">
                <a:solidFill>
                  <a:srgbClr val="002060"/>
                </a:solidFill>
              </a:rPr>
              <a:t>Filosofia 1</a:t>
            </a:r>
          </a:p>
          <a:p>
            <a:pPr>
              <a:lnSpc>
                <a:spcPct val="90000"/>
              </a:lnSpc>
            </a:pPr>
            <a:r>
              <a:rPr lang="fi-FI" sz="2800" b="1" dirty="0">
                <a:solidFill>
                  <a:srgbClr val="002060"/>
                </a:solidFill>
              </a:rPr>
              <a:t>Kevät 2020</a:t>
            </a:r>
          </a:p>
          <a:p>
            <a:pPr>
              <a:lnSpc>
                <a:spcPct val="90000"/>
              </a:lnSpc>
            </a:pPr>
            <a:r>
              <a:rPr lang="fi-FI" sz="2800" b="1" dirty="0">
                <a:solidFill>
                  <a:srgbClr val="002060"/>
                </a:solidFill>
              </a:rPr>
              <a:t>Fanni Tainio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852130E-B76E-4C8E-B3FA-BB0D9A9E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FI1 - Fanni Tainio</a:t>
            </a:r>
          </a:p>
        </p:txBody>
      </p:sp>
    </p:spTree>
    <p:extLst>
      <p:ext uri="{BB962C8B-B14F-4D97-AF65-F5344CB8AC3E}">
        <p14:creationId xmlns:p14="http://schemas.microsoft.com/office/powerpoint/2010/main" val="36696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E8F24E-3B48-417B-ADDE-FD9D7459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fi-FI" sz="3200">
                <a:solidFill>
                  <a:srgbClr val="FFFFFF"/>
                </a:solidFill>
              </a:rPr>
              <a:t>Kotitehtäviä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56DE40-885F-4E73-B699-EB6D5F1E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44752"/>
            <a:ext cx="4816392" cy="396849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Tehtäviä ei tarvitse palauttaa Peda.netiin, mutta tee ne oman oppimisen tueksi</a:t>
            </a:r>
          </a:p>
          <a:p>
            <a:pPr marL="0" indent="0">
              <a:lnSpc>
                <a:spcPct val="90000"/>
              </a:lnSpc>
              <a:buNone/>
            </a:pPr>
            <a:endParaRPr lang="fi-FI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HUOM! Muistithan palauttaa edellisen tunnin tehtävät Peda.netin keskustelualueelle! Jos et, käy tekemässä se heti! Ohjeet löytyvät edellisen tunnin PowerPointeista. </a:t>
            </a:r>
          </a:p>
          <a:p>
            <a:pPr marL="0" indent="0">
              <a:lnSpc>
                <a:spcPct val="90000"/>
              </a:lnSpc>
              <a:buNone/>
            </a:pPr>
            <a:endParaRPr lang="fi-FI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Tehtäviä: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Mitkä lukion oppiaineet ovat ihmistieteitä, mitkä luonnontieteitä?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Miten vastaat tiedettä kohtaan esitettyyn kritiikkiin?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Millainen maailma olisi nyt, jos tiede ei olisi kehittynyt nykytasolle?</a:t>
            </a:r>
          </a:p>
          <a:p>
            <a:pPr marL="0" indent="0">
              <a:lnSpc>
                <a:spcPct val="90000"/>
              </a:lnSpc>
              <a:buNone/>
            </a:pPr>
            <a:endParaRPr lang="fi-FI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770C0D1-CAF2-4911-864E-9B0D740D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FI1 - Fanni Tainio</a:t>
            </a:r>
          </a:p>
        </p:txBody>
      </p:sp>
    </p:spTree>
    <p:extLst>
      <p:ext uri="{BB962C8B-B14F-4D97-AF65-F5344CB8AC3E}">
        <p14:creationId xmlns:p14="http://schemas.microsoft.com/office/powerpoint/2010/main" val="51500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174A0-0925-4A25-B7F2-187234EE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752"/>
            <a:ext cx="7729728" cy="946023"/>
          </a:xfrm>
        </p:spPr>
        <p:txBody>
          <a:bodyPr/>
          <a:lstStyle/>
          <a:p>
            <a:r>
              <a:rPr lang="fi-FI" dirty="0"/>
              <a:t>Tieteen alku on filosofiassa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6A1940-AE64-4693-8A2C-CEDFAE33C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66875"/>
            <a:ext cx="7729728" cy="4569333"/>
          </a:xfrm>
        </p:spPr>
        <p:txBody>
          <a:bodyPr/>
          <a:lstStyle/>
          <a:p>
            <a:r>
              <a:rPr lang="fi-FI" dirty="0"/>
              <a:t>Koko länsimainen tiede on saanut alkunsa filosofiasta, tarkemmin sanottuna antiikin Kreikasta</a:t>
            </a:r>
          </a:p>
          <a:p>
            <a:r>
              <a:rPr lang="fi-FI" dirty="0"/>
              <a:t>Aluksi luonnonfilosofit pyrkivät selittämään maailmaa järjen avulla </a:t>
            </a:r>
          </a:p>
          <a:p>
            <a:pPr marL="0" indent="0">
              <a:buNone/>
            </a:pPr>
            <a:r>
              <a:rPr lang="fi-FI" dirty="0"/>
              <a:t>       </a:t>
            </a:r>
            <a:r>
              <a:rPr lang="fi-FI" dirty="0">
                <a:sym typeface="Wingdings" panose="05000000000000000000" pitchFamily="2" charset="2"/>
              </a:rPr>
              <a:t> Vähitellen ala monipuolistui ja muut tieteet irrottautuivat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i-FI" b="1" dirty="0">
                <a:sym typeface="Wingdings" panose="05000000000000000000" pitchFamily="2" charset="2"/>
              </a:rPr>
              <a:t>Mitä on edes tiede?</a:t>
            </a:r>
          </a:p>
          <a:p>
            <a:pPr marL="0" indent="0" algn="ctr">
              <a:buNone/>
            </a:pPr>
            <a:endParaRPr lang="fi-FI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i-FI" sz="1600" i="1" dirty="0">
                <a:sym typeface="Wingdings" panose="05000000000000000000" pitchFamily="2" charset="2"/>
              </a:rPr>
              <a:t>Tiede on järjestelmällinen tapa tutkia todellisuutta. Ei kasa tosiasioita, vaan kriittinen ja kontrolloitu menetelmä maailman tutkimiseksi (Kanta-kirja)</a:t>
            </a:r>
          </a:p>
          <a:p>
            <a:pPr marL="0" indent="0" algn="ctr">
              <a:buNone/>
            </a:pPr>
            <a:endParaRPr lang="fi-FI" sz="1600" i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i-FI" sz="1600" i="1" dirty="0">
                <a:sym typeface="Wingdings" panose="05000000000000000000" pitchFamily="2" charset="2"/>
              </a:rPr>
              <a:t>Tiede tarkoittaa todellisuuden ilmiöiden ja niiden välisten suhteiden järjestelmällistä ja arvostelevaa tutkimista sekä sen avulla saatua tietojen jäsentynyttä kokonaisuutta. Sen tehtävänä on selittää ympäröivää maailmaa ja sen ilmiöitä (Wikipedia)</a:t>
            </a:r>
          </a:p>
          <a:p>
            <a:pPr marL="0" indent="0" algn="ctr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85E6289-2E47-4660-B587-4EDA1682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0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F5B5C5-D1C7-4D24-A6DF-BDA15DAD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964692"/>
            <a:ext cx="4691633" cy="1188720"/>
          </a:xfrm>
        </p:spPr>
        <p:txBody>
          <a:bodyPr/>
          <a:lstStyle/>
          <a:p>
            <a:r>
              <a:rPr lang="fi-FI" dirty="0"/>
              <a:t>Tiede käytännössä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DABF96-AF68-4D5A-AA24-1F46DD8E6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828926"/>
            <a:ext cx="4271771" cy="3064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1. Ihmistieteet</a:t>
            </a:r>
          </a:p>
          <a:p>
            <a:r>
              <a:rPr lang="fi-FI" sz="1600" dirty="0"/>
              <a:t>Esim. yhteiskuntatieteet, kasvatustiede, historia, taiteen- ja kulttuurintutkimus</a:t>
            </a:r>
          </a:p>
          <a:p>
            <a:pPr marL="0" indent="0">
              <a:buNone/>
            </a:pPr>
            <a:r>
              <a:rPr lang="fi-FI" b="1" dirty="0"/>
              <a:t>2. Luonnontieteet</a:t>
            </a:r>
          </a:p>
          <a:p>
            <a:r>
              <a:rPr lang="fi-FI" sz="1600" dirty="0"/>
              <a:t>Esim. fysiikka, kemia ja tähtitiede</a:t>
            </a:r>
          </a:p>
          <a:p>
            <a:pPr marL="0" indent="0">
              <a:buNone/>
            </a:pPr>
            <a:r>
              <a:rPr lang="fi-FI" b="1" dirty="0"/>
              <a:t>3. Formaalit tieteet</a:t>
            </a:r>
          </a:p>
          <a:p>
            <a:r>
              <a:rPr lang="fi-FI" sz="1600" dirty="0"/>
              <a:t>Esim. matematiikka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DEEFBA6-9ABF-4FF3-942F-BE42BF867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4088892"/>
            <a:ext cx="4270247" cy="2340482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Hyvän tieteen ihanteita ovat</a:t>
            </a:r>
          </a:p>
          <a:p>
            <a:r>
              <a:rPr lang="fi-FI" dirty="0"/>
              <a:t>Objektiivisuus eli puolueettomuus</a:t>
            </a:r>
          </a:p>
          <a:p>
            <a:r>
              <a:rPr lang="fi-FI" dirty="0"/>
              <a:t>Kriittisyys</a:t>
            </a:r>
          </a:p>
          <a:p>
            <a:r>
              <a:rPr lang="fi-FI" dirty="0"/>
              <a:t>Edistyvyys</a:t>
            </a:r>
          </a:p>
          <a:p>
            <a:r>
              <a:rPr lang="fi-FI" dirty="0"/>
              <a:t>Julkisuus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FE6362-DCD3-49A7-81C7-C0E6A667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459344E-CCD5-499A-B784-86703588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652" y="1402842"/>
            <a:ext cx="4018298" cy="23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4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AAD657-8894-4478-A04B-C05D14C4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Kausaalinen ja teleologinen selittäminen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67C27C-8B97-4305-A442-8CC74F2478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Kausaalinen </a:t>
            </a:r>
            <a:r>
              <a:rPr lang="fi-FI" dirty="0"/>
              <a:t>selitys = Ilmiö selitetään sitä edeltävällä syyllä. </a:t>
            </a:r>
          </a:p>
          <a:p>
            <a:pPr marL="0" indent="0">
              <a:buNone/>
            </a:pPr>
            <a:r>
              <a:rPr lang="fi-FI" dirty="0"/>
              <a:t>Esimerkiksi: Luen nyt kokeeseen, koska työvuoroni peruuntui ja minulla on siksi aikaa.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31DC8E-9CA7-42D2-A100-96832FD72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558285" cy="3598164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Teleologinen </a:t>
            </a:r>
            <a:r>
              <a:rPr lang="fi-FI" dirty="0"/>
              <a:t>selitys = Ilmiö selitetään sen seurauksilla tai päämäärillä. </a:t>
            </a:r>
          </a:p>
          <a:p>
            <a:pPr marL="0" indent="0">
              <a:buNone/>
            </a:pPr>
            <a:r>
              <a:rPr lang="fi-FI" dirty="0"/>
              <a:t>Esimerkiksi: Luen kokeeseen, jotta menestyisin kurssikokeessa.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Luontevaa käyttää ihmisen toiminnan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    selittämiseen</a:t>
            </a:r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Jotkut ihmiset tarjoavat nykyaikana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    selityksiä myös luonnonilmiöihin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r>
              <a:rPr lang="fi-FI" sz="1500" dirty="0">
                <a:sym typeface="Wingdings" panose="05000000000000000000" pitchFamily="2" charset="2"/>
              </a:rPr>
              <a:t>Lähde: Kanta-kirjan opettajan opetusmateriaali</a:t>
            </a:r>
            <a:endParaRPr lang="fi-FI" sz="15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8038CE-89D9-45F2-A2CD-1C3FD678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5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1DBF1E-CDB0-419A-9A3C-AEB8F996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876"/>
            <a:ext cx="7729728" cy="1057274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OVAT Kvantitatiivinen ja kvalitatiivinen tutkimus?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17D638-035C-4F62-AA6F-47B2FB4A7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6" y="1933575"/>
            <a:ext cx="5444108" cy="430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Kvantitatiivinen eli </a:t>
            </a:r>
            <a:r>
              <a:rPr lang="fi-FI" b="1" dirty="0">
                <a:solidFill>
                  <a:srgbClr val="C00000"/>
                </a:solidFill>
              </a:rPr>
              <a:t>”määrällinen” </a:t>
            </a:r>
            <a:r>
              <a:rPr lang="fi-FI" b="1" dirty="0"/>
              <a:t>tutkimus</a:t>
            </a:r>
          </a:p>
          <a:p>
            <a:r>
              <a:rPr lang="fi-FI" dirty="0"/>
              <a:t>Tarkoittaa tutkimusta, jossa käytetään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täsmällisiä</a:t>
            </a:r>
            <a:r>
              <a:rPr lang="fi-FI" dirty="0"/>
              <a:t> ja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laskennallisia</a:t>
            </a:r>
            <a:r>
              <a:rPr lang="fi-FI" dirty="0"/>
              <a:t>, ihmistieteissä usein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tilastollisia menetelmiä</a:t>
            </a:r>
          </a:p>
          <a:p>
            <a:r>
              <a:rPr lang="fi-FI" dirty="0"/>
              <a:t>Määrällisessä tutkimuksessa ollaan usein kiinnostuneita erilaisista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luokitteluista</a:t>
            </a:r>
            <a:r>
              <a:rPr lang="fi-FI" dirty="0"/>
              <a:t>,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syy- ja seuraussuhteista</a:t>
            </a:r>
            <a:r>
              <a:rPr lang="fi-FI" dirty="0"/>
              <a:t>,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vertailusta</a:t>
            </a:r>
            <a:r>
              <a:rPr lang="fi-FI" dirty="0"/>
              <a:t> ja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numeerisiin tuloksiin</a:t>
            </a:r>
            <a:r>
              <a:rPr lang="fi-FI" dirty="0"/>
              <a:t> perustuvasta ilmiön selittämisestä</a:t>
            </a:r>
          </a:p>
          <a:p>
            <a:r>
              <a:rPr lang="fi-FI" dirty="0"/>
              <a:t>Operoi numeroilla, mittaaminen, tilastot</a:t>
            </a:r>
          </a:p>
          <a:p>
            <a:r>
              <a:rPr lang="fi-FI" dirty="0"/>
              <a:t>Hypoteesien testaus</a:t>
            </a:r>
          </a:p>
          <a:p>
            <a:r>
              <a:rPr lang="fi-FI" dirty="0"/>
              <a:t>Kokeellisuus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21AB72-1018-418C-9BC8-B41254A02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1933575"/>
            <a:ext cx="5777485" cy="4152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Kvalitatiivinen eli </a:t>
            </a:r>
            <a:r>
              <a:rPr lang="fi-FI" b="1" dirty="0">
                <a:solidFill>
                  <a:srgbClr val="C00000"/>
                </a:solidFill>
              </a:rPr>
              <a:t>”laadullinen” </a:t>
            </a:r>
            <a:r>
              <a:rPr lang="fi-FI" b="1" dirty="0"/>
              <a:t>tutkimus</a:t>
            </a:r>
          </a:p>
          <a:p>
            <a:r>
              <a:rPr lang="fi-FI" dirty="0"/>
              <a:t>Pyrkii ymmärtämään tutkimuskohteen laatua, ominaisuuksia ja merkityksiä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kokonaisvaltaisesti</a:t>
            </a:r>
          </a:p>
          <a:p>
            <a:r>
              <a:rPr lang="fi-FI" dirty="0"/>
              <a:t>Usein vuorovaikutus tutkittavan kohteen kanssa, esim.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keskustelut</a:t>
            </a:r>
            <a:r>
              <a:rPr lang="fi-FI" dirty="0"/>
              <a:t>,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haastattelut</a:t>
            </a:r>
          </a:p>
          <a:p>
            <a:r>
              <a:rPr lang="fi-FI" dirty="0"/>
              <a:t>Tulkinta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200" dirty="0"/>
              <a:t>Lähde: Kanta-kirjan opettajan opetusmateriaali</a:t>
            </a:r>
          </a:p>
          <a:p>
            <a:pPr marL="0" indent="0">
              <a:buNone/>
            </a:pPr>
            <a:r>
              <a:rPr lang="fi-FI" sz="1200" dirty="0" err="1"/>
              <a:t>Lähde:https</a:t>
            </a:r>
            <a:r>
              <a:rPr lang="fi-FI" sz="1200" dirty="0"/>
              <a:t>://koppa.jyu.fi/avoimet/hum/menetelmapolkuja/menetelmapolku/tutkimusstrategiat/laadullinen-tutkimus </a:t>
            </a:r>
          </a:p>
          <a:p>
            <a:pPr marL="0" indent="0" algn="r">
              <a:buNone/>
            </a:pPr>
            <a:endParaRPr lang="fi-FI" sz="1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4272FE-A32D-473E-8CD8-3B62A3B0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5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17A2407-B47D-49CB-8A03-ADC28AC8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940308"/>
          </a:xfrm>
        </p:spPr>
        <p:txBody>
          <a:bodyPr>
            <a:normAutofit fontScale="90000"/>
          </a:bodyPr>
          <a:lstStyle/>
          <a:p>
            <a:r>
              <a:rPr lang="fi-FI" dirty="0"/>
              <a:t>MITÄ OVAT Kvantitatiivinen ja kvalitatiivinen tutkimus?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2827543-6D82-4AC4-BF04-DF13CFCF6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5" y="2362200"/>
            <a:ext cx="10401299" cy="3609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100" dirty="0"/>
              <a:t>HUOM!</a:t>
            </a:r>
          </a:p>
          <a:p>
            <a:pPr marL="0" indent="0">
              <a:buNone/>
            </a:pPr>
            <a:endParaRPr lang="fi-FI" sz="2100" dirty="0"/>
          </a:p>
          <a:p>
            <a:r>
              <a:rPr lang="fi-FI" sz="2100" dirty="0"/>
              <a:t>Laadullisen ja määrällisen menetelmäsuuntauksen välistä eroa usein korostetaan, vaikka molempia suuntauksia voidaan käyttää myös samassa tutkimuksessa ja molemmilla suuntauksilla voidaan selittää, tosin eri tavoin, samoja tutkimuskohteita</a:t>
            </a:r>
          </a:p>
          <a:p>
            <a:endParaRPr lang="fi-FI" sz="2100" dirty="0"/>
          </a:p>
          <a:p>
            <a:r>
              <a:rPr lang="fi-FI" sz="2100" dirty="0"/>
              <a:t>Sivustolla on hyvin avattu enemmän käsitteitä ja niiden eroja. Käy katsomassa!</a:t>
            </a:r>
            <a:endParaRPr lang="fi-FI" sz="2100" dirty="0">
              <a:hlinkClick r:id="rId2"/>
            </a:endParaRPr>
          </a:p>
          <a:p>
            <a:pPr marL="0" indent="0">
              <a:buNone/>
            </a:pPr>
            <a:r>
              <a:rPr lang="fi-FI" sz="2100" dirty="0">
                <a:hlinkClick r:id="rId2"/>
              </a:rPr>
              <a:t>https://fi.surveymonkey.com/mp/quantitative-vs-qualitative-research/</a:t>
            </a:r>
            <a:endParaRPr lang="fi-FI" sz="2100" dirty="0"/>
          </a:p>
          <a:p>
            <a:pPr marL="0" indent="0">
              <a:buNone/>
            </a:pPr>
            <a:endParaRPr lang="fi-FI" dirty="0"/>
          </a:p>
          <a:p>
            <a:pPr marL="0" indent="0" algn="r">
              <a:buNone/>
            </a:pPr>
            <a:r>
              <a:rPr lang="fi-FI" sz="1400" dirty="0"/>
              <a:t>Lähde: </a:t>
            </a:r>
            <a:r>
              <a:rPr lang="fi-FI" sz="1400" dirty="0">
                <a:hlinkClick r:id="rId3"/>
              </a:rPr>
              <a:t>https://koppa.jyu.fi/avoimet/hum/menetelmapolkuja/menetelmapolku/tutkimusstrategiat/laadullinen-tutkimus</a:t>
            </a:r>
            <a:r>
              <a:rPr lang="fi-FI" sz="1400" dirty="0"/>
              <a:t>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7BA91A-926F-46F0-A31A-1471BB4C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FI1 - Fanni Tainio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5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EDE3FD-779D-4C61-B464-0D00F226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prstGeom prst="ellipse">
            <a:avLst/>
          </a:prstGeo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 fontScale="90000"/>
          </a:bodyPr>
          <a:lstStyle/>
          <a:p>
            <a:r>
              <a:rPr lang="fi-FI" sz="2400" dirty="0"/>
              <a:t>TIETEESEEN LIITTYVÄÄ KRITIIKKIÄ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6C0C91-EDC9-4908-A7D0-00C366B3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7500" y="6236208"/>
            <a:ext cx="5177675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FI1 - Fanni Tainio</a:t>
            </a:r>
          </a:p>
        </p:txBody>
      </p:sp>
      <p:graphicFrame>
        <p:nvGraphicFramePr>
          <p:cNvPr id="17" name="Sisällön paikkamerkki 5">
            <a:extLst>
              <a:ext uri="{FF2B5EF4-FFF2-40B4-BE49-F238E27FC236}">
                <a16:creationId xmlns:a16="http://schemas.microsoft.com/office/drawing/2014/main" id="{41627F3D-F448-472A-9BDA-A80D7D0C2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969709"/>
              </p:ext>
            </p:extLst>
          </p:nvPr>
        </p:nvGraphicFramePr>
        <p:xfrm>
          <a:off x="5069840" y="508000"/>
          <a:ext cx="6990080" cy="540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48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853C11-19E6-4485-9FAE-2BA96A9D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371476"/>
            <a:ext cx="4486656" cy="83820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 err="1"/>
              <a:t>Pohdintatehtävä</a:t>
            </a:r>
            <a:endParaRPr lang="en-US" sz="2400" dirty="0"/>
          </a:p>
        </p:txBody>
      </p:sp>
      <p:pic>
        <p:nvPicPr>
          <p:cNvPr id="8" name="Sisällön paikkamerkki 7" descr="Kuva, joka sisältää kohteen henkilö, sisä, pöytä, tietokone&#10;&#10;Kuvaus luotu automaattisesti">
            <a:extLst>
              <a:ext uri="{FF2B5EF4-FFF2-40B4-BE49-F238E27FC236}">
                <a16:creationId xmlns:a16="http://schemas.microsoft.com/office/drawing/2014/main" id="{521FD51C-92D2-476E-A734-EB6E507FF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-1" b="14086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92198BF-9608-48C8-A4B5-DBC11B648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0672" y="1781175"/>
            <a:ext cx="4486656" cy="45434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err="1"/>
              <a:t>Tieteiden</a:t>
            </a:r>
            <a:r>
              <a:rPr lang="en-US" u="sng" dirty="0"/>
              <a:t> </a:t>
            </a:r>
            <a:r>
              <a:rPr lang="en-US" u="sng" dirty="0" err="1"/>
              <a:t>kehitys</a:t>
            </a:r>
            <a:r>
              <a:rPr lang="en-US" u="sng" dirty="0"/>
              <a:t> </a:t>
            </a:r>
            <a:r>
              <a:rPr lang="en-US" u="sng" dirty="0" err="1"/>
              <a:t>hyvin</a:t>
            </a:r>
            <a:r>
              <a:rPr lang="en-US" u="sng" dirty="0"/>
              <a:t> </a:t>
            </a:r>
            <a:r>
              <a:rPr lang="en-US" u="sng" dirty="0" err="1"/>
              <a:t>lyhyesti</a:t>
            </a:r>
            <a:r>
              <a:rPr lang="en-US" u="sng" dirty="0"/>
              <a:t>: </a:t>
            </a:r>
          </a:p>
          <a:p>
            <a:r>
              <a:rPr lang="en-US" dirty="0"/>
              <a:t>1800-luvulta </a:t>
            </a:r>
            <a:r>
              <a:rPr lang="en-US" dirty="0" err="1"/>
              <a:t>lähtien</a:t>
            </a:r>
            <a:r>
              <a:rPr lang="en-US" dirty="0"/>
              <a:t> </a:t>
            </a:r>
            <a:r>
              <a:rPr lang="en-US" dirty="0" err="1"/>
              <a:t>tiede</a:t>
            </a:r>
            <a:r>
              <a:rPr lang="en-US" dirty="0"/>
              <a:t> on </a:t>
            </a:r>
            <a:r>
              <a:rPr lang="en-US" dirty="0" err="1"/>
              <a:t>ottanut</a:t>
            </a:r>
            <a:r>
              <a:rPr lang="en-US" dirty="0"/>
              <a:t> </a:t>
            </a:r>
            <a:r>
              <a:rPr lang="en-US" dirty="0" err="1"/>
              <a:t>suuria</a:t>
            </a:r>
            <a:r>
              <a:rPr lang="en-US" dirty="0"/>
              <a:t> </a:t>
            </a:r>
            <a:r>
              <a:rPr lang="en-US" dirty="0" err="1"/>
              <a:t>harppauksia</a:t>
            </a:r>
            <a:r>
              <a:rPr lang="en-US" dirty="0"/>
              <a:t> </a:t>
            </a:r>
            <a:r>
              <a:rPr lang="en-US" dirty="0" err="1"/>
              <a:t>lyhyessä</a:t>
            </a:r>
            <a:r>
              <a:rPr lang="en-US" dirty="0"/>
              <a:t> </a:t>
            </a:r>
            <a:r>
              <a:rPr lang="en-US" dirty="0" err="1"/>
              <a:t>ajassa</a:t>
            </a:r>
            <a:endParaRPr lang="en-US" dirty="0"/>
          </a:p>
          <a:p>
            <a:r>
              <a:rPr lang="en-US" dirty="0" err="1"/>
              <a:t>Insinööritieteiden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korostui</a:t>
            </a:r>
            <a:r>
              <a:rPr lang="en-US" dirty="0"/>
              <a:t> </a:t>
            </a:r>
            <a:r>
              <a:rPr lang="en-US" dirty="0" err="1"/>
              <a:t>perinteisten</a:t>
            </a:r>
            <a:r>
              <a:rPr lang="en-US" dirty="0"/>
              <a:t> </a:t>
            </a:r>
            <a:r>
              <a:rPr lang="en-US" dirty="0" err="1"/>
              <a:t>filosofisten</a:t>
            </a:r>
            <a:r>
              <a:rPr lang="en-US" dirty="0"/>
              <a:t> </a:t>
            </a:r>
            <a:r>
              <a:rPr lang="en-US" dirty="0" err="1"/>
              <a:t>tieteiden</a:t>
            </a:r>
            <a:r>
              <a:rPr lang="en-US" dirty="0"/>
              <a:t> </a:t>
            </a:r>
            <a:r>
              <a:rPr lang="en-US" dirty="0" err="1"/>
              <a:t>rinnalle</a:t>
            </a:r>
            <a:endParaRPr lang="en-US" dirty="0"/>
          </a:p>
          <a:p>
            <a:r>
              <a:rPr lang="en-US" dirty="0" err="1"/>
              <a:t>Erityisesti</a:t>
            </a:r>
            <a:r>
              <a:rPr lang="en-US" dirty="0"/>
              <a:t> 1900-luvulla ja 2000-luvun </a:t>
            </a:r>
            <a:r>
              <a:rPr lang="en-US" dirty="0" err="1"/>
              <a:t>alussa</a:t>
            </a:r>
            <a:r>
              <a:rPr lang="en-US" dirty="0"/>
              <a:t> </a:t>
            </a:r>
            <a:r>
              <a:rPr lang="en-US" dirty="0" err="1"/>
              <a:t>tekniikan</a:t>
            </a:r>
            <a:r>
              <a:rPr lang="en-US" dirty="0"/>
              <a:t> ja </a:t>
            </a:r>
            <a:r>
              <a:rPr lang="en-US" dirty="0" err="1"/>
              <a:t>tieteiden</a:t>
            </a:r>
            <a:r>
              <a:rPr lang="en-US" dirty="0"/>
              <a:t> </a:t>
            </a:r>
            <a:r>
              <a:rPr lang="en-US" dirty="0" err="1"/>
              <a:t>huima</a:t>
            </a:r>
            <a:r>
              <a:rPr lang="en-US" dirty="0"/>
              <a:t> </a:t>
            </a:r>
            <a:r>
              <a:rPr lang="en-US" dirty="0" err="1"/>
              <a:t>kehitys</a:t>
            </a:r>
            <a:r>
              <a:rPr lang="en-US" dirty="0"/>
              <a:t> (</a:t>
            </a:r>
            <a:r>
              <a:rPr lang="en-US" dirty="0" err="1"/>
              <a:t>lääketiede</a:t>
            </a:r>
            <a:r>
              <a:rPr lang="en-US" dirty="0"/>
              <a:t>, </a:t>
            </a:r>
            <a:r>
              <a:rPr lang="en-US" dirty="0" err="1"/>
              <a:t>fysiikka</a:t>
            </a:r>
            <a:r>
              <a:rPr lang="en-US" dirty="0"/>
              <a:t>, </a:t>
            </a:r>
            <a:r>
              <a:rPr lang="en-US" dirty="0" err="1"/>
              <a:t>kemia</a:t>
            </a:r>
            <a:r>
              <a:rPr lang="en-US" dirty="0"/>
              <a:t>, </a:t>
            </a:r>
            <a:r>
              <a:rPr lang="en-US" dirty="0" err="1"/>
              <a:t>tietotekniikka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b="1" dirty="0" err="1">
                <a:solidFill>
                  <a:srgbClr val="002060"/>
                </a:solidFill>
              </a:rPr>
              <a:t>Pohdi</a:t>
            </a:r>
            <a:r>
              <a:rPr lang="en-US" sz="1900" b="1" dirty="0">
                <a:solidFill>
                  <a:srgbClr val="002060"/>
                </a:solidFill>
              </a:rPr>
              <a:t>, </a:t>
            </a:r>
            <a:r>
              <a:rPr lang="en-US" sz="1900" b="1" dirty="0" err="1">
                <a:solidFill>
                  <a:srgbClr val="002060"/>
                </a:solidFill>
              </a:rPr>
              <a:t>mitä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hyötyjä</a:t>
            </a:r>
            <a:r>
              <a:rPr lang="en-US" sz="1900" b="1" dirty="0">
                <a:solidFill>
                  <a:srgbClr val="002060"/>
                </a:solidFill>
              </a:rPr>
              <a:t> ja </a:t>
            </a:r>
            <a:r>
              <a:rPr lang="en-US" sz="1900" b="1" dirty="0" err="1">
                <a:solidFill>
                  <a:srgbClr val="002060"/>
                </a:solidFill>
              </a:rPr>
              <a:t>haittoja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tieteen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nopeasta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kehityksestä</a:t>
            </a:r>
            <a:r>
              <a:rPr lang="en-US" sz="1900" b="1" dirty="0">
                <a:solidFill>
                  <a:srgbClr val="002060"/>
                </a:solidFill>
              </a:rPr>
              <a:t> on </a:t>
            </a:r>
            <a:r>
              <a:rPr lang="en-US" sz="1900" b="1" dirty="0" err="1">
                <a:solidFill>
                  <a:srgbClr val="002060"/>
                </a:solidFill>
              </a:rPr>
              <a:t>ollut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ihmiskunnalle</a:t>
            </a:r>
            <a:r>
              <a:rPr lang="en-US" sz="1900" b="1" dirty="0">
                <a:solidFill>
                  <a:srgbClr val="002060"/>
                </a:solidFill>
              </a:rPr>
              <a:t>? </a:t>
            </a:r>
            <a:endParaRPr lang="en-U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Kuva</a:t>
            </a:r>
            <a:r>
              <a:rPr lang="en-US" sz="1600" dirty="0"/>
              <a:t> </a:t>
            </a:r>
            <a:r>
              <a:rPr lang="en-US" sz="1600" dirty="0" err="1"/>
              <a:t>Kanta-kirjan</a:t>
            </a:r>
            <a:r>
              <a:rPr lang="en-US" sz="1600" dirty="0"/>
              <a:t> </a:t>
            </a:r>
            <a:r>
              <a:rPr lang="en-US" sz="1600" dirty="0" err="1"/>
              <a:t>opettajan</a:t>
            </a:r>
            <a:r>
              <a:rPr lang="en-US" sz="1600" dirty="0"/>
              <a:t> </a:t>
            </a:r>
            <a:r>
              <a:rPr lang="en-US" sz="1600" dirty="0" err="1"/>
              <a:t>opetusmateriaaleista</a:t>
            </a:r>
            <a:r>
              <a:rPr lang="en-US" sz="1600" dirty="0"/>
              <a:t>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C980798-0DCE-448D-BAA9-946A0539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988" y="6224660"/>
            <a:ext cx="4680326" cy="313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FI1 - Fanni Tainio</a:t>
            </a:r>
          </a:p>
        </p:txBody>
      </p:sp>
    </p:spTree>
    <p:extLst>
      <p:ext uri="{BB962C8B-B14F-4D97-AF65-F5344CB8AC3E}">
        <p14:creationId xmlns:p14="http://schemas.microsoft.com/office/powerpoint/2010/main" val="155863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60E985-2251-4758-9B83-0855B04B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i-FI" sz="1400" dirty="0" err="1">
                <a:solidFill>
                  <a:srgbClr val="FFFFFF"/>
                </a:solidFill>
              </a:rPr>
              <a:t>pohdintatehtÄVÄN</a:t>
            </a:r>
            <a:r>
              <a:rPr lang="fi-FI" sz="1400" dirty="0">
                <a:solidFill>
                  <a:srgbClr val="FFFFFF"/>
                </a:solidFill>
              </a:rPr>
              <a:t> VASTAUKSET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171763F1-0F4F-4C07-9FE2-4F222CFAF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971549"/>
            <a:ext cx="6247880" cy="4810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Jotkin tieteet ovat soveltavia, kuten lääketiede tai tietojenkäsittelytiede, kun taas toiset ovat teoreettisia, kuten matematiikka tai filosofia.</a:t>
            </a:r>
          </a:p>
          <a:p>
            <a:pPr>
              <a:lnSpc>
                <a:spcPct val="90000"/>
              </a:lnSpc>
            </a:pPr>
            <a:r>
              <a:rPr lang="fi-FI" dirty="0"/>
              <a:t>Soveltavat tieteet ovat hyödyttäneet konkreettisesti ihmiskuntaa. Esimerkiksi lääketiede on konkreettisesti parantanut ihmiselämän laatua.</a:t>
            </a:r>
          </a:p>
          <a:p>
            <a:pPr>
              <a:lnSpc>
                <a:spcPct val="90000"/>
              </a:lnSpc>
            </a:pPr>
            <a:r>
              <a:rPr lang="fi-FI" dirty="0"/>
              <a:t>Tieteellisistä keksinnöistä voi kuitenkin koitua haittaa ihmiskunnalle ja koko maapallolle. Ne voivat esimerkiksi saastuttaa ilmaa ja pilata vesistöjä.</a:t>
            </a:r>
          </a:p>
          <a:p>
            <a:pPr>
              <a:lnSpc>
                <a:spcPct val="90000"/>
              </a:lnSpc>
            </a:pPr>
            <a:r>
              <a:rPr lang="fi-FI" dirty="0"/>
              <a:t>Tieteet sellaisenaan eivät tee vahinkoa ihmiskunnalle, mutta tieteelliset keksinnöt, kuten atomipommi, voivat tehdä.</a:t>
            </a:r>
          </a:p>
          <a:p>
            <a:pPr marL="0" indent="0">
              <a:lnSpc>
                <a:spcPct val="90000"/>
              </a:lnSpc>
              <a:buNone/>
            </a:pPr>
            <a:endParaRPr lang="fi-FI" sz="15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1500" dirty="0"/>
              <a:t>Lähde: Kanta-kirjan opettajan opetusmateriaali</a:t>
            </a:r>
            <a:br>
              <a:rPr lang="fi-FI" sz="1500" dirty="0"/>
            </a:br>
            <a:endParaRPr lang="fi-FI" sz="15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6BA32C-EED1-482E-82C8-04FE68BE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1694" y="6236208"/>
            <a:ext cx="4853331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2">
                    <a:alpha val="70000"/>
                  </a:schemeClr>
                </a:solidFill>
              </a:rPr>
              <a:t>FI1 - Fanni Tainio</a:t>
            </a:r>
          </a:p>
        </p:txBody>
      </p:sp>
    </p:spTree>
    <p:extLst>
      <p:ext uri="{BB962C8B-B14F-4D97-AF65-F5344CB8AC3E}">
        <p14:creationId xmlns:p14="http://schemas.microsoft.com/office/powerpoint/2010/main" val="856403187"/>
      </p:ext>
    </p:extLst>
  </p:cSld>
  <p:clrMapOvr>
    <a:masterClrMapping/>
  </p:clrMapOvr>
</p:sld>
</file>

<file path=ppt/theme/theme1.xml><?xml version="1.0" encoding="utf-8"?>
<a:theme xmlns:a="http://schemas.openxmlformats.org/drawingml/2006/main" name="Pakkau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TM10001115[[fn=Pakkaus]]</Template>
  <TotalTime>101</TotalTime>
  <Words>714</Words>
  <Application>Microsoft Office PowerPoint</Application>
  <PresentationFormat>Laajakuva</PresentationFormat>
  <Paragraphs>104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Pakkaus</vt:lpstr>
      <vt:lpstr>Mistä tieteessä on kysymys?</vt:lpstr>
      <vt:lpstr>Tieteen alku on filosofiassa</vt:lpstr>
      <vt:lpstr>Tiede käytännössä</vt:lpstr>
      <vt:lpstr>Kausaalinen ja teleologinen selittäminen</vt:lpstr>
      <vt:lpstr>MITÄ OVAT Kvantitatiivinen ja kvalitatiivinen tutkimus?</vt:lpstr>
      <vt:lpstr>MITÄ OVAT Kvantitatiivinen ja kvalitatiivinen tutkimus?</vt:lpstr>
      <vt:lpstr>TIETEESEEN LIITTYVÄÄ KRITIIKKIÄ</vt:lpstr>
      <vt:lpstr>Pohdintatehtävä</vt:lpstr>
      <vt:lpstr>pohdintatehtÄVÄN VASTAUKSET</vt:lpstr>
      <vt:lpstr>Kotitehtäviä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Mistä tieteessä on kysymys?</dc:title>
  <dc:creator>Fanni Tainio</dc:creator>
  <cp:lastModifiedBy>Fanni Tainio</cp:lastModifiedBy>
  <cp:revision>15</cp:revision>
  <dcterms:created xsi:type="dcterms:W3CDTF">2020-04-15T14:14:48Z</dcterms:created>
  <dcterms:modified xsi:type="dcterms:W3CDTF">2020-04-23T06:34:52Z</dcterms:modified>
</cp:coreProperties>
</file>