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86" r:id="rId9"/>
    <p:sldId id="263" r:id="rId10"/>
    <p:sldId id="264" r:id="rId11"/>
    <p:sldId id="265" r:id="rId12"/>
    <p:sldId id="266" r:id="rId13"/>
    <p:sldId id="267" r:id="rId14"/>
    <p:sldId id="268" r:id="rId15"/>
    <p:sldId id="326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335" r:id="rId31"/>
    <p:sldId id="283" r:id="rId32"/>
    <p:sldId id="363" r:id="rId33"/>
    <p:sldId id="455" r:id="rId34"/>
    <p:sldId id="284" r:id="rId35"/>
    <p:sldId id="333" r:id="rId36"/>
    <p:sldId id="285" r:id="rId37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iC8Eu1rcbpmgHnvAtApTPjebMy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3595E2-37CB-4C1F-86D2-8FEB671A044F}" v="44" dt="2026-02-27T09:52:14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4660"/>
  </p:normalViewPr>
  <p:slideViewPr>
    <p:cSldViewPr snapToGrid="0">
      <p:cViewPr varScale="1">
        <p:scale>
          <a:sx n="30" d="100"/>
          <a:sy n="30" d="100"/>
        </p:scale>
        <p:origin x="10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jo Grönvall-Jokela" userId="10993c76-be4d-4698-8a99-80574621722b" providerId="ADAL" clId="{33307EAA-7C51-4650-909A-A3876D76CFAC}"/>
    <pc:docChg chg="custSel addSld delSld modSld sldOrd">
      <pc:chgData name="Marjo Grönvall-Jokela" userId="10993c76-be4d-4698-8a99-80574621722b" providerId="ADAL" clId="{33307EAA-7C51-4650-909A-A3876D76CFAC}" dt="2026-02-27T09:56:34.521" v="461" actId="113"/>
      <pc:docMkLst>
        <pc:docMk/>
      </pc:docMkLst>
      <pc:sldChg chg="del">
        <pc:chgData name="Marjo Grönvall-Jokela" userId="10993c76-be4d-4698-8a99-80574621722b" providerId="ADAL" clId="{33307EAA-7C51-4650-909A-A3876D76CFAC}" dt="2026-02-27T08:53:14.449" v="0" actId="47"/>
        <pc:sldMkLst>
          <pc:docMk/>
          <pc:sldMk cId="0" sldId="256"/>
        </pc:sldMkLst>
      </pc:sldChg>
      <pc:sldChg chg="modSp mod addAnim delAnim modAnim">
        <pc:chgData name="Marjo Grönvall-Jokela" userId="10993c76-be4d-4698-8a99-80574621722b" providerId="ADAL" clId="{33307EAA-7C51-4650-909A-A3876D76CFAC}" dt="2026-02-27T09:48:04.288" v="399" actId="113"/>
        <pc:sldMkLst>
          <pc:docMk/>
          <pc:sldMk cId="0" sldId="271"/>
        </pc:sldMkLst>
        <pc:spChg chg="mod">
          <ac:chgData name="Marjo Grönvall-Jokela" userId="10993c76-be4d-4698-8a99-80574621722b" providerId="ADAL" clId="{33307EAA-7C51-4650-909A-A3876D76CFAC}" dt="2026-02-27T09:48:04.288" v="399" actId="113"/>
          <ac:spMkLst>
            <pc:docMk/>
            <pc:sldMk cId="0" sldId="271"/>
            <ac:spMk id="210" creationId="{00000000-0000-0000-0000-000000000000}"/>
          </ac:spMkLst>
        </pc:spChg>
      </pc:sldChg>
      <pc:sldChg chg="modSp mod addAnim delAnim modAnim">
        <pc:chgData name="Marjo Grönvall-Jokela" userId="10993c76-be4d-4698-8a99-80574621722b" providerId="ADAL" clId="{33307EAA-7C51-4650-909A-A3876D76CFAC}" dt="2026-02-27T09:49:10.742" v="406" actId="207"/>
        <pc:sldMkLst>
          <pc:docMk/>
          <pc:sldMk cId="0" sldId="273"/>
        </pc:sldMkLst>
        <pc:spChg chg="mod">
          <ac:chgData name="Marjo Grönvall-Jokela" userId="10993c76-be4d-4698-8a99-80574621722b" providerId="ADAL" clId="{33307EAA-7C51-4650-909A-A3876D76CFAC}" dt="2026-02-27T09:49:10.742" v="406" actId="207"/>
          <ac:spMkLst>
            <pc:docMk/>
            <pc:sldMk cId="0" sldId="273"/>
            <ac:spMk id="227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25:28.455" v="199" actId="12"/>
          <ac:spMkLst>
            <pc:docMk/>
            <pc:sldMk cId="0" sldId="273"/>
            <ac:spMk id="228" creationId="{00000000-0000-0000-0000-000000000000}"/>
          </ac:spMkLst>
        </pc:spChg>
        <pc:picChg chg="mod">
          <ac:chgData name="Marjo Grönvall-Jokela" userId="10993c76-be4d-4698-8a99-80574621722b" providerId="ADAL" clId="{33307EAA-7C51-4650-909A-A3876D76CFAC}" dt="2026-02-27T09:21:27.270" v="148" actId="14100"/>
          <ac:picMkLst>
            <pc:docMk/>
            <pc:sldMk cId="0" sldId="273"/>
            <ac:picMk id="4" creationId="{F5F94120-F700-A232-37F7-B5F509BEFF9A}"/>
          </ac:picMkLst>
        </pc:picChg>
      </pc:sldChg>
      <pc:sldChg chg="modSp mod addAnim delAnim modAnim">
        <pc:chgData name="Marjo Grönvall-Jokela" userId="10993c76-be4d-4698-8a99-80574621722b" providerId="ADAL" clId="{33307EAA-7C51-4650-909A-A3876D76CFAC}" dt="2026-02-27T09:48:57.804" v="405" actId="207"/>
        <pc:sldMkLst>
          <pc:docMk/>
          <pc:sldMk cId="0" sldId="274"/>
        </pc:sldMkLst>
        <pc:spChg chg="mod">
          <ac:chgData name="Marjo Grönvall-Jokela" userId="10993c76-be4d-4698-8a99-80574621722b" providerId="ADAL" clId="{33307EAA-7C51-4650-909A-A3876D76CFAC}" dt="2026-02-27T09:48:57.804" v="405" actId="207"/>
          <ac:spMkLst>
            <pc:docMk/>
            <pc:sldMk cId="0" sldId="274"/>
            <ac:spMk id="236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28:17.105" v="259" actId="14100"/>
          <ac:spMkLst>
            <pc:docMk/>
            <pc:sldMk cId="0" sldId="274"/>
            <ac:spMk id="237" creationId="{00000000-0000-0000-0000-000000000000}"/>
          </ac:spMkLst>
        </pc:spChg>
      </pc:sldChg>
      <pc:sldChg chg="modSp mod addAnim delAnim modAnim">
        <pc:chgData name="Marjo Grönvall-Jokela" userId="10993c76-be4d-4698-8a99-80574621722b" providerId="ADAL" clId="{33307EAA-7C51-4650-909A-A3876D76CFAC}" dt="2026-02-27T09:48:48.847" v="404" actId="207"/>
        <pc:sldMkLst>
          <pc:docMk/>
          <pc:sldMk cId="0" sldId="275"/>
        </pc:sldMkLst>
        <pc:spChg chg="mod">
          <ac:chgData name="Marjo Grönvall-Jokela" userId="10993c76-be4d-4698-8a99-80574621722b" providerId="ADAL" clId="{33307EAA-7C51-4650-909A-A3876D76CFAC}" dt="2026-02-27T09:48:48.847" v="404" actId="207"/>
          <ac:spMkLst>
            <pc:docMk/>
            <pc:sldMk cId="0" sldId="275"/>
            <ac:spMk id="245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30:38.721" v="279" actId="113"/>
          <ac:spMkLst>
            <pc:docMk/>
            <pc:sldMk cId="0" sldId="275"/>
            <ac:spMk id="246" creationId="{00000000-0000-0000-0000-000000000000}"/>
          </ac:spMkLst>
        </pc:spChg>
      </pc:sldChg>
      <pc:sldChg chg="modSp mod addAnim delAnim modAnim">
        <pc:chgData name="Marjo Grönvall-Jokela" userId="10993c76-be4d-4698-8a99-80574621722b" providerId="ADAL" clId="{33307EAA-7C51-4650-909A-A3876D76CFAC}" dt="2026-02-27T09:48:40.582" v="403" actId="207"/>
        <pc:sldMkLst>
          <pc:docMk/>
          <pc:sldMk cId="0" sldId="276"/>
        </pc:sldMkLst>
        <pc:spChg chg="mod">
          <ac:chgData name="Marjo Grönvall-Jokela" userId="10993c76-be4d-4698-8a99-80574621722b" providerId="ADAL" clId="{33307EAA-7C51-4650-909A-A3876D76CFAC}" dt="2026-02-27T09:48:40.582" v="403" actId="207"/>
          <ac:spMkLst>
            <pc:docMk/>
            <pc:sldMk cId="0" sldId="276"/>
            <ac:spMk id="255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32:11.998" v="293" actId="14100"/>
          <ac:spMkLst>
            <pc:docMk/>
            <pc:sldMk cId="0" sldId="276"/>
            <ac:spMk id="256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32:20.144" v="294" actId="14100"/>
          <ac:spMkLst>
            <pc:docMk/>
            <pc:sldMk cId="0" sldId="276"/>
            <ac:spMk id="258" creationId="{00000000-0000-0000-0000-000000000000}"/>
          </ac:spMkLst>
        </pc:spChg>
        <pc:picChg chg="mod">
          <ac:chgData name="Marjo Grönvall-Jokela" userId="10993c76-be4d-4698-8a99-80574621722b" providerId="ADAL" clId="{33307EAA-7C51-4650-909A-A3876D76CFAC}" dt="2026-02-27T09:32:25.406" v="295" actId="14100"/>
          <ac:picMkLst>
            <pc:docMk/>
            <pc:sldMk cId="0" sldId="276"/>
            <ac:picMk id="4" creationId="{7C80013B-65CA-FB40-3EF9-F19EE609B50D}"/>
          </ac:picMkLst>
        </pc:picChg>
      </pc:sldChg>
      <pc:sldChg chg="addAnim delAnim modAnim">
        <pc:chgData name="Marjo Grönvall-Jokela" userId="10993c76-be4d-4698-8a99-80574621722b" providerId="ADAL" clId="{33307EAA-7C51-4650-909A-A3876D76CFAC}" dt="2026-02-27T09:33:26.408" v="301"/>
        <pc:sldMkLst>
          <pc:docMk/>
          <pc:sldMk cId="0" sldId="278"/>
        </pc:sldMkLst>
      </pc:sldChg>
      <pc:sldChg chg="modSp mod">
        <pc:chgData name="Marjo Grönvall-Jokela" userId="10993c76-be4d-4698-8a99-80574621722b" providerId="ADAL" clId="{33307EAA-7C51-4650-909A-A3876D76CFAC}" dt="2026-02-27T09:33:45.276" v="303" actId="113"/>
        <pc:sldMkLst>
          <pc:docMk/>
          <pc:sldMk cId="0" sldId="279"/>
        </pc:sldMkLst>
        <pc:spChg chg="mod">
          <ac:chgData name="Marjo Grönvall-Jokela" userId="10993c76-be4d-4698-8a99-80574621722b" providerId="ADAL" clId="{33307EAA-7C51-4650-909A-A3876D76CFAC}" dt="2026-02-27T09:33:45.276" v="303" actId="113"/>
          <ac:spMkLst>
            <pc:docMk/>
            <pc:sldMk cId="0" sldId="279"/>
            <ac:spMk id="281" creationId="{00000000-0000-0000-0000-000000000000}"/>
          </ac:spMkLst>
        </pc:spChg>
      </pc:sldChg>
      <pc:sldChg chg="modSp mod">
        <pc:chgData name="Marjo Grönvall-Jokela" userId="10993c76-be4d-4698-8a99-80574621722b" providerId="ADAL" clId="{33307EAA-7C51-4650-909A-A3876D76CFAC}" dt="2026-02-27T09:34:37.897" v="305" actId="14100"/>
        <pc:sldMkLst>
          <pc:docMk/>
          <pc:sldMk cId="0" sldId="280"/>
        </pc:sldMkLst>
        <pc:picChg chg="mod">
          <ac:chgData name="Marjo Grönvall-Jokela" userId="10993c76-be4d-4698-8a99-80574621722b" providerId="ADAL" clId="{33307EAA-7C51-4650-909A-A3876D76CFAC}" dt="2026-02-27T09:34:37.897" v="305" actId="14100"/>
          <ac:picMkLst>
            <pc:docMk/>
            <pc:sldMk cId="0" sldId="280"/>
            <ac:picMk id="6" creationId="{69CF61AA-0B9D-5E89-8394-F931B86F6975}"/>
          </ac:picMkLst>
        </pc:picChg>
      </pc:sldChg>
      <pc:sldChg chg="modSp mod addAnim delAnim modAnim">
        <pc:chgData name="Marjo Grönvall-Jokela" userId="10993c76-be4d-4698-8a99-80574621722b" providerId="ADAL" clId="{33307EAA-7C51-4650-909A-A3876D76CFAC}" dt="2026-02-27T09:49:30.656" v="407" actId="207"/>
        <pc:sldMkLst>
          <pc:docMk/>
          <pc:sldMk cId="0" sldId="281"/>
        </pc:sldMkLst>
        <pc:spChg chg="mod">
          <ac:chgData name="Marjo Grönvall-Jokela" userId="10993c76-be4d-4698-8a99-80574621722b" providerId="ADAL" clId="{33307EAA-7C51-4650-909A-A3876D76CFAC}" dt="2026-02-27T09:49:30.656" v="407" actId="207"/>
          <ac:spMkLst>
            <pc:docMk/>
            <pc:sldMk cId="0" sldId="281"/>
            <ac:spMk id="296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45:43.716" v="374" actId="403"/>
          <ac:spMkLst>
            <pc:docMk/>
            <pc:sldMk cId="0" sldId="281"/>
            <ac:spMk id="297" creationId="{00000000-0000-0000-0000-000000000000}"/>
          </ac:spMkLst>
        </pc:spChg>
        <pc:picChg chg="mod">
          <ac:chgData name="Marjo Grönvall-Jokela" userId="10993c76-be4d-4698-8a99-80574621722b" providerId="ADAL" clId="{33307EAA-7C51-4650-909A-A3876D76CFAC}" dt="2026-02-27T09:45:35.349" v="372" actId="14100"/>
          <ac:picMkLst>
            <pc:docMk/>
            <pc:sldMk cId="0" sldId="281"/>
            <ac:picMk id="4" creationId="{6B90F05E-5786-FC3F-54E1-4558ED705B79}"/>
          </ac:picMkLst>
        </pc:picChg>
      </pc:sldChg>
      <pc:sldChg chg="modSp mod addAnim delAnim modAnim">
        <pc:chgData name="Marjo Grönvall-Jokela" userId="10993c76-be4d-4698-8a99-80574621722b" providerId="ADAL" clId="{33307EAA-7C51-4650-909A-A3876D76CFAC}" dt="2026-02-27T09:48:21.786" v="400" actId="207"/>
        <pc:sldMkLst>
          <pc:docMk/>
          <pc:sldMk cId="0" sldId="282"/>
        </pc:sldMkLst>
        <pc:spChg chg="mod">
          <ac:chgData name="Marjo Grönvall-Jokela" userId="10993c76-be4d-4698-8a99-80574621722b" providerId="ADAL" clId="{33307EAA-7C51-4650-909A-A3876D76CFAC}" dt="2026-02-27T09:48:21.786" v="400" actId="207"/>
          <ac:spMkLst>
            <pc:docMk/>
            <pc:sldMk cId="0" sldId="282"/>
            <ac:spMk id="305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47:00.946" v="390" actId="14100"/>
          <ac:spMkLst>
            <pc:docMk/>
            <pc:sldMk cId="0" sldId="282"/>
            <ac:spMk id="306" creationId="{00000000-0000-0000-0000-000000000000}"/>
          </ac:spMkLst>
        </pc:spChg>
      </pc:sldChg>
      <pc:sldChg chg="modSp mod">
        <pc:chgData name="Marjo Grönvall-Jokela" userId="10993c76-be4d-4698-8a99-80574621722b" providerId="ADAL" clId="{33307EAA-7C51-4650-909A-A3876D76CFAC}" dt="2026-02-27T09:35:53.120" v="316" actId="403"/>
        <pc:sldMkLst>
          <pc:docMk/>
          <pc:sldMk cId="0" sldId="283"/>
        </pc:sldMkLst>
        <pc:spChg chg="mod">
          <ac:chgData name="Marjo Grönvall-Jokela" userId="10993c76-be4d-4698-8a99-80574621722b" providerId="ADAL" clId="{33307EAA-7C51-4650-909A-A3876D76CFAC}" dt="2026-02-27T09:35:53.120" v="316" actId="403"/>
          <ac:spMkLst>
            <pc:docMk/>
            <pc:sldMk cId="0" sldId="283"/>
            <ac:spMk id="316" creationId="{00000000-0000-0000-0000-000000000000}"/>
          </ac:spMkLst>
        </pc:spChg>
        <pc:picChg chg="mod">
          <ac:chgData name="Marjo Grönvall-Jokela" userId="10993c76-be4d-4698-8a99-80574621722b" providerId="ADAL" clId="{33307EAA-7C51-4650-909A-A3876D76CFAC}" dt="2026-02-27T09:35:15.806" v="309" actId="14100"/>
          <ac:picMkLst>
            <pc:docMk/>
            <pc:sldMk cId="0" sldId="283"/>
            <ac:picMk id="6" creationId="{6ABDE70B-FF67-E275-E323-E7351D433C41}"/>
          </ac:picMkLst>
        </pc:picChg>
      </pc:sldChg>
      <pc:sldChg chg="modSp mod addAnim delAnim modAnim">
        <pc:chgData name="Marjo Grönvall-Jokela" userId="10993c76-be4d-4698-8a99-80574621722b" providerId="ADAL" clId="{33307EAA-7C51-4650-909A-A3876D76CFAC}" dt="2026-02-27T09:37:56.358" v="336"/>
        <pc:sldMkLst>
          <pc:docMk/>
          <pc:sldMk cId="0" sldId="284"/>
        </pc:sldMkLst>
        <pc:spChg chg="mod">
          <ac:chgData name="Marjo Grönvall-Jokela" userId="10993c76-be4d-4698-8a99-80574621722b" providerId="ADAL" clId="{33307EAA-7C51-4650-909A-A3876D76CFAC}" dt="2026-02-27T09:37:48.873" v="334" actId="27636"/>
          <ac:spMkLst>
            <pc:docMk/>
            <pc:sldMk cId="0" sldId="284"/>
            <ac:spMk id="324" creationId="{00000000-0000-0000-0000-000000000000}"/>
          </ac:spMkLst>
        </pc:spChg>
      </pc:sldChg>
      <pc:sldChg chg="addSp delSp modSp mod">
        <pc:chgData name="Marjo Grönvall-Jokela" userId="10993c76-be4d-4698-8a99-80574621722b" providerId="ADAL" clId="{33307EAA-7C51-4650-909A-A3876D76CFAC}" dt="2026-02-27T09:39:13.908" v="353" actId="403"/>
        <pc:sldMkLst>
          <pc:docMk/>
          <pc:sldMk cId="0" sldId="285"/>
        </pc:sldMkLst>
        <pc:spChg chg="add mod">
          <ac:chgData name="Marjo Grönvall-Jokela" userId="10993c76-be4d-4698-8a99-80574621722b" providerId="ADAL" clId="{33307EAA-7C51-4650-909A-A3876D76CFAC}" dt="2026-02-27T09:39:03.020" v="350" actId="1076"/>
          <ac:spMkLst>
            <pc:docMk/>
            <pc:sldMk cId="0" sldId="285"/>
            <ac:spMk id="3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39:13.908" v="353" actId="403"/>
          <ac:spMkLst>
            <pc:docMk/>
            <pc:sldMk cId="0" sldId="285"/>
            <ac:spMk id="333" creationId="{00000000-0000-0000-0000-000000000000}"/>
          </ac:spMkLst>
        </pc:spChg>
        <pc:spChg chg="del">
          <ac:chgData name="Marjo Grönvall-Jokela" userId="10993c76-be4d-4698-8a99-80574621722b" providerId="ADAL" clId="{33307EAA-7C51-4650-909A-A3876D76CFAC}" dt="2026-02-27T09:38:42.728" v="346" actId="21"/>
          <ac:spMkLst>
            <pc:docMk/>
            <pc:sldMk cId="0" sldId="285"/>
            <ac:spMk id="335" creationId="{00000000-0000-0000-0000-000000000000}"/>
          </ac:spMkLst>
        </pc:spChg>
      </pc:sldChg>
      <pc:sldChg chg="addSp delSp modSp new mod">
        <pc:chgData name="Marjo Grönvall-Jokela" userId="10993c76-be4d-4698-8a99-80574621722b" providerId="ADAL" clId="{33307EAA-7C51-4650-909A-A3876D76CFAC}" dt="2026-02-27T08:59:12.543" v="53" actId="403"/>
        <pc:sldMkLst>
          <pc:docMk/>
          <pc:sldMk cId="621346793" sldId="287"/>
        </pc:sldMkLst>
        <pc:spChg chg="mod">
          <ac:chgData name="Marjo Grönvall-Jokela" userId="10993c76-be4d-4698-8a99-80574621722b" providerId="ADAL" clId="{33307EAA-7C51-4650-909A-A3876D76CFAC}" dt="2026-02-27T08:59:12.543" v="53" actId="403"/>
          <ac:spMkLst>
            <pc:docMk/>
            <pc:sldMk cId="621346793" sldId="287"/>
            <ac:spMk id="2" creationId="{C5988CBF-77A3-CDED-997F-3A5E43196A9B}"/>
          </ac:spMkLst>
        </pc:spChg>
        <pc:spChg chg="del mod">
          <ac:chgData name="Marjo Grönvall-Jokela" userId="10993c76-be4d-4698-8a99-80574621722b" providerId="ADAL" clId="{33307EAA-7C51-4650-909A-A3876D76CFAC}" dt="2026-02-27T08:56:30.032" v="20" actId="478"/>
          <ac:spMkLst>
            <pc:docMk/>
            <pc:sldMk cId="621346793" sldId="287"/>
            <ac:spMk id="3" creationId="{EB16942F-C3D8-95FF-1A8B-56DBCCB06FF8}"/>
          </ac:spMkLst>
        </pc:spChg>
        <pc:picChg chg="add del mod">
          <ac:chgData name="Marjo Grönvall-Jokela" userId="10993c76-be4d-4698-8a99-80574621722b" providerId="ADAL" clId="{33307EAA-7C51-4650-909A-A3876D76CFAC}" dt="2026-02-27T08:56:30.032" v="20" actId="478"/>
          <ac:picMkLst>
            <pc:docMk/>
            <pc:sldMk cId="621346793" sldId="287"/>
            <ac:picMk id="1026" creationId="{D11BEAA7-1FD8-5865-A26D-4CC78DF05378}"/>
          </ac:picMkLst>
        </pc:picChg>
        <pc:picChg chg="add mod">
          <ac:chgData name="Marjo Grönvall-Jokela" userId="10993c76-be4d-4698-8a99-80574621722b" providerId="ADAL" clId="{33307EAA-7C51-4650-909A-A3876D76CFAC}" dt="2026-02-27T08:58:57.125" v="50" actId="1076"/>
          <ac:picMkLst>
            <pc:docMk/>
            <pc:sldMk cId="621346793" sldId="287"/>
            <ac:picMk id="1028" creationId="{79296E3E-88CE-27E7-BEA6-DA002C7A1F2F}"/>
          </ac:picMkLst>
        </pc:picChg>
      </pc:sldChg>
      <pc:sldChg chg="new del">
        <pc:chgData name="Marjo Grönvall-Jokela" userId="10993c76-be4d-4698-8a99-80574621722b" providerId="ADAL" clId="{33307EAA-7C51-4650-909A-A3876D76CFAC}" dt="2026-02-27T08:57:16.331" v="23" actId="47"/>
        <pc:sldMkLst>
          <pc:docMk/>
          <pc:sldMk cId="4052475193" sldId="288"/>
        </pc:sldMkLst>
      </pc:sldChg>
      <pc:sldChg chg="modSp add mod">
        <pc:chgData name="Marjo Grönvall-Jokela" userId="10993c76-be4d-4698-8a99-80574621722b" providerId="ADAL" clId="{33307EAA-7C51-4650-909A-A3876D76CFAC}" dt="2026-02-27T09:19:36.567" v="147" actId="20577"/>
        <pc:sldMkLst>
          <pc:docMk/>
          <pc:sldMk cId="2394033606" sldId="326"/>
        </pc:sldMkLst>
        <pc:spChg chg="mod">
          <ac:chgData name="Marjo Grönvall-Jokela" userId="10993c76-be4d-4698-8a99-80574621722b" providerId="ADAL" clId="{33307EAA-7C51-4650-909A-A3876D76CFAC}" dt="2026-02-27T09:13:04.124" v="61" actId="207"/>
          <ac:spMkLst>
            <pc:docMk/>
            <pc:sldMk cId="2394033606" sldId="326"/>
            <ac:spMk id="2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19:36.567" v="147" actId="20577"/>
          <ac:spMkLst>
            <pc:docMk/>
            <pc:sldMk cId="2394033606" sldId="326"/>
            <ac:spMk id="3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19:20.143" v="111" actId="27636"/>
          <ac:spMkLst>
            <pc:docMk/>
            <pc:sldMk cId="2394033606" sldId="326"/>
            <ac:spMk id="6" creationId="{00000000-0000-0000-0000-000000000000}"/>
          </ac:spMkLst>
        </pc:spChg>
      </pc:sldChg>
      <pc:sldChg chg="modSp add mod">
        <pc:chgData name="Marjo Grönvall-Jokela" userId="10993c76-be4d-4698-8a99-80574621722b" providerId="ADAL" clId="{33307EAA-7C51-4650-909A-A3876D76CFAC}" dt="2026-02-27T09:49:44.441" v="408" actId="113"/>
        <pc:sldMkLst>
          <pc:docMk/>
          <pc:sldMk cId="281944869" sldId="333"/>
        </pc:sldMkLst>
        <pc:spChg chg="mod">
          <ac:chgData name="Marjo Grönvall-Jokela" userId="10993c76-be4d-4698-8a99-80574621722b" providerId="ADAL" clId="{33307EAA-7C51-4650-909A-A3876D76CFAC}" dt="2026-02-27T09:49:44.441" v="408" actId="113"/>
          <ac:spMkLst>
            <pc:docMk/>
            <pc:sldMk cId="281944869" sldId="333"/>
            <ac:spMk id="2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42:37.325" v="360" actId="1076"/>
          <ac:spMkLst>
            <pc:docMk/>
            <pc:sldMk cId="281944869" sldId="333"/>
            <ac:spMk id="3" creationId="{00000000-0000-0000-0000-000000000000}"/>
          </ac:spMkLst>
        </pc:spChg>
      </pc:sldChg>
      <pc:sldChg chg="modSp add mod ord">
        <pc:chgData name="Marjo Grönvall-Jokela" userId="10993c76-be4d-4698-8a99-80574621722b" providerId="ADAL" clId="{33307EAA-7C51-4650-909A-A3876D76CFAC}" dt="2026-02-27T09:54:43.372" v="442" actId="403"/>
        <pc:sldMkLst>
          <pc:docMk/>
          <pc:sldMk cId="3500593397" sldId="335"/>
        </pc:sldMkLst>
        <pc:spChg chg="mod">
          <ac:chgData name="Marjo Grönvall-Jokela" userId="10993c76-be4d-4698-8a99-80574621722b" providerId="ADAL" clId="{33307EAA-7C51-4650-909A-A3876D76CFAC}" dt="2026-02-27T09:53:13.707" v="434" actId="207"/>
          <ac:spMkLst>
            <pc:docMk/>
            <pc:sldMk cId="3500593397" sldId="335"/>
            <ac:spMk id="2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54:43.372" v="442" actId="403"/>
          <ac:spMkLst>
            <pc:docMk/>
            <pc:sldMk cId="3500593397" sldId="335"/>
            <ac:spMk id="5" creationId="{00000000-0000-0000-0000-000000000000}"/>
          </ac:spMkLst>
        </pc:spChg>
      </pc:sldChg>
      <pc:sldChg chg="modSp add del mod">
        <pc:chgData name="Marjo Grönvall-Jokela" userId="10993c76-be4d-4698-8a99-80574621722b" providerId="ADAL" clId="{33307EAA-7C51-4650-909A-A3876D76CFAC}" dt="2026-02-27T09:53:36.623" v="436" actId="2696"/>
        <pc:sldMkLst>
          <pc:docMk/>
          <pc:sldMk cId="3085535660" sldId="337"/>
        </pc:sldMkLst>
        <pc:spChg chg="mod">
          <ac:chgData name="Marjo Grönvall-Jokela" userId="10993c76-be4d-4698-8a99-80574621722b" providerId="ADAL" clId="{33307EAA-7C51-4650-909A-A3876D76CFAC}" dt="2026-02-27T09:52:15.121" v="415" actId="27636"/>
          <ac:spMkLst>
            <pc:docMk/>
            <pc:sldMk cId="3085535660" sldId="337"/>
            <ac:spMk id="2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52:15.137" v="416" actId="27636"/>
          <ac:spMkLst>
            <pc:docMk/>
            <pc:sldMk cId="3085535660" sldId="337"/>
            <ac:spMk id="7" creationId="{00000000-0000-0000-0000-000000000000}"/>
          </ac:spMkLst>
        </pc:spChg>
      </pc:sldChg>
      <pc:sldChg chg="modSp add del mod">
        <pc:chgData name="Marjo Grönvall-Jokela" userId="10993c76-be4d-4698-8a99-80574621722b" providerId="ADAL" clId="{33307EAA-7C51-4650-909A-A3876D76CFAC}" dt="2026-02-27T09:53:29.937" v="435" actId="2696"/>
        <pc:sldMkLst>
          <pc:docMk/>
          <pc:sldMk cId="2276692888" sldId="360"/>
        </pc:sldMkLst>
        <pc:spChg chg="mod">
          <ac:chgData name="Marjo Grönvall-Jokela" userId="10993c76-be4d-4698-8a99-80574621722b" providerId="ADAL" clId="{33307EAA-7C51-4650-909A-A3876D76CFAC}" dt="2026-02-27T09:52:15.121" v="413" actId="27636"/>
          <ac:spMkLst>
            <pc:docMk/>
            <pc:sldMk cId="2276692888" sldId="360"/>
            <ac:spMk id="3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52:15.121" v="414" actId="27636"/>
          <ac:spMkLst>
            <pc:docMk/>
            <pc:sldMk cId="2276692888" sldId="360"/>
            <ac:spMk id="4" creationId="{00000000-0000-0000-0000-000000000000}"/>
          </ac:spMkLst>
        </pc:spChg>
      </pc:sldChg>
      <pc:sldChg chg="modSp add mod ord">
        <pc:chgData name="Marjo Grönvall-Jokela" userId="10993c76-be4d-4698-8a99-80574621722b" providerId="ADAL" clId="{33307EAA-7C51-4650-909A-A3876D76CFAC}" dt="2026-02-27T09:56:34.521" v="461" actId="113"/>
        <pc:sldMkLst>
          <pc:docMk/>
          <pc:sldMk cId="952961404" sldId="363"/>
        </pc:sldMkLst>
        <pc:spChg chg="mod">
          <ac:chgData name="Marjo Grönvall-Jokela" userId="10993c76-be4d-4698-8a99-80574621722b" providerId="ADAL" clId="{33307EAA-7C51-4650-909A-A3876D76CFAC}" dt="2026-02-27T09:56:34.521" v="461" actId="113"/>
          <ac:spMkLst>
            <pc:docMk/>
            <pc:sldMk cId="952961404" sldId="363"/>
            <ac:spMk id="3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55:44.221" v="453" actId="20577"/>
          <ac:spMkLst>
            <pc:docMk/>
            <pc:sldMk cId="952961404" sldId="363"/>
            <ac:spMk id="4" creationId="{00000000-0000-0000-0000-000000000000}"/>
          </ac:spMkLst>
        </pc:spChg>
      </pc:sldChg>
      <pc:sldChg chg="modSp add mod ord">
        <pc:chgData name="Marjo Grönvall-Jokela" userId="10993c76-be4d-4698-8a99-80574621722b" providerId="ADAL" clId="{33307EAA-7C51-4650-909A-A3876D76CFAC}" dt="2026-02-27T09:55:50.788" v="460" actId="20577"/>
        <pc:sldMkLst>
          <pc:docMk/>
          <pc:sldMk cId="1967626467" sldId="455"/>
        </pc:sldMkLst>
        <pc:spChg chg="mod">
          <ac:chgData name="Marjo Grönvall-Jokela" userId="10993c76-be4d-4698-8a99-80574621722b" providerId="ADAL" clId="{33307EAA-7C51-4650-909A-A3876D76CFAC}" dt="2026-02-27T09:55:50.788" v="460" actId="20577"/>
          <ac:spMkLst>
            <pc:docMk/>
            <pc:sldMk cId="1967626467" sldId="455"/>
            <ac:spMk id="2" creationId="{00000000-0000-0000-0000-000000000000}"/>
          </ac:spMkLst>
        </pc:spChg>
        <pc:spChg chg="mod">
          <ac:chgData name="Marjo Grönvall-Jokela" userId="10993c76-be4d-4698-8a99-80574621722b" providerId="ADAL" clId="{33307EAA-7C51-4650-909A-A3876D76CFAC}" dt="2026-02-27T09:52:15.089" v="411" actId="27636"/>
          <ac:spMkLst>
            <pc:docMk/>
            <pc:sldMk cId="1967626467" sldId="455"/>
            <ac:spMk id="3" creationId="{00000000-0000-0000-0000-000000000000}"/>
          </ac:spMkLst>
        </pc:spChg>
      </pc:sldChg>
      <pc:sldMasterChg chg="delSldLayout">
        <pc:chgData name="Marjo Grönvall-Jokela" userId="10993c76-be4d-4698-8a99-80574621722b" providerId="ADAL" clId="{33307EAA-7C51-4650-909A-A3876D76CFAC}" dt="2026-02-27T08:57:16.331" v="23" actId="47"/>
        <pc:sldMasterMkLst>
          <pc:docMk/>
          <pc:sldMasterMk cId="0" sldId="2147483648"/>
        </pc:sldMasterMkLst>
        <pc:sldLayoutChg chg="del">
          <pc:chgData name="Marjo Grönvall-Jokela" userId="10993c76-be4d-4698-8a99-80574621722b" providerId="ADAL" clId="{33307EAA-7C51-4650-909A-A3876D76CFAC}" dt="2026-02-27T08:53:14.449" v="0" actId="47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Marjo Grönvall-Jokela" userId="10993c76-be4d-4698-8a99-80574621722b" providerId="ADAL" clId="{33307EAA-7C51-4650-909A-A3876D76CFAC}" dt="2026-02-27T08:57:16.331" v="23" actId="47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d147b747b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d147b747bf_0_4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1d147b747bf_0_4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147b747b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d147b747bf_0_5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1d147b747bf_0_5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d147b747b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d147b747bf_0_6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d147b747bf_0_6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147b747b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147b747bf_0_6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1d147b747bf_0_69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d147b747bf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d147b747bf_0_7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1d147b747bf_0_7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d147b747b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d147b747bf_0_8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1d147b747bf_0_8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d147b747b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d147b747bf_0_9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d147b747bf_0_9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d147b747b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d147b747bf_0_9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d147b747bf_0_9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d147b747bf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d147b747bf_0_10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1d147b747bf_0_10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d147b747b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d147b747bf_0_11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1d147b747bf_0_11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d147b747bf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d147b747bf_0_12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1d147b747bf_0_12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d147b747b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d147b747bf_0_12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1d147b747bf_0_12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d147b747bf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d147b747bf_0_13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1d147b747bf_0_13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d147b747b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d147b747bf_0_14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1d147b747bf_0_14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d147b747bf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d147b747bf_0_14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1d147b747bf_0_14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198c41faa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198c41faa7_0_3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198c41faa7_0_3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28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198c41faa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198c41faa7_0_1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2198c41faa7_0_1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198c41faa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198c41faa7_0_1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2198c41faa7_0_1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198c41faa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198c41faa7_0_2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198c41faa7_0_2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198c41faa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198c41faa7_0_3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198c41faa7_0_3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d147b74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d147b747bf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1d147b747bf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d147b747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d147b747bf_0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1d147b747bf_0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d147b747b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d147b747bf_0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d147b747bf_0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147b747b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d147b747bf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1d147b747bf_0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d147b747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d147b747bf_0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1d147b747bf_0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d147b747b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d147b747bf_0_3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d147b747bf_0_3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9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2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11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1"/>
          <p:cNvSpPr txBox="1">
            <a:spLocks noGrp="1"/>
          </p:cNvSpPr>
          <p:nvPr>
            <p:ph type="body" idx="5"/>
          </p:nvPr>
        </p:nvSpPr>
        <p:spPr>
          <a:xfrm>
            <a:off x="167544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>
            <a:spLocks noGrp="1"/>
          </p:cNvSpPr>
          <p:nvPr>
            <p:ph type="pic" idx="6"/>
          </p:nvPr>
        </p:nvSpPr>
        <p:spPr>
          <a:xfrm>
            <a:off x="167549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2"/>
          <p:cNvSpPr txBox="1">
            <a:spLocks noGrp="1"/>
          </p:cNvSpPr>
          <p:nvPr>
            <p:ph type="body" idx="7"/>
          </p:nvPr>
        </p:nvSpPr>
        <p:spPr>
          <a:xfrm>
            <a:off x="1839037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7" name="Google Shape;77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8" name="Google Shape;78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24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219203" y="3070229"/>
            <a:ext cx="10773838" cy="1279526"/>
          </a:xfrm>
        </p:spPr>
        <p:txBody>
          <a:bodyPr anchor="b"/>
          <a:lstStyle>
            <a:lvl1pPr marL="0" indent="0">
              <a:buNone/>
              <a:defRPr sz="6000" b="1"/>
            </a:lvl1pPr>
            <a:lvl2pPr marL="1121465" indent="0">
              <a:buNone/>
              <a:defRPr sz="4800" b="1"/>
            </a:lvl2pPr>
            <a:lvl3pPr marL="2242927" indent="0">
              <a:buNone/>
              <a:defRPr sz="4560" b="1"/>
            </a:lvl3pPr>
            <a:lvl4pPr marL="3364392" indent="0">
              <a:buNone/>
              <a:defRPr sz="3840" b="1"/>
            </a:lvl4pPr>
            <a:lvl5pPr marL="4485857" indent="0">
              <a:buNone/>
              <a:defRPr sz="3840" b="1"/>
            </a:lvl5pPr>
            <a:lvl6pPr marL="5607319" indent="0">
              <a:buNone/>
              <a:defRPr sz="3840" b="1"/>
            </a:lvl6pPr>
            <a:lvl7pPr marL="6728784" indent="0">
              <a:buNone/>
              <a:defRPr sz="3840" b="1"/>
            </a:lvl7pPr>
            <a:lvl8pPr marL="7850249" indent="0">
              <a:buNone/>
              <a:defRPr sz="3840" b="1"/>
            </a:lvl8pPr>
            <a:lvl9pPr marL="8971714" indent="0">
              <a:buNone/>
              <a:defRPr sz="38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1219203" y="4349750"/>
            <a:ext cx="10773838" cy="7902576"/>
          </a:xfrm>
        </p:spPr>
        <p:txBody>
          <a:bodyPr/>
          <a:lstStyle>
            <a:lvl1pPr>
              <a:defRPr sz="6000"/>
            </a:lvl1pPr>
            <a:lvl2pPr>
              <a:defRPr sz="4800"/>
            </a:lvl2pPr>
            <a:lvl3pPr>
              <a:defRPr sz="4560"/>
            </a:lvl3pPr>
            <a:lvl4pPr>
              <a:defRPr sz="3840"/>
            </a:lvl4pPr>
            <a:lvl5pPr>
              <a:defRPr sz="3840"/>
            </a:lvl5pPr>
            <a:lvl6pPr>
              <a:defRPr sz="3840"/>
            </a:lvl6pPr>
            <a:lvl7pPr>
              <a:defRPr sz="3840"/>
            </a:lvl7pPr>
            <a:lvl8pPr>
              <a:defRPr sz="3840"/>
            </a:lvl8pPr>
            <a:lvl9pPr>
              <a:defRPr sz="384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12386755" y="3070229"/>
            <a:ext cx="10778064" cy="1279526"/>
          </a:xfrm>
        </p:spPr>
        <p:txBody>
          <a:bodyPr anchor="b"/>
          <a:lstStyle>
            <a:lvl1pPr marL="0" indent="0">
              <a:buNone/>
              <a:defRPr sz="6000" b="1"/>
            </a:lvl1pPr>
            <a:lvl2pPr marL="1121465" indent="0">
              <a:buNone/>
              <a:defRPr sz="4800" b="1"/>
            </a:lvl2pPr>
            <a:lvl3pPr marL="2242927" indent="0">
              <a:buNone/>
              <a:defRPr sz="4560" b="1"/>
            </a:lvl3pPr>
            <a:lvl4pPr marL="3364392" indent="0">
              <a:buNone/>
              <a:defRPr sz="3840" b="1"/>
            </a:lvl4pPr>
            <a:lvl5pPr marL="4485857" indent="0">
              <a:buNone/>
              <a:defRPr sz="3840" b="1"/>
            </a:lvl5pPr>
            <a:lvl6pPr marL="5607319" indent="0">
              <a:buNone/>
              <a:defRPr sz="3840" b="1"/>
            </a:lvl6pPr>
            <a:lvl7pPr marL="6728784" indent="0">
              <a:buNone/>
              <a:defRPr sz="3840" b="1"/>
            </a:lvl7pPr>
            <a:lvl8pPr marL="7850249" indent="0">
              <a:buNone/>
              <a:defRPr sz="3840" b="1"/>
            </a:lvl8pPr>
            <a:lvl9pPr marL="8971714" indent="0">
              <a:buNone/>
              <a:defRPr sz="384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2386755" y="4349750"/>
            <a:ext cx="10778064" cy="7902576"/>
          </a:xfrm>
        </p:spPr>
        <p:txBody>
          <a:bodyPr/>
          <a:lstStyle>
            <a:lvl1pPr>
              <a:defRPr sz="6000"/>
            </a:lvl1pPr>
            <a:lvl2pPr>
              <a:defRPr sz="4800"/>
            </a:lvl2pPr>
            <a:lvl3pPr>
              <a:defRPr sz="4560"/>
            </a:lvl3pPr>
            <a:lvl4pPr>
              <a:defRPr sz="3840"/>
            </a:lvl4pPr>
            <a:lvl5pPr>
              <a:defRPr sz="3840"/>
            </a:lvl5pPr>
            <a:lvl6pPr>
              <a:defRPr sz="3840"/>
            </a:lvl6pPr>
            <a:lvl7pPr>
              <a:defRPr sz="3840"/>
            </a:lvl7pPr>
            <a:lvl8pPr>
              <a:defRPr sz="3840"/>
            </a:lvl8pPr>
            <a:lvl9pPr>
              <a:defRPr sz="384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8005-4FC3-4AEF-BEB6-76D78D627104}" type="datetimeFigureOut">
              <a:rPr lang="fi-FI" smtClean="0"/>
              <a:t>27.2.2026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AFEF-86B9-4078-A382-2AC7942B70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095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8005-4FC3-4AEF-BEB6-76D78D627104}" type="datetimeFigureOut">
              <a:rPr lang="fi-FI" smtClean="0"/>
              <a:t>27.2.2026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AFEF-86B9-4078-A382-2AC7942B703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156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fi-FI"/>
              <a:t>Biomi 6 luku 6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nUXpTv0S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HOMtuZvoyqk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9296E3E-88CE-27E7-BEA6-DA002C7A1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557"/>
            <a:ext cx="24713514" cy="164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5988CBF-77A3-CDED-997F-3A5E43196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23688" y="6858000"/>
            <a:ext cx="22872357" cy="5457312"/>
          </a:xfrm>
        </p:spPr>
        <p:txBody>
          <a:bodyPr>
            <a:normAutofit/>
          </a:bodyPr>
          <a:lstStyle/>
          <a:p>
            <a:r>
              <a:rPr lang="fi-FI" sz="13800" dirty="0">
                <a:solidFill>
                  <a:schemeClr val="bg1"/>
                </a:solidFill>
              </a:rPr>
              <a:t>LUKU 6</a:t>
            </a:r>
            <a:br>
              <a:rPr lang="fi-FI" sz="13800" dirty="0">
                <a:solidFill>
                  <a:schemeClr val="bg1"/>
                </a:solidFill>
              </a:rPr>
            </a:br>
            <a:r>
              <a:rPr lang="fi-FI" sz="13800" dirty="0">
                <a:solidFill>
                  <a:schemeClr val="bg1"/>
                </a:solidFill>
              </a:rPr>
              <a:t>JALOSTUS</a:t>
            </a:r>
          </a:p>
        </p:txBody>
      </p:sp>
    </p:spTree>
    <p:extLst>
      <p:ext uri="{BB962C8B-B14F-4D97-AF65-F5344CB8AC3E}">
        <p14:creationId xmlns:p14="http://schemas.microsoft.com/office/powerpoint/2010/main" val="6213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147b747bf_0_21"/>
          <p:cNvSpPr txBox="1">
            <a:spLocks noGrp="1"/>
          </p:cNvSpPr>
          <p:nvPr>
            <p:ph type="body" idx="1"/>
          </p:nvPr>
        </p:nvSpPr>
        <p:spPr>
          <a:xfrm>
            <a:off x="1453374" y="408562"/>
            <a:ext cx="22029195" cy="1226678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1018"/>
              <a:buNone/>
            </a:pPr>
            <a:r>
              <a:rPr lang="fi-FI" sz="6600" b="1" dirty="0"/>
              <a:t>b) Valinta</a:t>
            </a:r>
            <a:endParaRPr sz="6600" b="1" dirty="0"/>
          </a:p>
          <a:p>
            <a:pPr marL="457200" lvl="0" indent="-53594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4840"/>
              <a:buChar char="-"/>
            </a:pPr>
            <a:r>
              <a:rPr lang="fi-FI" sz="4800" dirty="0"/>
              <a:t>Parhaat yksilöt valitaan lisääntymään </a:t>
            </a:r>
            <a:endParaRPr sz="4800" dirty="0"/>
          </a:p>
          <a:p>
            <a:pPr marL="45720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1018"/>
              <a:buNone/>
            </a:pPr>
            <a:r>
              <a:rPr lang="fi-FI" sz="4800" dirty="0"/>
              <a:t>→ </a:t>
            </a:r>
            <a:r>
              <a:rPr lang="fi-FI" sz="4800" b="1" dirty="0"/>
              <a:t>Miten nämä tunnistetaan?</a:t>
            </a:r>
            <a:endParaRPr sz="4800" b="1" dirty="0"/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4840"/>
            </a:pPr>
            <a:r>
              <a:rPr lang="fi-FI" sz="4800" b="1" dirty="0"/>
              <a:t>Valinta on työlästä ja hidasta → kallista</a:t>
            </a:r>
            <a:r>
              <a:rPr lang="fi-FI" sz="4800" dirty="0"/>
              <a:t>!</a:t>
            </a:r>
            <a:endParaRPr sz="4800" dirty="0"/>
          </a:p>
          <a:p>
            <a:pPr marL="1407161" lvl="2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Kasvit pitää kasvattaa ja arvioida jokaisessa sukupolvessa</a:t>
            </a:r>
            <a:endParaRPr dirty="0">
              <a:solidFill>
                <a:srgbClr val="000000"/>
              </a:solidFill>
            </a:endParaRPr>
          </a:p>
          <a:p>
            <a:pPr marL="1407161" lvl="2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Kasvatus tapahtuu valvotuissa oloissa kenttäkokeissa</a:t>
            </a:r>
            <a:endParaRPr dirty="0">
              <a:solidFill>
                <a:srgbClr val="000000"/>
              </a:solidFill>
            </a:endParaRPr>
          </a:p>
          <a:p>
            <a:pPr marL="1407161" lvl="2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Kasvit arvioidaan: mitataan halutut ominaisuudet (pituus, paino, siemenen tai hedelmän koko tai </a:t>
            </a:r>
            <a:r>
              <a:rPr lang="fi-FI" dirty="0" err="1">
                <a:solidFill>
                  <a:srgbClr val="000000"/>
                </a:solidFill>
              </a:rPr>
              <a:t>kasvuunlähdön</a:t>
            </a:r>
            <a:r>
              <a:rPr lang="fi-FI" dirty="0">
                <a:solidFill>
                  <a:srgbClr val="000000"/>
                </a:solidFill>
              </a:rPr>
              <a:t> aikaisuus, tai niiden kemialliset ominaisuudet)</a:t>
            </a:r>
            <a:endParaRPr dirty="0">
              <a:solidFill>
                <a:srgbClr val="000000"/>
              </a:solidFill>
            </a:endParaRPr>
          </a:p>
          <a:p>
            <a:pPr marL="1371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1018"/>
              <a:buNone/>
            </a:pPr>
            <a:r>
              <a:rPr lang="fi-FI" sz="4800" b="1" dirty="0"/>
              <a:t>Suositaan jalostusmenetelmiä, joissa yksilöistä tulee nopeammin halutunlaisia.</a:t>
            </a:r>
            <a:endParaRPr sz="4800" b="1" dirty="0"/>
          </a:p>
          <a:p>
            <a:pPr marL="1407161" lvl="0" indent="-57150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sz="4800" dirty="0"/>
              <a:t>Geenitekniikoilla jalostus on nopeampaa</a:t>
            </a:r>
            <a:endParaRPr sz="4800" dirty="0"/>
          </a:p>
          <a:p>
            <a:pPr marL="1407161" lvl="0" indent="-571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sz="4800" dirty="0"/>
              <a:t>DNA-merkkien käyttö nopeuttaa valintaa</a:t>
            </a:r>
            <a:endParaRPr sz="4800" dirty="0"/>
          </a:p>
          <a:p>
            <a:pPr marL="1407161" lvl="0" indent="-571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40"/>
              <a:buFont typeface="Arial" panose="020B0604020202020204" pitchFamily="34" charset="0"/>
              <a:buChar char="•"/>
            </a:pPr>
            <a:r>
              <a:rPr lang="fi-FI" sz="4800" dirty="0"/>
              <a:t>Genomivalinta</a:t>
            </a:r>
            <a:endParaRPr sz="4800" dirty="0"/>
          </a:p>
        </p:txBody>
      </p:sp>
      <p:sp>
        <p:nvSpPr>
          <p:cNvPr id="152" name="Google Shape;152;g1d147b747bf_0_2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39CEEF-D518-42B7-4924-C15BEC7F79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FC885F8-086B-CE64-76F4-A40C708EBD74}"/>
              </a:ext>
            </a:extLst>
          </p:cNvPr>
          <p:cNvSpPr txBox="1"/>
          <p:nvPr/>
        </p:nvSpPr>
        <p:spPr>
          <a:xfrm>
            <a:off x="2310974" y="11499970"/>
            <a:ext cx="121955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dirty="0">
                <a:hlinkClick r:id="rId3"/>
              </a:rPr>
              <a:t>https://www.youtube.com/watch?v=KonUXpTv0SI</a:t>
            </a:r>
            <a:endParaRPr lang="fi-FI" sz="3200" dirty="0"/>
          </a:p>
          <a:p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diagrammi, piirros&#10;&#10;Kuvaus luotu automaattisesti">
            <a:extLst>
              <a:ext uri="{FF2B5EF4-FFF2-40B4-BE49-F238E27FC236}">
                <a16:creationId xmlns:a16="http://schemas.microsoft.com/office/drawing/2014/main" id="{161453E6-0040-83A3-8BA6-4388017C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236" y="-232464"/>
            <a:ext cx="14307763" cy="13948464"/>
          </a:xfrm>
          <a:prstGeom prst="rect">
            <a:avLst/>
          </a:prstGeom>
        </p:spPr>
      </p:pic>
      <p:sp>
        <p:nvSpPr>
          <p:cNvPr id="158" name="Google Shape;158;g1d147b747bf_0_35"/>
          <p:cNvSpPr txBox="1">
            <a:spLocks noGrp="1"/>
          </p:cNvSpPr>
          <p:nvPr>
            <p:ph type="title"/>
          </p:nvPr>
        </p:nvSpPr>
        <p:spPr>
          <a:xfrm>
            <a:off x="1339240" y="1252764"/>
            <a:ext cx="732553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Valinta DNA-merkkien avulla</a:t>
            </a:r>
            <a:endParaRPr b="1" dirty="0">
              <a:solidFill>
                <a:schemeClr val="dk1"/>
              </a:solidFill>
            </a:endParaRPr>
          </a:p>
        </p:txBody>
      </p:sp>
      <p:sp>
        <p:nvSpPr>
          <p:cNvPr id="160" name="Google Shape;160;g1d147b747bf_0_3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DAF1FC-03CE-362A-E35D-C1D59138E8B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d147b747bf_0_42"/>
          <p:cNvSpPr txBox="1">
            <a:spLocks noGrp="1"/>
          </p:cNvSpPr>
          <p:nvPr>
            <p:ph type="title"/>
          </p:nvPr>
        </p:nvSpPr>
        <p:spPr>
          <a:xfrm>
            <a:off x="1676400" y="282443"/>
            <a:ext cx="21031200" cy="135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7200" b="1">
                <a:solidFill>
                  <a:schemeClr val="dk1"/>
                </a:solidFill>
              </a:rPr>
              <a:t>Kasvien erityispiirteet jalostuksessa ja kasvatuksessa</a:t>
            </a:r>
            <a:endParaRPr sz="7200" b="1">
              <a:solidFill>
                <a:schemeClr val="dk1"/>
              </a:solidFill>
            </a:endParaRPr>
          </a:p>
        </p:txBody>
      </p:sp>
      <p:sp>
        <p:nvSpPr>
          <p:cNvPr id="167" name="Google Shape;167;g1d147b747bf_0_42"/>
          <p:cNvSpPr txBox="1">
            <a:spLocks noGrp="1"/>
          </p:cNvSpPr>
          <p:nvPr>
            <p:ph type="body" idx="1"/>
          </p:nvPr>
        </p:nvSpPr>
        <p:spPr>
          <a:xfrm>
            <a:off x="1676400" y="10070675"/>
            <a:ext cx="8409300" cy="2260292"/>
          </a:xfrm>
          <a:prstGeom prst="rect">
            <a:avLst/>
          </a:prstGeom>
          <a:solidFill>
            <a:srgbClr val="FFE599"/>
          </a:solidFill>
          <a:ln w="1524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/>
              <a:t>KASVEJA ON HELPPOA KASVATTAA JA JALOSTAA</a:t>
            </a:r>
            <a:endParaRPr b="1" dirty="0"/>
          </a:p>
        </p:txBody>
      </p:sp>
      <p:sp>
        <p:nvSpPr>
          <p:cNvPr id="168" name="Google Shape;168;g1d147b747bf_0_42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12</a:t>
            </a:fld>
            <a:endParaRPr/>
          </a:p>
        </p:txBody>
      </p:sp>
      <p:sp>
        <p:nvSpPr>
          <p:cNvPr id="169" name="Google Shape;169;g1d147b747bf_0_42"/>
          <p:cNvSpPr txBox="1"/>
          <p:nvPr/>
        </p:nvSpPr>
        <p:spPr>
          <a:xfrm>
            <a:off x="844350" y="3355050"/>
            <a:ext cx="10073400" cy="3139291"/>
          </a:xfrm>
          <a:prstGeom prst="rect">
            <a:avLst/>
          </a:prstGeom>
          <a:solidFill>
            <a:srgbClr val="D9EAD3"/>
          </a:solidFill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800" b="1" dirty="0">
                <a:solidFill>
                  <a:srgbClr val="38761D"/>
                </a:solidFill>
              </a:rPr>
              <a:t>A. Kasvien genomit ovat eläinten genomeja muovautuvampia: </a:t>
            </a:r>
            <a:endParaRPr sz="4800" b="1" dirty="0">
              <a:solidFill>
                <a:srgbClr val="38761D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800" dirty="0">
                <a:solidFill>
                  <a:srgbClr val="38761D"/>
                </a:solidFill>
              </a:rPr>
              <a:t>Runsaasti lajinsisäisiä eroja 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g1d147b747bf_0_42"/>
          <p:cNvSpPr txBox="1"/>
          <p:nvPr/>
        </p:nvSpPr>
        <p:spPr>
          <a:xfrm>
            <a:off x="11869900" y="2165575"/>
            <a:ext cx="11151300" cy="10528500"/>
          </a:xfrm>
          <a:prstGeom prst="rect">
            <a:avLst/>
          </a:prstGeom>
          <a:solidFill>
            <a:srgbClr val="D9EAD3"/>
          </a:solidFill>
          <a:ln w="152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800" b="1" dirty="0">
                <a:solidFill>
                  <a:srgbClr val="38761D"/>
                </a:solidFill>
              </a:rPr>
              <a:t>B. Siemenkasveja voi kasvattaa:</a:t>
            </a:r>
            <a:endParaRPr sz="4800" b="1" dirty="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8761D"/>
              </a:solidFill>
            </a:endParaRPr>
          </a:p>
          <a:p>
            <a:pPr marL="914400" lvl="0" indent="-5334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AutoNum type="alphaLcParenR"/>
            </a:pPr>
            <a:r>
              <a:rPr lang="fi-FI" sz="4800" dirty="0">
                <a:solidFill>
                  <a:srgbClr val="38761D"/>
                </a:solidFill>
              </a:rPr>
              <a:t> suvullisesti siemenistä</a:t>
            </a:r>
            <a:endParaRPr sz="4800" dirty="0">
              <a:solidFill>
                <a:srgbClr val="38761D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38761D"/>
              </a:solidFill>
            </a:endParaRPr>
          </a:p>
          <a:p>
            <a:pPr marL="914400" lvl="0" indent="-5334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AutoNum type="alphaLcParenR"/>
            </a:pPr>
            <a:r>
              <a:rPr lang="fi-FI" sz="4800" dirty="0">
                <a:solidFill>
                  <a:srgbClr val="38761D"/>
                </a:solidFill>
              </a:rPr>
              <a:t> suvuttomasti eri kasvinosista:</a:t>
            </a:r>
            <a:endParaRPr sz="4800" dirty="0">
              <a:solidFill>
                <a:srgbClr val="38761D"/>
              </a:solidFill>
            </a:endParaRPr>
          </a:p>
          <a:p>
            <a:pPr marL="914400" lvl="0" indent="-5334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Char char="-"/>
            </a:pPr>
            <a:r>
              <a:rPr lang="fi-FI" sz="4800" dirty="0">
                <a:solidFill>
                  <a:srgbClr val="38761D"/>
                </a:solidFill>
              </a:rPr>
              <a:t>Monet kasvisolut ovat </a:t>
            </a:r>
            <a:r>
              <a:rPr lang="fi-FI" sz="4800" b="1" dirty="0">
                <a:solidFill>
                  <a:srgbClr val="38761D"/>
                </a:solidFill>
              </a:rPr>
              <a:t>totipotentteja</a:t>
            </a:r>
            <a:r>
              <a:rPr lang="fi-FI" sz="4800" dirty="0">
                <a:solidFill>
                  <a:srgbClr val="38761D"/>
                </a:solidFill>
              </a:rPr>
              <a:t>→ solusta voi regeneroida uuden kasvin.</a:t>
            </a:r>
            <a:endParaRPr sz="4800" dirty="0">
              <a:solidFill>
                <a:srgbClr val="38761D"/>
              </a:solidFill>
            </a:endParaRPr>
          </a:p>
          <a:p>
            <a:pPr marL="1981200" lvl="0" indent="-6858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rgbClr val="38761D"/>
                </a:solidFill>
              </a:rPr>
              <a:t>Mahdollistaa </a:t>
            </a:r>
            <a:r>
              <a:rPr lang="fi-FI" sz="4800" b="1" dirty="0">
                <a:solidFill>
                  <a:srgbClr val="38761D"/>
                </a:solidFill>
              </a:rPr>
              <a:t>kasvullisen lisäämisen.</a:t>
            </a:r>
            <a:r>
              <a:rPr lang="fi-FI" sz="4800" dirty="0">
                <a:solidFill>
                  <a:srgbClr val="38761D"/>
                </a:solidFill>
              </a:rPr>
              <a:t> </a:t>
            </a:r>
            <a:endParaRPr sz="4800" dirty="0">
              <a:solidFill>
                <a:srgbClr val="38761D"/>
              </a:solidFill>
            </a:endParaRPr>
          </a:p>
          <a:p>
            <a:pPr marL="1981200" lvl="0" indent="-68580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rgbClr val="38761D"/>
                </a:solidFill>
              </a:rPr>
              <a:t>Kasveja voi monistaa eli kloonata soluista (mikrolisäys)</a:t>
            </a:r>
            <a:endParaRPr sz="4800" dirty="0">
              <a:solidFill>
                <a:srgbClr val="38761D"/>
              </a:solidFill>
            </a:endParaRPr>
          </a:p>
          <a:p>
            <a:pPr marL="1828800" lvl="0" algn="l" rtl="0">
              <a:spcBef>
                <a:spcPts val="0"/>
              </a:spcBef>
              <a:spcAft>
                <a:spcPts val="0"/>
              </a:spcAft>
            </a:pPr>
            <a:r>
              <a:rPr lang="fi-FI" sz="4800" dirty="0">
                <a:solidFill>
                  <a:srgbClr val="38761D"/>
                </a:solidFill>
              </a:rPr>
              <a:t>→ käytetään nopeaan taimentuottoon. </a:t>
            </a:r>
            <a:endParaRPr sz="4800" dirty="0">
              <a:solidFill>
                <a:srgbClr val="38761D"/>
              </a:solidFill>
            </a:endParaRPr>
          </a:p>
        </p:txBody>
      </p:sp>
      <p:cxnSp>
        <p:nvCxnSpPr>
          <p:cNvPr id="171" name="Google Shape;171;g1d147b747bf_0_42"/>
          <p:cNvCxnSpPr/>
          <p:nvPr/>
        </p:nvCxnSpPr>
        <p:spPr>
          <a:xfrm>
            <a:off x="4943612" y="6665675"/>
            <a:ext cx="0" cy="3405000"/>
          </a:xfrm>
          <a:prstGeom prst="straightConnector1">
            <a:avLst/>
          </a:prstGeom>
          <a:noFill/>
          <a:ln w="1524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2" name="Google Shape;172;g1d147b747bf_0_42"/>
          <p:cNvCxnSpPr/>
          <p:nvPr/>
        </p:nvCxnSpPr>
        <p:spPr>
          <a:xfrm flipH="1">
            <a:off x="8030094" y="8080813"/>
            <a:ext cx="3642900" cy="1794900"/>
          </a:xfrm>
          <a:prstGeom prst="straightConnector1">
            <a:avLst/>
          </a:prstGeom>
          <a:noFill/>
          <a:ln w="152400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D11764-4B2C-F341-64BC-10D6684FAC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uiExpand="1" build="p" animBg="1"/>
      <p:bldP spid="169" grpId="0" animBg="1"/>
      <p:bldP spid="1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d147b747bf_0_55"/>
          <p:cNvSpPr txBox="1">
            <a:spLocks noGrp="1"/>
          </p:cNvSpPr>
          <p:nvPr>
            <p:ph type="title"/>
          </p:nvPr>
        </p:nvSpPr>
        <p:spPr>
          <a:xfrm>
            <a:off x="1000775" y="1778712"/>
            <a:ext cx="21031200" cy="168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Mikrolisäys</a:t>
            </a:r>
            <a:endParaRPr b="1" dirty="0"/>
          </a:p>
        </p:txBody>
      </p:sp>
      <p:sp>
        <p:nvSpPr>
          <p:cNvPr id="180" name="Google Shape;180;g1d147b747bf_0_5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84D3D0A-D6C4-79A7-DB4C-C7F09E7D71C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FAF7E6E-56B2-5C09-07D2-760172D17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965" y="4065193"/>
            <a:ext cx="13986021" cy="5585613"/>
          </a:xfrm>
          <a:prstGeom prst="rect">
            <a:avLst/>
          </a:prstGeom>
        </p:spPr>
      </p:pic>
      <p:pic>
        <p:nvPicPr>
          <p:cNvPr id="8" name="Kuva 7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D06DFB4F-80F0-01DB-F8F6-3E60DB6E7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8025" y="1719941"/>
            <a:ext cx="7315200" cy="4876800"/>
          </a:xfrm>
          <a:prstGeom prst="rect">
            <a:avLst/>
          </a:prstGeom>
        </p:spPr>
      </p:pic>
      <p:pic>
        <p:nvPicPr>
          <p:cNvPr id="10" name="Kuva 9" descr="Kuva, joka sisältää kohteen piha-, ruoho, kasvi, vihreä&#10;&#10;Kuvaus luotu automaattisesti">
            <a:extLst>
              <a:ext uri="{FF2B5EF4-FFF2-40B4-BE49-F238E27FC236}">
                <a16:creationId xmlns:a16="http://schemas.microsoft.com/office/drawing/2014/main" id="{A13E8AA7-5706-00B9-AFDE-BDD060045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8025" y="7108142"/>
            <a:ext cx="7315200" cy="48768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027F2223-0601-587D-B032-CDD94E5CB76C}"/>
              </a:ext>
            </a:extLst>
          </p:cNvPr>
          <p:cNvSpPr txBox="1"/>
          <p:nvPr/>
        </p:nvSpPr>
        <p:spPr>
          <a:xfrm>
            <a:off x="1478604" y="11303540"/>
            <a:ext cx="9236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4400" dirty="0" err="1"/>
              <a:t>Kallus</a:t>
            </a:r>
            <a:r>
              <a:rPr lang="fi-FI" sz="4400" dirty="0"/>
              <a:t> = erilaistumaton kasvisolukko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d147b747bf_0_62"/>
          <p:cNvSpPr txBox="1">
            <a:spLocks noGrp="1"/>
          </p:cNvSpPr>
          <p:nvPr>
            <p:ph type="title"/>
          </p:nvPr>
        </p:nvSpPr>
        <p:spPr>
          <a:xfrm>
            <a:off x="15588343" y="860878"/>
            <a:ext cx="6640286" cy="1059089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Perinteiset ja modernit jalostustavat</a:t>
            </a:r>
            <a:endParaRPr b="1" dirty="0"/>
          </a:p>
        </p:txBody>
      </p:sp>
      <p:sp>
        <p:nvSpPr>
          <p:cNvPr id="188" name="Google Shape;188;g1d147b747bf_0_62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8998E6-83A3-66E0-1D34-04629514F6A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1C288AA4-0235-3D28-8143-9061ED617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47" y="449531"/>
            <a:ext cx="15058914" cy="131302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chemeClr val="tx1"/>
                </a:solidFill>
              </a:rPr>
              <a:t>JALOSTUSMENETELMIÄ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Perinteinen jalostus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1219203" y="4349759"/>
            <a:ext cx="10793734" cy="9132986"/>
          </a:xfrm>
        </p:spPr>
        <p:txBody>
          <a:bodyPr>
            <a:normAutofit fontScale="70000" lnSpcReduction="20000"/>
          </a:bodyPr>
          <a:lstStyle/>
          <a:p>
            <a:pPr marL="1261646" indent="-1261646">
              <a:buFont typeface="+mj-lt"/>
              <a:buAutoNum type="arabicPeriod"/>
            </a:pPr>
            <a:r>
              <a:rPr lang="fi-FI" sz="8600" dirty="0"/>
              <a:t>Valinta</a:t>
            </a:r>
          </a:p>
          <a:p>
            <a:pPr marL="1261646" indent="-1261646">
              <a:buFont typeface="+mj-lt"/>
              <a:buAutoNum type="arabicPeriod"/>
            </a:pPr>
            <a:r>
              <a:rPr lang="fi-FI" sz="8600" dirty="0"/>
              <a:t>Risteytysjalostus</a:t>
            </a:r>
          </a:p>
          <a:p>
            <a:pPr marL="1261646" indent="-1261646">
              <a:buFont typeface="+mj-lt"/>
              <a:buAutoNum type="arabicPeriod"/>
            </a:pPr>
            <a:r>
              <a:rPr lang="fi-FI" sz="8600" dirty="0"/>
              <a:t>Hybridijalostus</a:t>
            </a:r>
          </a:p>
          <a:p>
            <a:pPr marL="1261646" indent="-1261646">
              <a:buFont typeface="+mj-lt"/>
              <a:buAutoNum type="arabicPeriod"/>
            </a:pPr>
            <a:r>
              <a:rPr lang="fi-FI" sz="8600" dirty="0"/>
              <a:t>Mutaatiojalostus (vain kasveilla)</a:t>
            </a:r>
          </a:p>
          <a:p>
            <a:pPr marL="1261646" indent="-1261646">
              <a:buFont typeface="+mj-lt"/>
              <a:buAutoNum type="arabicPeriod"/>
            </a:pPr>
            <a:r>
              <a:rPr lang="fi-FI" sz="8600" dirty="0"/>
              <a:t>Lisääntymisbiologiset menetelmät</a:t>
            </a:r>
          </a:p>
          <a:p>
            <a:pPr marL="2242927" lvl="1" indent="-1261646">
              <a:buFont typeface="Arial" pitchFamily="34" charset="0"/>
              <a:buChar char="•"/>
            </a:pPr>
            <a:r>
              <a:rPr lang="fi-FI" sz="6900" dirty="0"/>
              <a:t>Kasveilla solukkoviljely, </a:t>
            </a:r>
            <a:r>
              <a:rPr lang="fi-FI" sz="6900" dirty="0" err="1"/>
              <a:t>protoplastifuusio</a:t>
            </a:r>
            <a:endParaRPr lang="fi-FI" sz="6900" dirty="0"/>
          </a:p>
          <a:p>
            <a:pPr marL="2242927" lvl="1" indent="-1261646">
              <a:buFont typeface="Arial" pitchFamily="34" charset="0"/>
              <a:buChar char="•"/>
            </a:pPr>
            <a:r>
              <a:rPr lang="fi-FI" sz="6900" dirty="0"/>
              <a:t>Eläimillä keinosiemennys, koeputkihedelmöitys, alkionsiirto</a:t>
            </a:r>
          </a:p>
          <a:p>
            <a:pPr marL="1261646" indent="-1261646">
              <a:buFont typeface="+mj-lt"/>
              <a:buAutoNum type="arabicPeriod"/>
            </a:pP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Geenitekniset menetelmät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12367278" y="4349761"/>
            <a:ext cx="11011705" cy="9132984"/>
          </a:xfrm>
        </p:spPr>
        <p:txBody>
          <a:bodyPr>
            <a:normAutofit fontScale="70000" lnSpcReduction="20000"/>
          </a:bodyPr>
          <a:lstStyle/>
          <a:p>
            <a:pPr marL="1371600" indent="-1371600">
              <a:buFont typeface="+mj-lt"/>
              <a:buAutoNum type="arabicPeriod" startAt="6"/>
            </a:pPr>
            <a:r>
              <a:rPr lang="fi-FI" sz="8600" dirty="0"/>
              <a:t>Muuntogeeniset eliöt:</a:t>
            </a:r>
          </a:p>
          <a:p>
            <a:pPr marL="2124281" lvl="1" indent="-1143000"/>
            <a:r>
              <a:rPr lang="fi-FI" sz="6300" dirty="0"/>
              <a:t>Eliön omien geenien muokkaaminen</a:t>
            </a:r>
          </a:p>
          <a:p>
            <a:pPr marL="2124281" lvl="1" indent="-1143000"/>
            <a:r>
              <a:rPr lang="fi-FI" sz="6300" dirty="0"/>
              <a:t>Geenisiirto saman lajin yksilöiden välillä</a:t>
            </a:r>
          </a:p>
          <a:p>
            <a:pPr marL="2124281" lvl="1" indent="-1143000"/>
            <a:r>
              <a:rPr lang="fi-FI" sz="6300" dirty="0"/>
              <a:t>Geenisiirrot eri lajien välillä</a:t>
            </a:r>
          </a:p>
          <a:p>
            <a:pPr marL="1121465" indent="-1121465">
              <a:buFont typeface="+mj-lt"/>
              <a:buAutoNum type="arabicPeriod" startAt="6"/>
            </a:pPr>
            <a:r>
              <a:rPr lang="fi-FI" sz="8600" dirty="0"/>
              <a:t>Kloonaus</a:t>
            </a:r>
          </a:p>
          <a:p>
            <a:pPr marL="2102746" lvl="1" indent="-1121465">
              <a:buFont typeface="Arial" pitchFamily="34" charset="0"/>
              <a:buChar char="•"/>
            </a:pPr>
            <a:r>
              <a:rPr lang="fi-FI" sz="6300" dirty="0"/>
              <a:t>Kasveilla solukkoviljely</a:t>
            </a:r>
          </a:p>
          <a:p>
            <a:pPr marL="2102746" lvl="1" indent="-1121465">
              <a:buFont typeface="Arial" pitchFamily="34" charset="0"/>
              <a:buChar char="•"/>
            </a:pPr>
            <a:r>
              <a:rPr lang="fi-FI" sz="6300" dirty="0"/>
              <a:t>Eläimillä ”Dolly”-tekniikka</a:t>
            </a:r>
          </a:p>
          <a:p>
            <a:pPr marL="1121465" indent="-1121465">
              <a:buFont typeface="+mj-lt"/>
              <a:buAutoNum type="arabicPeriod" startAt="6"/>
            </a:pPr>
            <a:r>
              <a:rPr lang="fi-FI" sz="8600" dirty="0"/>
              <a:t>Genomivalinta </a:t>
            </a:r>
          </a:p>
          <a:p>
            <a:pPr marL="981281" lvl="1" indent="0">
              <a:buNone/>
            </a:pPr>
            <a:r>
              <a:rPr lang="fi-FI" sz="6300" dirty="0"/>
              <a:t>= perimän tutkimista DNA-sirujen avulla</a:t>
            </a:r>
          </a:p>
          <a:p>
            <a:pPr marL="1097280" indent="-1097280">
              <a:buFont typeface="+mj-lt"/>
              <a:buAutoNum type="arabicPeriod" startAt="6"/>
            </a:pPr>
            <a:r>
              <a:rPr lang="fi-FI" sz="8600" dirty="0"/>
              <a:t>Genomin editointi</a:t>
            </a:r>
          </a:p>
          <a:p>
            <a:pPr marL="1804241" lvl="1" indent="-822960">
              <a:buFont typeface="Arial" panose="020B0604020202020204" pitchFamily="34" charset="0"/>
              <a:buChar char="•"/>
            </a:pPr>
            <a:r>
              <a:rPr lang="fi-FI" sz="6300" dirty="0"/>
              <a:t>Esim. Geenisakset</a:t>
            </a:r>
          </a:p>
          <a:p>
            <a:pPr marL="1121465" indent="-1121465">
              <a:buFont typeface="+mj-lt"/>
              <a:buAutoNum type="arabicPeriod" startAt="6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4033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d147b747bf_0_69"/>
          <p:cNvSpPr txBox="1">
            <a:spLocks noGrp="1"/>
          </p:cNvSpPr>
          <p:nvPr>
            <p:ph type="title"/>
          </p:nvPr>
        </p:nvSpPr>
        <p:spPr>
          <a:xfrm>
            <a:off x="1676400" y="334525"/>
            <a:ext cx="21031200" cy="133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Kaalin jalostaminen</a:t>
            </a:r>
            <a:endParaRPr b="1" dirty="0"/>
          </a:p>
        </p:txBody>
      </p:sp>
      <p:sp>
        <p:nvSpPr>
          <p:cNvPr id="196" name="Google Shape;196;g1d147b747bf_0_6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77AA5D6-9A05-F69C-5656-4410CBB67D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9A3F47D-B2F3-5F04-9B35-53C4CA945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44" y="2706917"/>
            <a:ext cx="13881951" cy="95485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d147b747bf_0_76"/>
          <p:cNvSpPr txBox="1">
            <a:spLocks noGrp="1"/>
          </p:cNvSpPr>
          <p:nvPr>
            <p:ph type="title"/>
          </p:nvPr>
        </p:nvSpPr>
        <p:spPr>
          <a:xfrm>
            <a:off x="943120" y="232090"/>
            <a:ext cx="21336000" cy="179682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Uusien kasvitaudille resistenttien lajikkeiden tuotto perinteisin menetelmin ja geenitekniikoilla</a:t>
            </a:r>
            <a:endParaRPr sz="6000" b="1" dirty="0">
              <a:solidFill>
                <a:schemeClr val="dk1"/>
              </a:solidFill>
            </a:endParaRPr>
          </a:p>
        </p:txBody>
      </p:sp>
      <p:sp>
        <p:nvSpPr>
          <p:cNvPr id="204" name="Google Shape;204;g1d147b747bf_0_7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EC8501-6B7A-92F2-C80B-0B7FF6B333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510E2FFD-6FA1-4B4D-A962-7388C683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880" y="2028911"/>
            <a:ext cx="18525872" cy="113090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d147b747bf_0_83"/>
          <p:cNvSpPr txBox="1">
            <a:spLocks noGrp="1"/>
          </p:cNvSpPr>
          <p:nvPr>
            <p:ph type="title"/>
          </p:nvPr>
        </p:nvSpPr>
        <p:spPr>
          <a:xfrm>
            <a:off x="1067400" y="297375"/>
            <a:ext cx="7740300" cy="1746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1. Valintajalostus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12" name="Google Shape;212;g1d147b747bf_0_8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18</a:t>
            </a:fld>
            <a:endParaRPr/>
          </a:p>
        </p:txBody>
      </p:sp>
      <p:sp>
        <p:nvSpPr>
          <p:cNvPr id="213" name="Google Shape;213;g1d147b747bf_0_83"/>
          <p:cNvSpPr txBox="1"/>
          <p:nvPr/>
        </p:nvSpPr>
        <p:spPr>
          <a:xfrm>
            <a:off x="1067400" y="2044275"/>
            <a:ext cx="11403460" cy="1000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953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4800" dirty="0"/>
              <a:t>Valitaan jalostettavan ominaisuuden suhteen halutunlaiset yksilöt lisääntymään keskenään</a:t>
            </a:r>
            <a:endParaRPr sz="4800" dirty="0"/>
          </a:p>
          <a:p>
            <a:pPr marL="457200" lvl="0" algn="l" rtl="0">
              <a:spcBef>
                <a:spcPts val="0"/>
              </a:spcBef>
              <a:spcAft>
                <a:spcPts val="0"/>
              </a:spcAft>
            </a:pPr>
            <a:r>
              <a:rPr lang="fi-FI" sz="4800" dirty="0"/>
              <a:t>→  ominaisuus runsastuu sukupolvi sukupolvelta </a:t>
            </a:r>
            <a:endParaRPr sz="4800" dirty="0"/>
          </a:p>
          <a:p>
            <a:pPr marL="1028700" lvl="0" indent="-5715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800" dirty="0"/>
          </a:p>
          <a:p>
            <a:pPr marL="4953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4800" dirty="0"/>
              <a:t>Tavoitteena on tuottaa </a:t>
            </a:r>
            <a:r>
              <a:rPr lang="fi-FI" sz="4800" b="1" dirty="0"/>
              <a:t>kanta, jonka yksilöt ovat geneettisesti samanlaisia:</a:t>
            </a:r>
            <a:endParaRPr sz="4800" b="1" dirty="0"/>
          </a:p>
          <a:p>
            <a:pPr marL="14097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Courier New" panose="02070309020205020404" pitchFamily="49" charset="0"/>
              <a:buChar char="o"/>
            </a:pPr>
            <a:r>
              <a:rPr lang="fi-FI" sz="4800" b="1" dirty="0"/>
              <a:t>Itsepölytteisillä</a:t>
            </a:r>
            <a:r>
              <a:rPr lang="fi-FI" sz="4800" dirty="0"/>
              <a:t> lajeilla tuotetaan </a:t>
            </a:r>
            <a:r>
              <a:rPr lang="fi-FI" sz="4800" b="1" dirty="0"/>
              <a:t>puhdas linja </a:t>
            </a:r>
            <a:r>
              <a:rPr lang="fi-FI" sz="4800" dirty="0"/>
              <a:t>(esim. kuvan ohra)</a:t>
            </a:r>
            <a:endParaRPr sz="4800" dirty="0"/>
          </a:p>
          <a:p>
            <a:pPr marL="14097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Courier New" panose="02070309020205020404" pitchFamily="49" charset="0"/>
              <a:buChar char="o"/>
            </a:pPr>
            <a:r>
              <a:rPr lang="fi-FI" sz="4800" b="1" dirty="0"/>
              <a:t>Ristipölytteisillä</a:t>
            </a:r>
            <a:r>
              <a:rPr lang="fi-FI" sz="4800" dirty="0"/>
              <a:t> lajeille voi tuottaa </a:t>
            </a:r>
            <a:r>
              <a:rPr lang="fi-FI" sz="4800" b="1" dirty="0"/>
              <a:t>ns. populaatiolajikkeen.</a:t>
            </a:r>
            <a:endParaRPr sz="4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064690-A9F4-EB3E-6D30-0CEB0D8C469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EE2E395-E0B7-5A48-DAC4-6C211CC7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2457" y="188518"/>
            <a:ext cx="10014857" cy="1342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d147b747bf_0_98"/>
          <p:cNvSpPr txBox="1">
            <a:spLocks noGrp="1"/>
          </p:cNvSpPr>
          <p:nvPr>
            <p:ph type="title"/>
          </p:nvPr>
        </p:nvSpPr>
        <p:spPr>
          <a:xfrm>
            <a:off x="1676400" y="594725"/>
            <a:ext cx="21031200" cy="1640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Omena on  ristipölytteinen laji, jota on jalostettu valintajalostuksella</a:t>
            </a:r>
            <a:endParaRPr b="1" dirty="0"/>
          </a:p>
        </p:txBody>
      </p:sp>
      <p:sp>
        <p:nvSpPr>
          <p:cNvPr id="221" name="Google Shape;221;g1d147b747bf_0_9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19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AED55B9-3DBC-C9C4-5373-39178831CC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hedelmä, kauppa, lajitelma, varietee&#10;&#10;Kuvaus luotu automaattisesti">
            <a:extLst>
              <a:ext uri="{FF2B5EF4-FFF2-40B4-BE49-F238E27FC236}">
                <a16:creationId xmlns:a16="http://schemas.microsoft.com/office/drawing/2014/main" id="{87FB3811-E733-4E7D-7F74-8983080F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771" y="3203724"/>
            <a:ext cx="11865429" cy="94923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1328057" y="655925"/>
            <a:ext cx="21379218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rgbClr val="000000"/>
                </a:solidFill>
              </a:rPr>
              <a:t>Millaisia ominaisuuksia hyvällä viljelykasvilla on</a:t>
            </a:r>
            <a:r>
              <a:rPr lang="fi-FI" sz="9800" b="1" dirty="0">
                <a:solidFill>
                  <a:srgbClr val="000000"/>
                </a:solidFill>
              </a:rPr>
              <a:t>?</a:t>
            </a:r>
            <a:endParaRPr sz="9800" b="1" dirty="0"/>
          </a:p>
        </p:txBody>
      </p:sp>
      <p:sp>
        <p:nvSpPr>
          <p:cNvPr id="94" name="Google Shape;94;p2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95" name="Google Shape;95;p2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Biomi 6 luku 6</a:t>
            </a:r>
            <a:endParaRPr/>
          </a:p>
        </p:txBody>
      </p:sp>
      <p:pic>
        <p:nvPicPr>
          <p:cNvPr id="5" name="Kuva 4" descr="Kuva, joka sisältää kohteen kukka, kasvi, auringonkukka, kenttä&#10;&#10;Kuvaus luotu automaattisesti">
            <a:extLst>
              <a:ext uri="{FF2B5EF4-FFF2-40B4-BE49-F238E27FC236}">
                <a16:creationId xmlns:a16="http://schemas.microsoft.com/office/drawing/2014/main" id="{DFE18E09-30A4-D428-6170-FAE174F92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07" y="4099959"/>
            <a:ext cx="24405607" cy="8155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d147b747bf_0_90"/>
          <p:cNvSpPr txBox="1">
            <a:spLocks noGrp="1"/>
          </p:cNvSpPr>
          <p:nvPr>
            <p:ph type="title"/>
          </p:nvPr>
        </p:nvSpPr>
        <p:spPr>
          <a:xfrm>
            <a:off x="1676400" y="284200"/>
            <a:ext cx="21031200" cy="146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2. </a:t>
            </a:r>
            <a:r>
              <a:rPr lang="fi-FI" b="1" dirty="0">
                <a:solidFill>
                  <a:schemeClr val="tx1"/>
                </a:solidFill>
              </a:rPr>
              <a:t>Risteytysjalostus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28" name="Google Shape;228;g1d147b747bf_0_90"/>
          <p:cNvSpPr txBox="1">
            <a:spLocks noGrp="1"/>
          </p:cNvSpPr>
          <p:nvPr>
            <p:ph type="body" idx="1"/>
          </p:nvPr>
        </p:nvSpPr>
        <p:spPr>
          <a:xfrm>
            <a:off x="12390250" y="2132175"/>
            <a:ext cx="11337300" cy="1107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953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800" b="1" dirty="0">
                <a:solidFill>
                  <a:srgbClr val="000000"/>
                </a:solidFill>
              </a:rPr>
              <a:t>Tavoite:</a:t>
            </a:r>
            <a:r>
              <a:rPr lang="fi-FI" sz="4800" dirty="0">
                <a:solidFill>
                  <a:srgbClr val="000000"/>
                </a:solidFill>
              </a:rPr>
              <a:t> yhdistää kahden lajikkeen hyvät ominaisuudet uuteen </a:t>
            </a:r>
            <a:r>
              <a:rPr lang="fi-FI" sz="4800" b="1" dirty="0">
                <a:solidFill>
                  <a:srgbClr val="000000"/>
                </a:solidFill>
              </a:rPr>
              <a:t>lajikkeeseen</a:t>
            </a:r>
            <a:endParaRPr sz="4800" b="1" dirty="0">
              <a:solidFill>
                <a:srgbClr val="000000"/>
              </a:solidFill>
            </a:endParaRPr>
          </a:p>
          <a:p>
            <a:pPr marL="952500" lvl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Wingdings" panose="05000000000000000000" pitchFamily="2" charset="2"/>
              <a:buChar char="ü"/>
            </a:pPr>
            <a:r>
              <a:rPr lang="fi-FI" sz="4000" dirty="0">
                <a:solidFill>
                  <a:srgbClr val="000000"/>
                </a:solidFill>
              </a:rPr>
              <a:t>Vanhemmat valitaan eri lajikkeista </a:t>
            </a:r>
          </a:p>
          <a:p>
            <a:pPr marL="952500" lvl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Wingdings" panose="05000000000000000000" pitchFamily="2" charset="2"/>
              <a:buChar char="ü"/>
            </a:pPr>
            <a:r>
              <a:rPr lang="fi-FI" sz="4000" dirty="0">
                <a:solidFill>
                  <a:srgbClr val="000000"/>
                </a:solidFill>
              </a:rPr>
              <a:t>jälkeläisistä tuotetaan uusia sukupolvia</a:t>
            </a:r>
            <a:endParaRPr sz="4000" dirty="0">
              <a:solidFill>
                <a:srgbClr val="000000"/>
              </a:solidFill>
            </a:endParaRPr>
          </a:p>
          <a:p>
            <a:pPr marL="4953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rgbClr val="000000"/>
                </a:solidFill>
              </a:rPr>
              <a:t>Perustuu siihen, että </a:t>
            </a:r>
            <a:r>
              <a:rPr lang="fi-FI" sz="4800" b="1" dirty="0">
                <a:solidFill>
                  <a:srgbClr val="000000"/>
                </a:solidFill>
              </a:rPr>
              <a:t>suvullisen lisääntymisen </a:t>
            </a:r>
            <a:r>
              <a:rPr lang="fi-FI" sz="4800" dirty="0">
                <a:solidFill>
                  <a:srgbClr val="000000"/>
                </a:solidFill>
              </a:rPr>
              <a:t>tuloksena jokaisessa sukupolvessa voi syntyä loputtomasti </a:t>
            </a:r>
            <a:r>
              <a:rPr lang="fi-FI" sz="4800" b="1" dirty="0">
                <a:solidFill>
                  <a:srgbClr val="000000"/>
                </a:solidFill>
              </a:rPr>
              <a:t>erilaisia alleeliyhdistelmiä</a:t>
            </a:r>
          </a:p>
          <a:p>
            <a:pPr marL="952500" lvl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Wingdings" panose="05000000000000000000" pitchFamily="2" charset="2"/>
              <a:buChar char="ü"/>
            </a:pPr>
            <a:r>
              <a:rPr lang="fi-FI" sz="4000" dirty="0">
                <a:solidFill>
                  <a:srgbClr val="000000"/>
                </a:solidFill>
              </a:rPr>
              <a:t>valitaan sopivat yksilöt jatkojalostukseen</a:t>
            </a:r>
            <a:endParaRPr sz="4000" dirty="0">
              <a:solidFill>
                <a:srgbClr val="000000"/>
              </a:solidFill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800" dirty="0">
              <a:solidFill>
                <a:srgbClr val="000000"/>
              </a:solidFill>
            </a:endParaRPr>
          </a:p>
          <a:p>
            <a:pPr marL="4953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800" dirty="0">
                <a:solidFill>
                  <a:srgbClr val="000000"/>
                </a:solidFill>
              </a:rPr>
              <a:t>Lajikkeita risteytetty myös lajin </a:t>
            </a:r>
            <a:r>
              <a:rPr lang="fi-FI" sz="4800" b="1" dirty="0">
                <a:solidFill>
                  <a:srgbClr val="000000"/>
                </a:solidFill>
              </a:rPr>
              <a:t>villimuotojen </a:t>
            </a:r>
            <a:r>
              <a:rPr lang="fi-FI" sz="4800" dirty="0">
                <a:solidFill>
                  <a:srgbClr val="000000"/>
                </a:solidFill>
              </a:rPr>
              <a:t>kanssa</a:t>
            </a:r>
          </a:p>
          <a:p>
            <a:pPr marL="952500" lvl="1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Wingdings" panose="05000000000000000000" pitchFamily="2" charset="2"/>
              <a:buChar char="ü"/>
            </a:pPr>
            <a:r>
              <a:rPr lang="fi-FI" sz="4000" dirty="0">
                <a:solidFill>
                  <a:srgbClr val="000000"/>
                </a:solidFill>
              </a:rPr>
              <a:t>Tavoitteena esim. palauttaa villimuotojen geneettistä muuntelua jalostettuihin lajikkeisiin</a:t>
            </a:r>
            <a:endParaRPr sz="4000" dirty="0">
              <a:solidFill>
                <a:srgbClr val="000000"/>
              </a:solidFill>
            </a:endParaRPr>
          </a:p>
        </p:txBody>
      </p:sp>
      <p:sp>
        <p:nvSpPr>
          <p:cNvPr id="229" name="Google Shape;229;g1d147b747bf_0_90"/>
          <p:cNvSpPr txBox="1">
            <a:spLocks noGrp="1"/>
          </p:cNvSpPr>
          <p:nvPr>
            <p:ph type="sldNum" idx="12"/>
          </p:nvPr>
        </p:nvSpPr>
        <p:spPr>
          <a:xfrm>
            <a:off x="17221200" y="12216992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20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96F0BB1-BB70-7AED-F080-527A634FA3C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F5F94120-F700-A232-37F7-B5F509BEF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6" y="3027964"/>
            <a:ext cx="11455466" cy="9189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d147b747bf_0_106"/>
          <p:cNvSpPr txBox="1">
            <a:spLocks noGrp="1"/>
          </p:cNvSpPr>
          <p:nvPr>
            <p:ph type="title"/>
          </p:nvPr>
        </p:nvSpPr>
        <p:spPr>
          <a:xfrm>
            <a:off x="821449" y="321374"/>
            <a:ext cx="9411121" cy="1683225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3. Hybridijalostus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37" name="Google Shape;237;g1d147b747bf_0_106"/>
          <p:cNvSpPr txBox="1">
            <a:spLocks noGrp="1"/>
          </p:cNvSpPr>
          <p:nvPr>
            <p:ph type="body" idx="1"/>
          </p:nvPr>
        </p:nvSpPr>
        <p:spPr>
          <a:xfrm>
            <a:off x="821450" y="2004600"/>
            <a:ext cx="10230600" cy="1156254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953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400" b="1" dirty="0">
                <a:solidFill>
                  <a:srgbClr val="000000"/>
                </a:solidFill>
              </a:rPr>
              <a:t>Risteytetään kaksi puhdasta linjaa</a:t>
            </a:r>
            <a:endParaRPr sz="4400" b="1" dirty="0">
              <a:solidFill>
                <a:srgbClr val="000000"/>
              </a:solidFill>
            </a:endParaRPr>
          </a:p>
          <a:p>
            <a:pPr marL="10287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i-FI" sz="4400" b="1" dirty="0">
                <a:solidFill>
                  <a:srgbClr val="000000"/>
                </a:solidFill>
              </a:rPr>
              <a:t> </a:t>
            </a:r>
            <a:r>
              <a:rPr lang="fi-FI" sz="4400" dirty="0">
                <a:solidFill>
                  <a:srgbClr val="000000"/>
                </a:solidFill>
              </a:rPr>
              <a:t>Tuotetaan </a:t>
            </a:r>
            <a:r>
              <a:rPr lang="fi-FI" sz="4400" b="1" dirty="0">
                <a:solidFill>
                  <a:srgbClr val="000000"/>
                </a:solidFill>
              </a:rPr>
              <a:t>hybridilajike, </a:t>
            </a:r>
            <a:r>
              <a:rPr lang="fi-FI" sz="4400" dirty="0">
                <a:solidFill>
                  <a:srgbClr val="000000"/>
                </a:solidFill>
              </a:rPr>
              <a:t>joka on usein tuottoisa</a:t>
            </a:r>
            <a:endParaRPr sz="4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</a:pPr>
            <a:endParaRPr lang="fi-FI" sz="4400" b="1" dirty="0">
              <a:solidFill>
                <a:srgbClr val="000000"/>
              </a:solidFill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</a:rPr>
              <a:t>Hybridijälkeläiset ovat </a:t>
            </a:r>
            <a:r>
              <a:rPr lang="fi-FI" sz="4400" b="1" dirty="0">
                <a:solidFill>
                  <a:srgbClr val="000000"/>
                </a:solidFill>
              </a:rPr>
              <a:t>heterotsygootteja ja kaikki keskenään samanlaisia </a:t>
            </a:r>
            <a:r>
              <a:rPr lang="fi-FI" sz="4400" dirty="0">
                <a:solidFill>
                  <a:srgbClr val="000000"/>
                </a:solidFill>
              </a:rPr>
              <a:t>(koska ne on tuotettu homotsygooteista linjoista)</a:t>
            </a:r>
            <a:endParaRPr sz="4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sz="4400" b="1" dirty="0">
              <a:solidFill>
                <a:srgbClr val="000000"/>
              </a:solidFill>
            </a:endParaRPr>
          </a:p>
          <a:p>
            <a:pPr marL="4953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</a:rPr>
              <a:t>Heterotsygooteilla hybrideillä ilmenee yleensä </a:t>
            </a:r>
            <a:r>
              <a:rPr lang="fi-FI" sz="4400" b="1" dirty="0">
                <a:solidFill>
                  <a:srgbClr val="000000"/>
                </a:solidFill>
              </a:rPr>
              <a:t>heteroosi: </a:t>
            </a:r>
            <a:endParaRPr sz="4400" b="1" dirty="0">
              <a:solidFill>
                <a:srgbClr val="000000"/>
              </a:solidFill>
            </a:endParaRP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ourier New" panose="02070309020205020404" pitchFamily="49" charset="0"/>
              <a:buChar char="o"/>
            </a:pPr>
            <a:r>
              <a:rPr lang="fi-FI" sz="4400" dirty="0">
                <a:solidFill>
                  <a:srgbClr val="000000"/>
                </a:solidFill>
              </a:rPr>
              <a:t>Ne ovat vanhempiaan </a:t>
            </a:r>
            <a:r>
              <a:rPr lang="fi-FI" sz="4400" b="1" dirty="0">
                <a:solidFill>
                  <a:srgbClr val="000000"/>
                </a:solidFill>
              </a:rPr>
              <a:t>isompia ja hedelmällisempiä</a:t>
            </a:r>
            <a:endParaRPr sz="4400" b="1" dirty="0">
              <a:solidFill>
                <a:srgbClr val="000000"/>
              </a:solidFill>
            </a:endParaRP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ourier New" panose="02070309020205020404" pitchFamily="49" charset="0"/>
              <a:buChar char="o"/>
            </a:pPr>
            <a:r>
              <a:rPr lang="fi-FI" sz="4400" dirty="0">
                <a:solidFill>
                  <a:srgbClr val="000000"/>
                </a:solidFill>
              </a:rPr>
              <a:t>Niillä on </a:t>
            </a:r>
            <a:r>
              <a:rPr lang="fi-FI" sz="4400" b="1" dirty="0">
                <a:solidFill>
                  <a:srgbClr val="000000"/>
                </a:solidFill>
              </a:rPr>
              <a:t>parempi sietokyky erilaisille stressitekijöille</a:t>
            </a:r>
            <a:endParaRPr sz="4400" b="1" dirty="0"/>
          </a:p>
        </p:txBody>
      </p:sp>
      <p:sp>
        <p:nvSpPr>
          <p:cNvPr id="238" name="Google Shape;238;g1d147b747bf_0_10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541BF46-02AA-EB37-5D18-DF3A0406DC0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Biomi 6 luku 6</a:t>
            </a:r>
          </a:p>
        </p:txBody>
      </p:sp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38729D63-571B-1920-8272-62A1C394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460" y="940941"/>
            <a:ext cx="12585479" cy="11390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d147b747bf_0_113"/>
          <p:cNvSpPr txBox="1">
            <a:spLocks noGrp="1"/>
          </p:cNvSpPr>
          <p:nvPr>
            <p:ph type="title"/>
          </p:nvPr>
        </p:nvSpPr>
        <p:spPr>
          <a:xfrm>
            <a:off x="1621944" y="1132604"/>
            <a:ext cx="11531700" cy="1239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4. Mutaatiojalostus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46" name="Google Shape;246;g1d147b747bf_0_113"/>
          <p:cNvSpPr txBox="1">
            <a:spLocks noGrp="1"/>
          </p:cNvSpPr>
          <p:nvPr>
            <p:ph type="body" idx="1"/>
          </p:nvPr>
        </p:nvSpPr>
        <p:spPr>
          <a:xfrm>
            <a:off x="1424812" y="2960795"/>
            <a:ext cx="15034387" cy="105000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sz="4800" dirty="0"/>
              <a:t>= Geneettisen muuntelun laajentaminen tai uusien ominaisuuksien tuottaminen mutaation kautta</a:t>
            </a:r>
            <a:endParaRPr sz="4800" dirty="0"/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b="1" dirty="0"/>
              <a:t>Mutageneesi</a:t>
            </a:r>
            <a:r>
              <a:rPr lang="fi-FI" sz="4800" dirty="0"/>
              <a:t> = mutaatioiden tarkoituksellinen tuottaminen</a:t>
            </a:r>
            <a:endParaRPr sz="4800" dirty="0"/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b="1" dirty="0"/>
              <a:t>Mutageeni</a:t>
            </a:r>
            <a:r>
              <a:rPr lang="fi-FI" sz="4800" dirty="0"/>
              <a:t> = mutaatioita aiheuttava tekijä</a:t>
            </a:r>
            <a:endParaRPr sz="4800" dirty="0"/>
          </a:p>
          <a:p>
            <a:pPr lvl="0" indent="0" algn="l" rtl="0">
              <a:spcBef>
                <a:spcPts val="2000"/>
              </a:spcBef>
              <a:spcAft>
                <a:spcPts val="0"/>
              </a:spcAft>
            </a:pPr>
            <a:endParaRPr sz="4800" b="1"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6600" dirty="0"/>
              <a:t>Mutaatiojalostus voidaan jakaa: </a:t>
            </a:r>
            <a:endParaRPr sz="6600" dirty="0"/>
          </a:p>
          <a:p>
            <a:pPr marL="18288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dirty="0"/>
              <a:t>sattumanvarainen mutageneesi (ionisoiva säteily, kemialliset mutageenit)</a:t>
            </a:r>
            <a:endParaRPr sz="4800" dirty="0"/>
          </a:p>
          <a:p>
            <a:pPr marL="18288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dirty="0" err="1"/>
              <a:t>polyploidiajalostus</a:t>
            </a:r>
            <a:r>
              <a:rPr lang="fi-FI" sz="4800" dirty="0"/>
              <a:t> (</a:t>
            </a:r>
            <a:r>
              <a:rPr lang="fi-FI" sz="4800" dirty="0" err="1"/>
              <a:t>kolkisiini</a:t>
            </a:r>
            <a:r>
              <a:rPr lang="fi-FI" sz="4800" dirty="0"/>
              <a:t>)</a:t>
            </a:r>
            <a:endParaRPr sz="4800" dirty="0"/>
          </a:p>
          <a:p>
            <a:pPr marL="18288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dirty="0" err="1"/>
              <a:t>haploidiajalostus</a:t>
            </a:r>
            <a:r>
              <a:rPr lang="fi-FI" sz="4800" dirty="0"/>
              <a:t> (</a:t>
            </a:r>
            <a:r>
              <a:rPr lang="fi-FI" sz="4800" dirty="0" err="1"/>
              <a:t>kolkisiini</a:t>
            </a:r>
            <a:r>
              <a:rPr lang="fi-FI" sz="4800" dirty="0"/>
              <a:t>)</a:t>
            </a:r>
            <a:endParaRPr sz="4800" dirty="0"/>
          </a:p>
          <a:p>
            <a:pPr marL="18288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800" dirty="0" err="1"/>
              <a:t>protoplastifuusio</a:t>
            </a:r>
            <a:r>
              <a:rPr lang="fi-FI" sz="4800" dirty="0"/>
              <a:t> </a:t>
            </a:r>
            <a:endParaRPr sz="4800" dirty="0"/>
          </a:p>
        </p:txBody>
      </p:sp>
      <p:sp>
        <p:nvSpPr>
          <p:cNvPr id="247" name="Google Shape;247;g1d147b747bf_0_11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22</a:t>
            </a:fld>
            <a:endParaRPr/>
          </a:p>
        </p:txBody>
      </p:sp>
      <p:sp>
        <p:nvSpPr>
          <p:cNvPr id="248" name="Google Shape;248;g1d147b747bf_0_113"/>
          <p:cNvSpPr txBox="1"/>
          <p:nvPr/>
        </p:nvSpPr>
        <p:spPr>
          <a:xfrm>
            <a:off x="14657650" y="2193075"/>
            <a:ext cx="976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AF9FC3-589B-BCA8-B651-45E9F088D8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4" name="Kuva 3" descr="Kuva, joka sisältää kohteen kukka, kasvi, auringonkukka, keltainen&#10;&#10;Kuvaus luotu automaattisesti">
            <a:extLst>
              <a:ext uri="{FF2B5EF4-FFF2-40B4-BE49-F238E27FC236}">
                <a16:creationId xmlns:a16="http://schemas.microsoft.com/office/drawing/2014/main" id="{651A7FBA-5B09-A2F1-D050-ECE6CC512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74"/>
          <a:stretch/>
        </p:blipFill>
        <p:spPr>
          <a:xfrm>
            <a:off x="16459200" y="8369372"/>
            <a:ext cx="5246899" cy="4858512"/>
          </a:xfrm>
          <a:prstGeom prst="rect">
            <a:avLst/>
          </a:prstGeom>
        </p:spPr>
      </p:pic>
      <p:pic>
        <p:nvPicPr>
          <p:cNvPr id="6" name="Kuva 5" descr="Kuva, joka sisältää kohteen hedelmä, sitrus, appelsiinit, appelsiini&#10;&#10;Kuvaus luotu automaattisesti">
            <a:extLst>
              <a:ext uri="{FF2B5EF4-FFF2-40B4-BE49-F238E27FC236}">
                <a16:creationId xmlns:a16="http://schemas.microsoft.com/office/drawing/2014/main" id="{A4D00B97-AE55-176E-6241-05AB744C7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9200" y="348344"/>
            <a:ext cx="5246899" cy="7881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d147b747bf_0_120"/>
          <p:cNvSpPr txBox="1">
            <a:spLocks noGrp="1"/>
          </p:cNvSpPr>
          <p:nvPr>
            <p:ph type="title"/>
          </p:nvPr>
        </p:nvSpPr>
        <p:spPr>
          <a:xfrm>
            <a:off x="1744226" y="730251"/>
            <a:ext cx="21031200" cy="1163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Mutaatiojalostus: </a:t>
            </a:r>
            <a:r>
              <a:rPr lang="fi-FI" b="1" dirty="0" err="1">
                <a:solidFill>
                  <a:schemeClr val="tx1"/>
                </a:solidFill>
              </a:rPr>
              <a:t>Polyploidiajalostus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56" name="Google Shape;256;g1d147b747bf_0_120"/>
          <p:cNvSpPr txBox="1">
            <a:spLocks noGrp="1"/>
          </p:cNvSpPr>
          <p:nvPr>
            <p:ph type="body" idx="1"/>
          </p:nvPr>
        </p:nvSpPr>
        <p:spPr>
          <a:xfrm>
            <a:off x="991324" y="1893351"/>
            <a:ext cx="12001661" cy="10897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4800"/>
            </a:pPr>
            <a:r>
              <a:rPr lang="fi-FI" sz="5400" dirty="0"/>
              <a:t>Kasveilla esiintyy luonnossa </a:t>
            </a:r>
            <a:r>
              <a:rPr lang="fi-FI" sz="5400" b="1" dirty="0" err="1"/>
              <a:t>polyploidiaa</a:t>
            </a:r>
            <a:r>
              <a:rPr lang="fi-FI" sz="5400" b="1" dirty="0"/>
              <a:t>:</a:t>
            </a:r>
            <a:endParaRPr sz="5400" b="1" dirty="0"/>
          </a:p>
          <a:p>
            <a:pPr marL="1866900" lvl="3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5400" b="1" dirty="0" err="1"/>
              <a:t>autopolyploidia</a:t>
            </a:r>
            <a:r>
              <a:rPr lang="fi-FI" sz="5400" b="1" dirty="0"/>
              <a:t> </a:t>
            </a:r>
            <a:r>
              <a:rPr lang="fi-FI" sz="5400" dirty="0"/>
              <a:t>‒ lajin kromosomiston moninkertaistuminen</a:t>
            </a:r>
            <a:endParaRPr sz="5400" dirty="0"/>
          </a:p>
          <a:p>
            <a:pPr marL="1866900" lvl="3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5400" b="1" dirty="0" err="1"/>
              <a:t>allopolyploidia</a:t>
            </a:r>
            <a:r>
              <a:rPr lang="fi-FI" sz="5400" dirty="0"/>
              <a:t> ‒ lajiristeymät: mm. vehnä, mansikka</a:t>
            </a:r>
            <a:endParaRPr sz="5400" dirty="0"/>
          </a:p>
          <a:p>
            <a:pPr marL="2400300" lvl="0" indent="-571500" algn="l" rtl="0">
              <a:spcBef>
                <a:spcPts val="2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5400" b="1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4800"/>
            </a:pPr>
            <a:r>
              <a:rPr lang="fi-FI" sz="5400" b="1" dirty="0" err="1"/>
              <a:t>Polyploidiajalostus</a:t>
            </a:r>
            <a:r>
              <a:rPr lang="fi-FI" sz="5400" b="1" dirty="0"/>
              <a:t>:</a:t>
            </a:r>
            <a:endParaRPr sz="5400" b="1" dirty="0"/>
          </a:p>
          <a:p>
            <a:pPr lvl="2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5400" dirty="0" err="1"/>
              <a:t>Polyploidit</a:t>
            </a:r>
            <a:r>
              <a:rPr lang="fi-FI" sz="5400" dirty="0"/>
              <a:t> yksilöt ovat </a:t>
            </a:r>
            <a:r>
              <a:rPr lang="fi-FI" sz="5400" b="1" dirty="0"/>
              <a:t>yleensä kookkaita ja sopeutumiskykyisiä</a:t>
            </a:r>
            <a:endParaRPr sz="5400" b="1" dirty="0"/>
          </a:p>
          <a:p>
            <a:pPr lvl="2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5400" b="1" dirty="0"/>
              <a:t>3n </a:t>
            </a:r>
            <a:r>
              <a:rPr lang="fi-FI" sz="5400" dirty="0"/>
              <a:t>lajikkeet ovat </a:t>
            </a:r>
            <a:r>
              <a:rPr lang="fi-FI" sz="5400" b="1" dirty="0"/>
              <a:t>steriilejä → siemenettömät lajikkeet</a:t>
            </a:r>
            <a:endParaRPr sz="5400" b="1" dirty="0"/>
          </a:p>
          <a:p>
            <a:pPr lvl="2" algn="l" rtl="0"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5400" dirty="0"/>
              <a:t>Jalostuksessa </a:t>
            </a:r>
            <a:r>
              <a:rPr lang="fi-FI" sz="5400" dirty="0" err="1"/>
              <a:t>polyploidia</a:t>
            </a:r>
            <a:r>
              <a:rPr lang="fi-FI" sz="5400" dirty="0"/>
              <a:t> saadaan aikaan </a:t>
            </a:r>
            <a:r>
              <a:rPr lang="fi-FI" sz="5400" b="1" dirty="0" err="1"/>
              <a:t>kolkisiinilla</a:t>
            </a:r>
            <a:endParaRPr sz="5400" b="1" dirty="0"/>
          </a:p>
        </p:txBody>
      </p:sp>
      <p:sp>
        <p:nvSpPr>
          <p:cNvPr id="257" name="Google Shape;257;g1d147b747bf_0_12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23</a:t>
            </a:fld>
            <a:endParaRPr/>
          </a:p>
        </p:txBody>
      </p:sp>
      <p:sp>
        <p:nvSpPr>
          <p:cNvPr id="258" name="Google Shape;258;g1d147b747bf_0_120"/>
          <p:cNvSpPr txBox="1"/>
          <p:nvPr/>
        </p:nvSpPr>
        <p:spPr>
          <a:xfrm>
            <a:off x="13245174" y="3002399"/>
            <a:ext cx="11138825" cy="898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solidFill>
                  <a:schemeClr val="dk1"/>
                </a:solidFill>
              </a:rPr>
              <a:t>Monet viljelykasvit ovat </a:t>
            </a:r>
            <a:r>
              <a:rPr lang="fi-FI" sz="4400" b="1" dirty="0" err="1">
                <a:solidFill>
                  <a:schemeClr val="dk1"/>
                </a:solidFill>
              </a:rPr>
              <a:t>polyploideja</a:t>
            </a:r>
            <a:r>
              <a:rPr lang="fi-FI" sz="4400" b="1" dirty="0">
                <a:solidFill>
                  <a:schemeClr val="dk1"/>
                </a:solidFill>
              </a:rPr>
              <a:t>:</a:t>
            </a:r>
            <a:endParaRPr sz="4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chemeClr val="dk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0CAB03D-6080-7F67-163B-B4B7B9FF22C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Biomi 6 luku 6</a:t>
            </a:r>
          </a:p>
        </p:txBody>
      </p:sp>
      <p:pic>
        <p:nvPicPr>
          <p:cNvPr id="4" name="Kuva 3" descr="Kuva, joka sisältää kohteen pöytä&#10;&#10;Kuvaus luotu automaattisesti">
            <a:extLst>
              <a:ext uri="{FF2B5EF4-FFF2-40B4-BE49-F238E27FC236}">
                <a16:creationId xmlns:a16="http://schemas.microsoft.com/office/drawing/2014/main" id="{7C80013B-65CA-FB40-3EF9-F19EE609B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6100" y="4427823"/>
            <a:ext cx="11053171" cy="7097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d147b747bf_0_127"/>
          <p:cNvSpPr txBox="1">
            <a:spLocks noGrp="1"/>
          </p:cNvSpPr>
          <p:nvPr>
            <p:ph type="body" idx="1"/>
          </p:nvPr>
        </p:nvSpPr>
        <p:spPr>
          <a:xfrm>
            <a:off x="1621944" y="942714"/>
            <a:ext cx="22185086" cy="91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400" b="1" dirty="0">
                <a:latin typeface="Arial"/>
                <a:ea typeface="Arial"/>
                <a:cs typeface="Arial"/>
                <a:sym typeface="Arial"/>
              </a:rPr>
              <a:t>Puutarhamansikka </a:t>
            </a:r>
            <a:r>
              <a:rPr lang="fi-FI" sz="5400" b="1" i="1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i-FI" sz="5400" b="1" i="1" dirty="0" err="1">
                <a:latin typeface="Arial"/>
                <a:ea typeface="Arial"/>
                <a:cs typeface="Arial"/>
                <a:sym typeface="Arial"/>
              </a:rPr>
              <a:t>Fragaria</a:t>
            </a:r>
            <a:r>
              <a:rPr lang="fi-FI" sz="5400" b="1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i-FI" sz="5400" b="1" i="1" dirty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×</a:t>
            </a:r>
            <a:r>
              <a:rPr lang="fi-FI" sz="5400" b="1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i-FI" sz="5400" b="1" i="1" dirty="0" err="1">
                <a:latin typeface="Arial"/>
                <a:ea typeface="Arial"/>
                <a:cs typeface="Arial"/>
                <a:sym typeface="Arial"/>
              </a:rPr>
              <a:t>ananassa</a:t>
            </a:r>
            <a:r>
              <a:rPr lang="fi-FI" sz="5400" b="1" i="1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i-FI" sz="5400" b="1" dirty="0"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fi-FI" sz="5400" b="1" dirty="0" err="1">
                <a:latin typeface="Arial"/>
                <a:ea typeface="Arial"/>
                <a:cs typeface="Arial"/>
                <a:sym typeface="Arial"/>
              </a:rPr>
              <a:t>allo-oktoploidi</a:t>
            </a:r>
            <a:r>
              <a:rPr lang="fi-FI" sz="5400" b="1" dirty="0">
                <a:latin typeface="Arial"/>
                <a:ea typeface="Arial"/>
                <a:cs typeface="Arial"/>
                <a:sym typeface="Arial"/>
              </a:rPr>
              <a:t> laji (8n)</a:t>
            </a:r>
            <a:endParaRPr sz="5400" b="1" dirty="0"/>
          </a:p>
        </p:txBody>
      </p:sp>
      <p:sp>
        <p:nvSpPr>
          <p:cNvPr id="266" name="Google Shape;266;g1d147b747bf_0_12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2412E3-4347-7A19-CFF0-BC07C813CE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56A3E19A-153D-BE79-AACA-02273438D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57" y="2825911"/>
            <a:ext cx="18536040" cy="101598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B92E29BA-597E-E9CC-DEC4-2E8D8F1E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468" y="1699016"/>
            <a:ext cx="13134517" cy="10317967"/>
          </a:xfrm>
          <a:prstGeom prst="rect">
            <a:avLst/>
          </a:prstGeom>
        </p:spPr>
      </p:pic>
      <p:sp>
        <p:nvSpPr>
          <p:cNvPr id="273" name="Google Shape;273;g1d147b747bf_0_134"/>
          <p:cNvSpPr txBox="1">
            <a:spLocks noGrp="1"/>
          </p:cNvSpPr>
          <p:nvPr>
            <p:ph type="body" idx="1"/>
          </p:nvPr>
        </p:nvSpPr>
        <p:spPr>
          <a:xfrm>
            <a:off x="1319214" y="889434"/>
            <a:ext cx="11299800" cy="11095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 err="1">
                <a:latin typeface="Arial"/>
                <a:ea typeface="Arial"/>
                <a:cs typeface="Arial"/>
                <a:sym typeface="Arial"/>
              </a:rPr>
              <a:t>Polyploidien</a:t>
            </a:r>
            <a:r>
              <a:rPr lang="fi-FI" b="1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fi-FI" b="1" dirty="0">
                <a:latin typeface="Arial"/>
                <a:ea typeface="Arial"/>
                <a:cs typeface="Arial"/>
                <a:sym typeface="Arial"/>
              </a:rPr>
            </a:br>
            <a:r>
              <a:rPr lang="fi-FI" b="1" dirty="0">
                <a:latin typeface="Arial"/>
                <a:ea typeface="Arial"/>
                <a:cs typeface="Arial"/>
                <a:sym typeface="Arial"/>
              </a:rPr>
              <a:t>viljelykasvien tuotto</a:t>
            </a:r>
            <a:r>
              <a:rPr lang="fi-FI" dirty="0">
                <a:latin typeface="Arial"/>
                <a:ea typeface="Arial"/>
                <a:cs typeface="Arial"/>
                <a:sym typeface="Arial"/>
              </a:rPr>
              <a:t>: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a. Haploidien (n) sukusolujen </a:t>
            </a:r>
            <a:r>
              <a:rPr lang="fi-FI" sz="4400" b="1" dirty="0" err="1">
                <a:latin typeface="Arial"/>
                <a:ea typeface="Arial"/>
                <a:cs typeface="Arial"/>
                <a:sym typeface="Arial"/>
              </a:rPr>
              <a:t>kolkisiinikäsittely</a:t>
            </a: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→  diploidi (2n)</a:t>
            </a: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b. Diploidien ( 2n) somaattisten </a:t>
            </a:r>
            <a:br>
              <a:rPr lang="fi-FI" sz="4400" b="1" dirty="0">
                <a:latin typeface="Arial"/>
                <a:ea typeface="Arial"/>
                <a:cs typeface="Arial"/>
                <a:sym typeface="Arial"/>
              </a:rPr>
            </a:b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solujen (2n)  </a:t>
            </a:r>
            <a:r>
              <a:rPr lang="fi-FI" sz="4400" b="1" dirty="0" err="1">
                <a:latin typeface="Arial"/>
                <a:ea typeface="Arial"/>
                <a:cs typeface="Arial"/>
                <a:sym typeface="Arial"/>
              </a:rPr>
              <a:t>kolkisiinikäsittely</a:t>
            </a: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→ </a:t>
            </a:r>
            <a:r>
              <a:rPr lang="fi-FI" sz="4400" b="1" dirty="0" err="1">
                <a:latin typeface="Arial"/>
                <a:ea typeface="Arial"/>
                <a:cs typeface="Arial"/>
                <a:sym typeface="Arial"/>
              </a:rPr>
              <a:t>tetraploidi</a:t>
            </a: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 (4n)</a:t>
            </a:r>
            <a:endParaRPr sz="4400" b="1" dirty="0"/>
          </a:p>
        </p:txBody>
      </p:sp>
      <p:sp>
        <p:nvSpPr>
          <p:cNvPr id="274" name="Google Shape;274;g1d147b747bf_0_13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25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27B09B-B501-3145-EC0C-C6CF9CEE905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147b747bf_0_141"/>
          <p:cNvSpPr txBox="1">
            <a:spLocks noGrp="1"/>
          </p:cNvSpPr>
          <p:nvPr>
            <p:ph type="body" idx="1"/>
          </p:nvPr>
        </p:nvSpPr>
        <p:spPr>
          <a:xfrm>
            <a:off x="2673790" y="1794480"/>
            <a:ext cx="6625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800" b="1" dirty="0">
                <a:latin typeface="Arial"/>
                <a:ea typeface="Arial"/>
                <a:cs typeface="Arial"/>
                <a:sym typeface="Arial"/>
              </a:rPr>
              <a:t>Ruisvehnä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400" b="1" dirty="0" err="1">
                <a:latin typeface="Arial"/>
                <a:ea typeface="Arial"/>
                <a:cs typeface="Arial"/>
                <a:sym typeface="Arial"/>
              </a:rPr>
              <a:t>allopolyploidi</a:t>
            </a: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 laji</a:t>
            </a: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70485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sz="4400" dirty="0">
                <a:latin typeface="Arial"/>
                <a:ea typeface="Arial"/>
                <a:cs typeface="Arial"/>
                <a:sym typeface="Arial"/>
              </a:rPr>
              <a:t>tuotettu </a:t>
            </a:r>
            <a:r>
              <a:rPr lang="fi-FI" sz="4400" dirty="0" err="1">
                <a:latin typeface="Arial"/>
                <a:ea typeface="Arial"/>
                <a:cs typeface="Arial"/>
                <a:sym typeface="Arial"/>
              </a:rPr>
              <a:t>kolkisiinin</a:t>
            </a:r>
            <a:r>
              <a:rPr lang="fi-FI" sz="4400" dirty="0">
                <a:latin typeface="Arial"/>
                <a:ea typeface="Arial"/>
                <a:cs typeface="Arial"/>
                <a:sym typeface="Arial"/>
              </a:rPr>
              <a:t> avulla rukiista ja vehnästä</a:t>
            </a:r>
            <a:endParaRPr sz="4400" dirty="0"/>
          </a:p>
        </p:txBody>
      </p:sp>
      <p:sp>
        <p:nvSpPr>
          <p:cNvPr id="282" name="Google Shape;282;g1d147b747bf_0_14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287A39-6217-19B5-9B38-86A0852CDC7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9F61C6B5-A34A-A9D7-144D-819F7B2A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965" y="654833"/>
            <a:ext cx="11089974" cy="127168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d147b747bf_0_148"/>
          <p:cNvSpPr txBox="1">
            <a:spLocks noGrp="1"/>
          </p:cNvSpPr>
          <p:nvPr>
            <p:ph type="body" idx="1"/>
          </p:nvPr>
        </p:nvSpPr>
        <p:spPr>
          <a:xfrm>
            <a:off x="1240971" y="380592"/>
            <a:ext cx="22135704" cy="184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 b="1" dirty="0">
                <a:latin typeface="Arial"/>
                <a:ea typeface="Arial"/>
                <a:cs typeface="Arial"/>
                <a:sym typeface="Arial"/>
              </a:rPr>
              <a:t>Siemenettömien hedelmien (3n) jalostaminen</a:t>
            </a:r>
            <a:endParaRPr sz="8000" b="1" dirty="0"/>
          </a:p>
        </p:txBody>
      </p:sp>
      <p:sp>
        <p:nvSpPr>
          <p:cNvPr id="290" name="Google Shape;290;g1d147b747bf_0_14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27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99BB04-C9FC-BE9E-8302-A9C7C44307E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9CF61AA-0B9D-5E89-8394-F931B86F6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64" y="1594884"/>
            <a:ext cx="20953981" cy="1197225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198c41faa7_0_3"/>
          <p:cNvSpPr txBox="1">
            <a:spLocks noGrp="1"/>
          </p:cNvSpPr>
          <p:nvPr>
            <p:ph type="title"/>
          </p:nvPr>
        </p:nvSpPr>
        <p:spPr>
          <a:xfrm>
            <a:off x="1676400" y="321376"/>
            <a:ext cx="21031200" cy="1165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Mutaatiojalostus: </a:t>
            </a:r>
            <a:r>
              <a:rPr lang="fi-FI" b="1" dirty="0" err="1">
                <a:solidFill>
                  <a:schemeClr val="tx1"/>
                </a:solidFill>
              </a:rPr>
              <a:t>haploidiajalostus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97" name="Google Shape;297;g2198c41faa7_0_3"/>
          <p:cNvSpPr txBox="1">
            <a:spLocks noGrp="1"/>
          </p:cNvSpPr>
          <p:nvPr>
            <p:ph type="body" idx="1"/>
          </p:nvPr>
        </p:nvSpPr>
        <p:spPr>
          <a:xfrm>
            <a:off x="15098658" y="1486876"/>
            <a:ext cx="9285341" cy="119077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Sukusoluista kasvatetaan </a:t>
            </a: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haploideja soluja (n) solukkoviljelyssä</a:t>
            </a:r>
          </a:p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Haploidien solujen </a:t>
            </a: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kromosomisto kaksinkertaistetaan </a:t>
            </a:r>
            <a:r>
              <a:rPr lang="fi-FI" sz="44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kolkisiinilla</a:t>
            </a: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 kaksoishaploidi solulinja </a:t>
            </a: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(puhdas linja, homotsygootti kaikkien geenien suhteen)</a:t>
            </a:r>
            <a:endParaRPr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→</a:t>
            </a: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Kasvi </a:t>
            </a: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erilaistuu kasvihormonikäsittelyllä</a:t>
            </a:r>
            <a:b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Pysyvä lajike ilman monia jalostussukupolvia (nopeuttaa jalostusta)</a:t>
            </a:r>
            <a:endParaRPr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/>
          </a:p>
        </p:txBody>
      </p:sp>
      <p:sp>
        <p:nvSpPr>
          <p:cNvPr id="298" name="Google Shape;298;g2198c41faa7_0_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28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832EAF6-DA95-072C-4C53-002519F9A9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Biomi 6 luku 6</a:t>
            </a:r>
          </a:p>
        </p:txBody>
      </p:sp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B90F05E-5786-FC3F-54E1-4558ED70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14" y="1681388"/>
            <a:ext cx="14008009" cy="916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198c41faa7_0_10"/>
          <p:cNvSpPr txBox="1">
            <a:spLocks noGrp="1"/>
          </p:cNvSpPr>
          <p:nvPr>
            <p:ph type="title"/>
          </p:nvPr>
        </p:nvSpPr>
        <p:spPr>
          <a:xfrm>
            <a:off x="9851544" y="730250"/>
            <a:ext cx="14007915" cy="213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>
                <a:solidFill>
                  <a:schemeClr val="tx1"/>
                </a:solidFill>
              </a:rPr>
              <a:t>Geenitekniikat jalostuksessa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06" name="Google Shape;306;g2198c41faa7_0_10"/>
          <p:cNvSpPr txBox="1">
            <a:spLocks noGrp="1"/>
          </p:cNvSpPr>
          <p:nvPr>
            <p:ph type="body" idx="1"/>
          </p:nvPr>
        </p:nvSpPr>
        <p:spPr>
          <a:xfrm>
            <a:off x="12550088" y="3210125"/>
            <a:ext cx="11628349" cy="1022942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95300" lvl="0" indent="-571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Halutunlainen lajike voidaan tuottaa suoraan genomia muokkaamalla =  </a:t>
            </a:r>
            <a:r>
              <a:rPr lang="fi-FI" sz="44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täsmäjalostus</a:t>
            </a: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0" lvl="0" indent="-571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DNA-merkkien</a:t>
            </a:r>
            <a:r>
              <a:rPr lang="fi-FI" sz="4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käyttö nopeuttaa haluttujen yksilöiden valintaa.</a:t>
            </a:r>
            <a:endParaRPr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5300" lvl="0" indent="-57150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4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Tavat:</a:t>
            </a: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525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Courier New" panose="02070309020205020404" pitchFamily="49" charset="0"/>
              <a:buChar char="o"/>
            </a:pPr>
            <a:r>
              <a:rPr lang="fi-FI" sz="4400" b="1" dirty="0"/>
              <a:t>Geeninsiirto </a:t>
            </a:r>
            <a:r>
              <a:rPr lang="fi-FI" sz="4400" b="1" dirty="0" err="1"/>
              <a:t>agrobakteerilla</a:t>
            </a:r>
            <a:endParaRPr sz="4400" b="1" dirty="0"/>
          </a:p>
          <a:p>
            <a:pPr marL="952500" lvl="0" indent="-571500" algn="l" rtl="0">
              <a:spcBef>
                <a:spcPts val="0"/>
              </a:spcBef>
              <a:spcAft>
                <a:spcPts val="0"/>
              </a:spcAft>
              <a:buSzPts val="4800"/>
              <a:buFont typeface="Courier New" panose="02070309020205020404" pitchFamily="49" charset="0"/>
              <a:buChar char="o"/>
            </a:pPr>
            <a:r>
              <a:rPr lang="fi-FI" sz="4400" b="1" dirty="0"/>
              <a:t>Genomin editointi (muokkaus) geenisaksilla</a:t>
            </a:r>
            <a:endParaRPr sz="44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198c41faa7_0_1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29</a:t>
            </a:fld>
            <a:endParaRPr/>
          </a:p>
        </p:txBody>
      </p:sp>
      <p:sp>
        <p:nvSpPr>
          <p:cNvPr id="308" name="Google Shape;308;g2198c41faa7_0_10"/>
          <p:cNvSpPr txBox="1"/>
          <p:nvPr/>
        </p:nvSpPr>
        <p:spPr>
          <a:xfrm>
            <a:off x="904500" y="11202714"/>
            <a:ext cx="106308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b="1" dirty="0">
                <a:solidFill>
                  <a:schemeClr val="dk1"/>
                </a:solidFill>
              </a:rPr>
              <a:t>GM-kasveista kasvatetaan eniten soijaa, maissia, puuvillaa ja rapsia viljelyalalla mitattuna.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B5B7DF-C408-AF17-A27C-5311E319528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4" name="Kuva 3" descr="Kuva, joka sisältää kohteen kaavio, piirakkadiagrammi&#10;&#10;Kuvaus luotu automaattisesti">
            <a:extLst>
              <a:ext uri="{FF2B5EF4-FFF2-40B4-BE49-F238E27FC236}">
                <a16:creationId xmlns:a16="http://schemas.microsoft.com/office/drawing/2014/main" id="{E61F7A0C-722B-8C23-BA92-0E9BAFB92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71" y="904421"/>
            <a:ext cx="8445915" cy="9937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1676400" y="432875"/>
            <a:ext cx="21031200" cy="16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 sz="8000" b="1" dirty="0"/>
              <a:t>Ravinnontuotantoon liittyviä ympäristöongelmia</a:t>
            </a:r>
            <a:endParaRPr sz="8000" b="1" dirty="0"/>
          </a:p>
        </p:txBody>
      </p:sp>
      <p:sp>
        <p:nvSpPr>
          <p:cNvPr id="102" name="Google Shape;102;p3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Biomi 6 luku 6</a:t>
            </a:r>
            <a:endParaRPr/>
          </a:p>
        </p:txBody>
      </p:sp>
      <p:pic>
        <p:nvPicPr>
          <p:cNvPr id="5" name="Kuva 4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383D7551-8FCA-44AB-E15D-510EC1A8F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213" y="2151879"/>
            <a:ext cx="17493574" cy="1010362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C783B84B-4DE5-5E64-DA32-A3572ADF9711}"/>
              </a:ext>
            </a:extLst>
          </p:cNvPr>
          <p:cNvSpPr txBox="1"/>
          <p:nvPr/>
        </p:nvSpPr>
        <p:spPr>
          <a:xfrm>
            <a:off x="4384057" y="12483786"/>
            <a:ext cx="12195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i="0" u="none" strike="noStrike" dirty="0">
                <a:solidFill>
                  <a:srgbClr val="006BB3"/>
                </a:solidFill>
                <a:effectLst/>
                <a:latin typeface="Source Sans Pro" panose="020B0503030403020204" pitchFamily="34" charset="0"/>
                <a:hlinkClick r:id="rId4"/>
              </a:rPr>
              <a:t>https://youtu.be/HOMtuZvoyqk</a:t>
            </a:r>
            <a:endParaRPr lang="fi-FI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41306" y="521297"/>
            <a:ext cx="19751040" cy="2286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Muuntogeeniset eliöt: kasvit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2341306" y="2364702"/>
            <a:ext cx="19751040" cy="10619566"/>
          </a:xfrm>
        </p:spPr>
        <p:txBody>
          <a:bodyPr>
            <a:normAutofit/>
          </a:bodyPr>
          <a:lstStyle/>
          <a:p>
            <a:r>
              <a:rPr lang="fi-FI" sz="6000" dirty="0"/>
              <a:t>Geenimerkkikarttoja hyödynnetään esim. havupuiden jalostuksessa</a:t>
            </a:r>
          </a:p>
          <a:p>
            <a:pPr lvl="1"/>
            <a:r>
              <a:rPr lang="fi-FI" sz="5400" dirty="0"/>
              <a:t>Voidaan tutkia esim. puiden kasvunopeuteen vaikuttavia geenejä pienistä taimista</a:t>
            </a:r>
            <a:endParaRPr lang="fi-FI" sz="4400" b="1" dirty="0"/>
          </a:p>
          <a:p>
            <a:r>
              <a:rPr lang="fi-FI" sz="6000" b="1" dirty="0"/>
              <a:t>Geenitekniikka</a:t>
            </a:r>
            <a:r>
              <a:rPr lang="fi-FI" sz="6000" dirty="0"/>
              <a:t> mahdollistaa </a:t>
            </a:r>
          </a:p>
          <a:p>
            <a:pPr lvl="1"/>
            <a:r>
              <a:rPr lang="fi-FI" sz="5400" dirty="0"/>
              <a:t>nopeamman jalostuksen kuin perinteiset menetelmät</a:t>
            </a:r>
          </a:p>
          <a:p>
            <a:pPr lvl="1"/>
            <a:r>
              <a:rPr lang="fi-FI" sz="5400" dirty="0"/>
              <a:t>lajirajat ylittävän jalostuksen</a:t>
            </a:r>
          </a:p>
          <a:p>
            <a:pPr lvl="2"/>
            <a:r>
              <a:rPr lang="fi-FI" sz="5400" dirty="0"/>
              <a:t>Esim. vieraan geenin siirto kasviin niin, että se alkaa tuottaa vierasta proteiinia</a:t>
            </a:r>
          </a:p>
          <a:p>
            <a:r>
              <a:rPr lang="fi-FI" sz="6000" dirty="0"/>
              <a:t>Geenitekniikalla tuotetaan kestävämpiä kasvilajikkeita</a:t>
            </a:r>
          </a:p>
          <a:p>
            <a:pPr lvl="1"/>
            <a:r>
              <a:rPr lang="fi-FI" sz="5400" b="1" dirty="0"/>
              <a:t>rikkakasvi- ja tuhohyönteiskestävyys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0593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198c41faa7_0_17"/>
          <p:cNvSpPr txBox="1">
            <a:spLocks noGrp="1"/>
          </p:cNvSpPr>
          <p:nvPr>
            <p:ph type="body" idx="1"/>
          </p:nvPr>
        </p:nvSpPr>
        <p:spPr>
          <a:xfrm>
            <a:off x="11142921" y="730250"/>
            <a:ext cx="13035515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6600" b="1" dirty="0">
                <a:latin typeface="Arial"/>
                <a:ea typeface="Arial"/>
                <a:cs typeface="Arial"/>
                <a:sym typeface="Arial"/>
              </a:rPr>
              <a:t>Esimerkki genomin editoinnista</a:t>
            </a:r>
            <a:endParaRPr sz="6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4400" b="1" dirty="0">
                <a:latin typeface="Arial"/>
                <a:ea typeface="Arial"/>
                <a:cs typeface="Arial"/>
                <a:sym typeface="Arial"/>
              </a:rPr>
              <a:t>Geenisaksilla </a:t>
            </a:r>
            <a:r>
              <a:rPr lang="fi-FI" sz="4400" dirty="0">
                <a:latin typeface="Arial"/>
                <a:ea typeface="Arial"/>
                <a:cs typeface="Arial"/>
                <a:sym typeface="Arial"/>
              </a:rPr>
              <a:t>voi esimerkiksi editoida viljelykasvista resistentin kasvia haittaavalle patogeenille. </a:t>
            </a:r>
            <a:endParaRPr sz="4400" dirty="0"/>
          </a:p>
        </p:txBody>
      </p:sp>
      <p:sp>
        <p:nvSpPr>
          <p:cNvPr id="317" name="Google Shape;317;g2198c41faa7_0_1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31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D9CEE2-C85D-0B13-4C07-CC1C090328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ABDE70B-FF67-E275-E323-E7351D433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0519325" cy="1393612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50033" y="1673424"/>
            <a:ext cx="21948034" cy="11741525"/>
          </a:xfrm>
        </p:spPr>
        <p:txBody>
          <a:bodyPr>
            <a:normAutofit/>
          </a:bodyPr>
          <a:lstStyle/>
          <a:p>
            <a:pPr marL="0" indent="0"/>
            <a:endParaRPr lang="fi-FI" b="1" dirty="0"/>
          </a:p>
          <a:p>
            <a:r>
              <a:rPr lang="fi-FI" dirty="0"/>
              <a:t>Käytössä olevia </a:t>
            </a:r>
            <a:r>
              <a:rPr lang="fi-FI" b="1" dirty="0"/>
              <a:t>siirtogeenisiä kasveja</a:t>
            </a:r>
            <a:r>
              <a:rPr lang="fi-FI" dirty="0"/>
              <a:t>:</a:t>
            </a:r>
          </a:p>
          <a:p>
            <a:pPr lvl="1"/>
            <a:r>
              <a:rPr lang="fi-FI" b="1" dirty="0" err="1"/>
              <a:t>Bt-toksiinia</a:t>
            </a:r>
            <a:r>
              <a:rPr lang="fi-FI" b="1" dirty="0"/>
              <a:t> </a:t>
            </a:r>
            <a:r>
              <a:rPr lang="fi-FI" dirty="0"/>
              <a:t>tuottavat maissi, puuvilla, riisi, kaali, peruna</a:t>
            </a:r>
          </a:p>
          <a:p>
            <a:pPr lvl="2"/>
            <a:r>
              <a:rPr lang="fi-FI" dirty="0"/>
              <a:t>B. </a:t>
            </a:r>
            <a:r>
              <a:rPr lang="fi-FI" dirty="0" err="1"/>
              <a:t>thuringiensis</a:t>
            </a:r>
            <a:r>
              <a:rPr lang="fi-FI" dirty="0"/>
              <a:t> bakteerin geeni  tuottaa tuholaisille myrkyllistä toksiinia kasvissa</a:t>
            </a:r>
          </a:p>
          <a:p>
            <a:pPr lvl="1"/>
            <a:r>
              <a:rPr lang="fi-FI" b="1" dirty="0"/>
              <a:t>Kultainen riisi </a:t>
            </a:r>
            <a:r>
              <a:rPr lang="fi-FI" dirty="0"/>
              <a:t>(runsaasti </a:t>
            </a:r>
            <a:r>
              <a:rPr lang="fi-FI" dirty="0" err="1"/>
              <a:t>betakaroteenia</a:t>
            </a:r>
            <a:r>
              <a:rPr lang="fi-FI" dirty="0"/>
              <a:t>)</a:t>
            </a:r>
          </a:p>
          <a:p>
            <a:pPr lvl="1"/>
            <a:r>
              <a:rPr lang="fi-FI" b="1" dirty="0"/>
              <a:t>Rikkakasvimyrkkyresistentit</a:t>
            </a:r>
            <a:r>
              <a:rPr lang="fi-FI" dirty="0"/>
              <a:t> viljat, juurekset, vihannekset</a:t>
            </a:r>
          </a:p>
          <a:p>
            <a:pPr lvl="2"/>
            <a:r>
              <a:rPr lang="fi-FI" dirty="0"/>
              <a:t>yli 70% koko maailmassa viljeltävästä soijasta</a:t>
            </a:r>
          </a:p>
          <a:p>
            <a:r>
              <a:rPr lang="fi-FI" dirty="0"/>
              <a:t>Kehitteillä:</a:t>
            </a:r>
          </a:p>
          <a:p>
            <a:pPr lvl="1"/>
            <a:r>
              <a:rPr lang="fi-FI" dirty="0"/>
              <a:t>Mm. kuivuutta, suolaisuutta, ruttoa kestäviä viljelykasveja</a:t>
            </a:r>
          </a:p>
          <a:p>
            <a:pPr lvl="1"/>
            <a:r>
              <a:rPr lang="fi-FI" dirty="0"/>
              <a:t>Paremmin ravinteita hyödyntäviä, tehokkaammin yhteyttäviä kasveja</a:t>
            </a:r>
          </a:p>
          <a:p>
            <a:pPr lvl="1"/>
            <a:r>
              <a:rPr lang="fi-FI" dirty="0"/>
              <a:t>Syötävät rokotteet</a:t>
            </a:r>
          </a:p>
          <a:p>
            <a:r>
              <a:rPr lang="fi-FI" b="1" dirty="0"/>
              <a:t>Poistogeenisiä</a:t>
            </a:r>
            <a:r>
              <a:rPr lang="fi-FI" dirty="0"/>
              <a:t> kasveja </a:t>
            </a:r>
          </a:p>
          <a:p>
            <a:pPr lvl="1"/>
            <a:r>
              <a:rPr lang="fi-FI" dirty="0"/>
              <a:t>Ensimmäinen muuntogeeninen kasvi oli </a:t>
            </a:r>
            <a:r>
              <a:rPr lang="fi-FI" dirty="0" err="1"/>
              <a:t>FlavrSavr</a:t>
            </a:r>
            <a:r>
              <a:rPr lang="fi-FI" dirty="0"/>
              <a:t>-tomaatti 1994</a:t>
            </a:r>
          </a:p>
          <a:p>
            <a:pPr marL="1121465" lvl="1" indent="0">
              <a:buNone/>
            </a:pPr>
            <a:endParaRPr lang="fi-FI" dirty="0"/>
          </a:p>
        </p:txBody>
      </p:sp>
      <p:sp>
        <p:nvSpPr>
          <p:cNvPr id="4" name="Otsikko 1"/>
          <p:cNvSpPr txBox="1">
            <a:spLocks noGrp="1"/>
          </p:cNvSpPr>
          <p:nvPr>
            <p:ph type="title"/>
          </p:nvPr>
        </p:nvSpPr>
        <p:spPr>
          <a:xfrm>
            <a:off x="1219205" y="549279"/>
            <a:ext cx="21945600" cy="1642603"/>
          </a:xfrm>
          <a:prstGeom prst="rect">
            <a:avLst/>
          </a:prstGeom>
        </p:spPr>
        <p:txBody>
          <a:bodyPr spcFirstLastPara="1" vert="horz" wrap="square" lIns="224292" tIns="112147" rIns="224292" bIns="112147" rtlCol="0" anchor="ctr" anchorCtr="0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i-FI" dirty="0"/>
            </a:br>
            <a:r>
              <a:rPr lang="fi-FI" sz="9800" dirty="0"/>
              <a:t>Muuntogeeniset kasvit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296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86622" y="51293"/>
            <a:ext cx="21945600" cy="2286000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1"/>
                </a:solidFill>
              </a:rPr>
              <a:t>Muuntogeeniset kasvit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19205" y="2537521"/>
            <a:ext cx="21945600" cy="11178478"/>
          </a:xfrm>
        </p:spPr>
        <p:txBody>
          <a:bodyPr>
            <a:normAutofit fontScale="77500" lnSpcReduction="20000"/>
          </a:bodyPr>
          <a:lstStyle/>
          <a:p>
            <a:r>
              <a:rPr lang="fi-FI" sz="6720" b="1" dirty="0"/>
              <a:t>EU:n hyväksymiä muuntogeenisiä ravintotuotteita</a:t>
            </a:r>
            <a:r>
              <a:rPr lang="fi-FI" sz="6720" dirty="0"/>
              <a:t>:</a:t>
            </a:r>
          </a:p>
          <a:p>
            <a:pPr lvl="1"/>
            <a:r>
              <a:rPr lang="fi-FI" sz="6000" dirty="0"/>
              <a:t>Maissi, peruna, soija, sokerijuurikas, rapsi sekä jotkin hiivat ja bakteeriproteiinit</a:t>
            </a:r>
          </a:p>
          <a:p>
            <a:pPr lvl="1"/>
            <a:r>
              <a:rPr lang="fi-FI" sz="6000" b="1" dirty="0"/>
              <a:t>Jokainen jäsenvaltio saa kieltää </a:t>
            </a:r>
            <a:r>
              <a:rPr lang="fi-FI" sz="6000" b="1" dirty="0" err="1"/>
              <a:t>gm</a:t>
            </a:r>
            <a:r>
              <a:rPr lang="fi-FI" sz="6000" b="1" dirty="0"/>
              <a:t>-tuotteiden käytön</a:t>
            </a:r>
          </a:p>
          <a:p>
            <a:r>
              <a:rPr lang="fi-FI" sz="6720" dirty="0"/>
              <a:t>Euroopan unionin alueella on mahdollista </a:t>
            </a:r>
            <a:r>
              <a:rPr lang="fi-FI" sz="6720" b="1" dirty="0"/>
              <a:t>viljellä ravinnoksi kaupallisesti vain yhtä GM-kasvilajiketta:</a:t>
            </a:r>
          </a:p>
          <a:p>
            <a:pPr lvl="1"/>
            <a:r>
              <a:rPr lang="fi-FI" sz="6720" b="1" dirty="0"/>
              <a:t>GM-maissi MON 810, joka tuottaa </a:t>
            </a:r>
            <a:r>
              <a:rPr lang="fi-FI" sz="6720" b="1" dirty="0" err="1"/>
              <a:t>Bt</a:t>
            </a:r>
            <a:r>
              <a:rPr lang="fi-FI" sz="6720" b="1" dirty="0"/>
              <a:t>-hyönteismyrkkyä</a:t>
            </a:r>
          </a:p>
          <a:p>
            <a:pPr lvl="1"/>
            <a:r>
              <a:rPr lang="fi-FI" sz="6720" dirty="0"/>
              <a:t>Vuonna 2015 19 jäsenvaltiota on kieltänyt GM-maissin kasvatuksen omalla alueellaan</a:t>
            </a:r>
          </a:p>
          <a:p>
            <a:r>
              <a:rPr lang="fi-FI" sz="7440" dirty="0"/>
              <a:t>EU rajoittanut </a:t>
            </a:r>
            <a:r>
              <a:rPr lang="fi-FI" sz="7440" dirty="0" err="1"/>
              <a:t>gm</a:t>
            </a:r>
            <a:r>
              <a:rPr lang="fi-FI" sz="7440" dirty="0"/>
              <a:t>-tuotteiden </a:t>
            </a:r>
            <a:r>
              <a:rPr lang="fi-FI" sz="7440" b="1" dirty="0"/>
              <a:t>tuonnin vain muutamaan soijapavun, maissin ja rapsin muotoon</a:t>
            </a:r>
          </a:p>
          <a:p>
            <a:r>
              <a:rPr lang="fi-FI" sz="6720" dirty="0" err="1"/>
              <a:t>EUssa</a:t>
            </a:r>
            <a:r>
              <a:rPr lang="fi-FI" sz="6720" dirty="0"/>
              <a:t> on periaatteessa lupa viljellä myös GM-perunaa (</a:t>
            </a:r>
            <a:r>
              <a:rPr lang="fi-FI" sz="6720" dirty="0" err="1"/>
              <a:t>Amflora</a:t>
            </a:r>
            <a:r>
              <a:rPr lang="fi-FI" sz="6720" dirty="0"/>
              <a:t>-lajike) teollisuuden raaka-aineeksi </a:t>
            </a:r>
          </a:p>
          <a:p>
            <a:pPr lvl="1"/>
            <a:r>
              <a:rPr lang="fi-FI" sz="6720" dirty="0"/>
              <a:t>Suomessa kenttäkokeita 2010</a:t>
            </a:r>
          </a:p>
          <a:p>
            <a:pPr lvl="1"/>
            <a:r>
              <a:rPr lang="fi-FI" sz="6720" dirty="0"/>
              <a:t>tuotantoyhtiö vetäytynyt markkinoilta vastustuksen vuoksi</a:t>
            </a:r>
          </a:p>
          <a:p>
            <a:r>
              <a:rPr lang="fi-FI" sz="6720" dirty="0"/>
              <a:t>Eläinrehusta GM-kasvien viljelyosuus Suomessa jopa 45%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7626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198c41faa7_0_2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101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Eläinjalostuksen erityispiirteitä</a:t>
            </a:r>
            <a:endParaRPr b="1" dirty="0"/>
          </a:p>
        </p:txBody>
      </p:sp>
      <p:sp>
        <p:nvSpPr>
          <p:cNvPr id="324" name="Google Shape;324;g2198c41faa7_0_24"/>
          <p:cNvSpPr txBox="1">
            <a:spLocks noGrp="1"/>
          </p:cNvSpPr>
          <p:nvPr>
            <p:ph type="body" idx="1"/>
          </p:nvPr>
        </p:nvSpPr>
        <p:spPr>
          <a:xfrm>
            <a:off x="635599" y="2081575"/>
            <a:ext cx="14756801" cy="109795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ct val="100000"/>
            </a:pPr>
            <a:r>
              <a:rPr lang="fi-FI" sz="5400" b="1" dirty="0"/>
              <a:t>Jalostustavoitteita:</a:t>
            </a:r>
            <a:endParaRPr sz="5400" b="1" dirty="0"/>
          </a:p>
          <a:p>
            <a:pPr marL="965835" lvl="1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dirty="0"/>
              <a:t>Lemmikeillä: seurallisuus, rotukohtaiset tavoitteet</a:t>
            </a:r>
            <a:endParaRPr dirty="0"/>
          </a:p>
          <a:p>
            <a:pPr marL="965835" lvl="1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dirty="0"/>
              <a:t>Tuotantoeläimillä: nopea kasvu, korkea hedelmällisyys, hyvä terveys ja luonne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ct val="100000"/>
            </a:pPr>
            <a:r>
              <a:rPr lang="fi-FI" sz="5400" dirty="0"/>
              <a:t>Muuntelua vaikea lisätä ja jalostus kutistaa sitä</a:t>
            </a:r>
            <a:endParaRPr sz="5400" dirty="0"/>
          </a:p>
          <a:p>
            <a:pPr marL="476250" lvl="0" indent="-571500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sz="5400" dirty="0"/>
              <a:t>Suurin osa roduista tuotettu </a:t>
            </a:r>
            <a:r>
              <a:rPr lang="fi-FI" sz="5400" b="1" dirty="0"/>
              <a:t>valintajalostuksella</a:t>
            </a:r>
            <a:endParaRPr sz="5400" b="1" dirty="0"/>
          </a:p>
          <a:p>
            <a:pPr lvl="0" indent="0" algn="l" rtl="0">
              <a:spcBef>
                <a:spcPts val="2000"/>
              </a:spcBef>
              <a:spcAft>
                <a:spcPts val="0"/>
              </a:spcAft>
            </a:pPr>
            <a:r>
              <a:rPr lang="fi-FI" sz="5400" b="1" dirty="0"/>
              <a:t>→</a:t>
            </a:r>
            <a:r>
              <a:rPr lang="fi-FI" sz="5400" dirty="0"/>
              <a:t> Ongelmana </a:t>
            </a:r>
            <a:r>
              <a:rPr lang="fi-FI" sz="5400" b="1" dirty="0"/>
              <a:t>sukusiitos</a:t>
            </a:r>
            <a:endParaRPr sz="5400" b="1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ct val="100000"/>
            </a:pPr>
            <a:r>
              <a:rPr lang="fi-FI" sz="5400" dirty="0"/>
              <a:t>Sukusiitosta pyritään välttämään:</a:t>
            </a:r>
            <a:endParaRPr sz="5400" dirty="0"/>
          </a:p>
          <a:p>
            <a:pPr marL="965835" lvl="1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dirty="0"/>
              <a:t>Pidetään</a:t>
            </a:r>
            <a:r>
              <a:rPr lang="fi-FI" b="1" dirty="0"/>
              <a:t> kantakirjoja, </a:t>
            </a:r>
            <a:r>
              <a:rPr lang="fi-FI" dirty="0"/>
              <a:t>josta valitaan mahdollisimman kaukaista sukua olevat yksilöt lisääntymään</a:t>
            </a:r>
            <a:endParaRPr dirty="0"/>
          </a:p>
          <a:p>
            <a:pPr marL="965835" lvl="1" algn="l" rtl="0"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b="1" dirty="0"/>
              <a:t>Keinosiemennyksellä</a:t>
            </a:r>
            <a:endParaRPr b="1"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ct val="100000"/>
            </a:pPr>
            <a:r>
              <a:rPr lang="fi-FI" sz="5400" dirty="0"/>
              <a:t>Valinnassa käytetään laajasti</a:t>
            </a:r>
            <a:r>
              <a:rPr lang="fi-FI" sz="5400" b="1" dirty="0"/>
              <a:t> genomivalintaa</a:t>
            </a:r>
            <a:endParaRPr sz="5400" b="1" dirty="0"/>
          </a:p>
          <a:p>
            <a:pPr lvl="0" indent="0" algn="l" rtl="0">
              <a:spcBef>
                <a:spcPts val="2000"/>
              </a:spcBef>
              <a:spcAft>
                <a:spcPts val="0"/>
              </a:spcAft>
            </a:pPr>
            <a:r>
              <a:rPr lang="fi-FI" sz="5400" b="1" dirty="0"/>
              <a:t>→ </a:t>
            </a:r>
            <a:r>
              <a:rPr lang="fi-FI" sz="5400" dirty="0"/>
              <a:t>Yksilöstä määritetään </a:t>
            </a:r>
            <a:r>
              <a:rPr lang="fi-FI" sz="5400" b="1" dirty="0"/>
              <a:t>jalostusarvo</a:t>
            </a:r>
            <a:endParaRPr sz="5400" b="1" dirty="0"/>
          </a:p>
        </p:txBody>
      </p:sp>
      <p:sp>
        <p:nvSpPr>
          <p:cNvPr id="325" name="Google Shape;325;g2198c41faa7_0_2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34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B86569-5320-0FD3-696B-1E30EB817F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 dirty="0"/>
              <a:t>Biomi 6 luku 6</a:t>
            </a:r>
          </a:p>
        </p:txBody>
      </p:sp>
      <p:pic>
        <p:nvPicPr>
          <p:cNvPr id="4" name="Kuva 3" descr="Kuva, joka sisältää kohteen istuminen, kissa, kotikissa, nisäkäs&#10;&#10;Kuvaus luotu automaattisesti">
            <a:extLst>
              <a:ext uri="{FF2B5EF4-FFF2-40B4-BE49-F238E27FC236}">
                <a16:creationId xmlns:a16="http://schemas.microsoft.com/office/drawing/2014/main" id="{4AE0D610-429A-344D-979B-835A6BA3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2400" y="2501899"/>
            <a:ext cx="7315200" cy="4876800"/>
          </a:xfrm>
          <a:prstGeom prst="rect">
            <a:avLst/>
          </a:prstGeom>
        </p:spPr>
      </p:pic>
      <p:pic>
        <p:nvPicPr>
          <p:cNvPr id="6" name="Kuva 5" descr="Kuva, joka sisältää kohteen ruoho, koira, piha-, ruskea&#10;&#10;Kuvaus luotu automaattisesti">
            <a:extLst>
              <a:ext uri="{FF2B5EF4-FFF2-40B4-BE49-F238E27FC236}">
                <a16:creationId xmlns:a16="http://schemas.microsoft.com/office/drawing/2014/main" id="{6C848A03-D057-DDF0-FF58-497C09BEC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7378699"/>
            <a:ext cx="73152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826" y="1"/>
            <a:ext cx="24384000" cy="1063255"/>
          </a:xfrm>
        </p:spPr>
        <p:txBody>
          <a:bodyPr>
            <a:normAutofit fontScale="90000"/>
          </a:bodyPr>
          <a:lstStyle/>
          <a:p>
            <a:br>
              <a:rPr lang="fi-FI" sz="7680" dirty="0"/>
            </a:br>
            <a:br>
              <a:rPr lang="fi-FI" sz="7680" dirty="0"/>
            </a:br>
            <a:br>
              <a:rPr lang="fi-FI" b="1" dirty="0"/>
            </a:br>
            <a:r>
              <a:rPr lang="fi-FI" sz="9120" b="1" dirty="0">
                <a:solidFill>
                  <a:schemeClr val="tx1"/>
                </a:solidFill>
              </a:rPr>
              <a:t>Lisääntymisbiologiset menetelmät eläinten jalostuksessa</a:t>
            </a:r>
            <a:br>
              <a:rPr lang="fi-FI" dirty="0">
                <a:solidFill>
                  <a:schemeClr val="tx1"/>
                </a:solidFill>
              </a:rPr>
            </a:b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72342" y="2315872"/>
            <a:ext cx="22639315" cy="11120052"/>
          </a:xfrm>
        </p:spPr>
        <p:txBody>
          <a:bodyPr>
            <a:normAutofit fontScale="92500" lnSpcReduction="10000"/>
          </a:bodyPr>
          <a:lstStyle/>
          <a:p>
            <a:r>
              <a:rPr lang="fi-FI" sz="6240" b="1" dirty="0"/>
              <a:t>Keinosiemennys</a:t>
            </a:r>
          </a:p>
          <a:p>
            <a:pPr lvl="1"/>
            <a:r>
              <a:rPr lang="fi-FI" dirty="0"/>
              <a:t>Valikoitua spermaa useille yksilöille (”halutut ominaisuudet” mahdollisimman tehokkaasti tuleville sukupolville)</a:t>
            </a:r>
          </a:p>
          <a:p>
            <a:pPr lvl="1"/>
            <a:r>
              <a:rPr lang="fi-FI" dirty="0"/>
              <a:t>Ei parittelun epävarmuutta eikä tauteja</a:t>
            </a:r>
          </a:p>
          <a:p>
            <a:pPr lvl="1"/>
            <a:r>
              <a:rPr lang="fi-FI" dirty="0"/>
              <a:t>Lähes kaikki lehmät ja puolet sioista  keinosiemennetään Suomessa</a:t>
            </a:r>
          </a:p>
          <a:p>
            <a:r>
              <a:rPr lang="fi-FI" sz="6240" b="1" dirty="0"/>
              <a:t>Siittiöiden sukupuolilajittelu</a:t>
            </a:r>
          </a:p>
          <a:p>
            <a:pPr lvl="1"/>
            <a:r>
              <a:rPr lang="fi-FI" dirty="0"/>
              <a:t>Perustuu </a:t>
            </a:r>
            <a:r>
              <a:rPr lang="fi-FI" dirty="0" err="1"/>
              <a:t>X-</a:t>
            </a:r>
            <a:r>
              <a:rPr lang="fi-FI" dirty="0"/>
              <a:t> ja Y-kromosomien DNA-määrän eroon (X:ssä 3-4% enemmän kotieläimillä)</a:t>
            </a:r>
          </a:p>
          <a:p>
            <a:r>
              <a:rPr lang="fi-FI" sz="6240" b="1" dirty="0"/>
              <a:t>Koeputkihedelmöitys</a:t>
            </a:r>
          </a:p>
          <a:p>
            <a:pPr lvl="1"/>
            <a:r>
              <a:rPr lang="fi-FI" sz="5280" dirty="0"/>
              <a:t>Naaraat tuottavat hormonihoidolla useita munasoluja kerrallaan (superovulaatio) -&gt; Kerätään ja pakastetaan -&gt; siittiöt ja munasolut samaan ravintoliuokseen</a:t>
            </a:r>
          </a:p>
          <a:p>
            <a:pPr lvl="1"/>
            <a:r>
              <a:rPr lang="fi-FI" sz="5280" dirty="0"/>
              <a:t>Lähinnä naudoille ja hevosille</a:t>
            </a:r>
          </a:p>
          <a:p>
            <a:r>
              <a:rPr lang="fi-FI" sz="6240" b="1" dirty="0"/>
              <a:t>Alkionsiirto</a:t>
            </a:r>
          </a:p>
          <a:p>
            <a:pPr lvl="1"/>
            <a:r>
              <a:rPr lang="fi-FI" sz="5280" dirty="0"/>
              <a:t>Hyvien yksilöiden sukusoluista kasvatetaan alkioita</a:t>
            </a:r>
          </a:p>
          <a:p>
            <a:pPr lvl="1"/>
            <a:r>
              <a:rPr lang="fi-FI" sz="5280" dirty="0"/>
              <a:t>Alkio voidaan siirtää kehittymään myös ”huonompaan” naaraaseen </a:t>
            </a:r>
            <a:endParaRPr lang="fi-FI" sz="7200" dirty="0"/>
          </a:p>
          <a:p>
            <a:pPr marL="0" indent="0"/>
            <a:endParaRPr lang="fi-FI" sz="60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94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198c41faa7_0_3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1128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Modernit eläinjalostusmenetelmät</a:t>
            </a:r>
            <a:endParaRPr b="1" dirty="0"/>
          </a:p>
        </p:txBody>
      </p:sp>
      <p:sp>
        <p:nvSpPr>
          <p:cNvPr id="333" name="Google Shape;333;g2198c41faa7_0_31"/>
          <p:cNvSpPr txBox="1">
            <a:spLocks noGrp="1"/>
          </p:cNvSpPr>
          <p:nvPr>
            <p:ph type="body" idx="1"/>
          </p:nvPr>
        </p:nvSpPr>
        <p:spPr>
          <a:xfrm>
            <a:off x="13877100" y="2280874"/>
            <a:ext cx="9202200" cy="1047819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Alkionsiirto: </a:t>
            </a:r>
            <a:r>
              <a:rPr lang="fi-FI" dirty="0"/>
              <a:t>kun halutaan tuottaa paljon yhden yksilön jälkeläisiä</a:t>
            </a:r>
            <a:endParaRPr dirty="0"/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Kloonaaminen:  </a:t>
            </a:r>
            <a:r>
              <a:rPr lang="fi-FI" dirty="0"/>
              <a:t>kun halutaan tuottaa identtisiä yksilöitä</a:t>
            </a:r>
            <a:endParaRPr dirty="0"/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Font typeface="Arial" panose="020B0604020202020204" pitchFamily="34" charset="0"/>
              <a:buChar char="•"/>
            </a:pPr>
            <a:r>
              <a:rPr lang="fi-FI" b="1" dirty="0"/>
              <a:t>Siirtogeeniset eläimet: </a:t>
            </a:r>
            <a:r>
              <a:rPr lang="fi-FI" dirty="0"/>
              <a:t>tutkimuskäyttöön</a:t>
            </a:r>
            <a:endParaRPr dirty="0"/>
          </a:p>
        </p:txBody>
      </p:sp>
      <p:sp>
        <p:nvSpPr>
          <p:cNvPr id="334" name="Google Shape;334;g2198c41faa7_0_3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36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D57BF8-95B8-CC95-9408-067B2A2CD5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4" name="Kuva 3" descr="Kuva, joka sisältää kohteen ruoho, piha-, ruskea, nisäkäs&#10;&#10;Kuvaus luotu automaattisesti">
            <a:extLst>
              <a:ext uri="{FF2B5EF4-FFF2-40B4-BE49-F238E27FC236}">
                <a16:creationId xmlns:a16="http://schemas.microsoft.com/office/drawing/2014/main" id="{873EA24B-C293-6909-ACC7-19C7202B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4" y="2546386"/>
            <a:ext cx="12436487" cy="8145899"/>
          </a:xfrm>
          <a:prstGeom prst="rect">
            <a:avLst/>
          </a:prstGeom>
        </p:spPr>
      </p:pic>
      <p:sp>
        <p:nvSpPr>
          <p:cNvPr id="3" name="Google Shape;335;g2198c41faa7_0_31"/>
          <p:cNvSpPr txBox="1"/>
          <p:nvPr/>
        </p:nvSpPr>
        <p:spPr>
          <a:xfrm>
            <a:off x="828107" y="10889131"/>
            <a:ext cx="126059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3200" b="1" dirty="0">
                <a:solidFill>
                  <a:schemeClr val="dk1"/>
                </a:solidFill>
              </a:rPr>
              <a:t>Maailman ensimmäinen siirtogeeninen vasikka, Huomen, tuotettiin Itä-Suomen yliopistossa Kuopiossa vuonna 1993.</a:t>
            </a:r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1001486" y="-402075"/>
            <a:ext cx="21706114" cy="3574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7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Tärkeimmät viljelykasvit ja eläinperäiset tuotteet tuotantomäärien perusteella</a:t>
            </a:r>
            <a:endParaRPr sz="7200" b="1" dirty="0">
              <a:solidFill>
                <a:schemeClr val="dk1"/>
              </a:solidFill>
            </a:endParaRPr>
          </a:p>
        </p:txBody>
      </p:sp>
      <p:sp>
        <p:nvSpPr>
          <p:cNvPr id="110" name="Google Shape;110;p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Biomi 6 luku 6</a:t>
            </a:r>
            <a:endParaRPr/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00398D2-9989-B5E0-69CF-D6E4DA336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03" y="2626468"/>
            <a:ext cx="21300884" cy="10808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d147b747bf_0_0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21031200" cy="1462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Maanviljely kehittyi monilla alueilla</a:t>
            </a:r>
            <a:r>
              <a:rPr lang="fi-FI" sz="8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0" dirty="0">
              <a:solidFill>
                <a:schemeClr val="dk1"/>
              </a:solidFill>
            </a:endParaRPr>
          </a:p>
        </p:txBody>
      </p:sp>
      <p:sp>
        <p:nvSpPr>
          <p:cNvPr id="119" name="Google Shape;119;g1d147b747bf_0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67608A-34AE-E2FE-822E-8D9D9A8E88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B38DA1FF-0B78-7B94-507D-D2CD8276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226" y="2379930"/>
            <a:ext cx="16818659" cy="99510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147b747bf_0_7"/>
          <p:cNvSpPr txBox="1">
            <a:spLocks noGrp="1"/>
          </p:cNvSpPr>
          <p:nvPr>
            <p:ph type="title"/>
          </p:nvPr>
        </p:nvSpPr>
        <p:spPr>
          <a:xfrm>
            <a:off x="1053443" y="927652"/>
            <a:ext cx="9933300" cy="183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Kasvinjalostuksen tavoitteita</a:t>
            </a:r>
            <a:endParaRPr b="1" dirty="0"/>
          </a:p>
        </p:txBody>
      </p:sp>
      <p:sp>
        <p:nvSpPr>
          <p:cNvPr id="127" name="Google Shape;127;g1d147b747bf_0_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128" name="Google Shape;128;g1d147b747bf_0_7"/>
          <p:cNvSpPr txBox="1"/>
          <p:nvPr/>
        </p:nvSpPr>
        <p:spPr>
          <a:xfrm>
            <a:off x="1285042" y="3696511"/>
            <a:ext cx="10906957" cy="664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sz="6000" dirty="0">
                <a:latin typeface="Calibri"/>
                <a:ea typeface="Calibri"/>
                <a:cs typeface="Calibri"/>
                <a:sym typeface="Calibri"/>
              </a:rPr>
              <a:t>Sadon määrän ja laadun parantaminen</a:t>
            </a:r>
            <a:endParaRPr sz="6000" dirty="0"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6000" dirty="0"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sz="6000" dirty="0">
                <a:latin typeface="Calibri"/>
                <a:ea typeface="Calibri"/>
                <a:cs typeface="Calibri"/>
                <a:sym typeface="Calibri"/>
              </a:rPr>
              <a:t>Stressinsiedon parantaminen</a:t>
            </a:r>
            <a:endParaRPr sz="6000" dirty="0"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6000" dirty="0">
              <a:latin typeface="Calibri"/>
              <a:ea typeface="Calibri"/>
              <a:cs typeface="Calibri"/>
              <a:sym typeface="Calibri"/>
            </a:endParaRPr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i-FI" sz="6000" dirty="0">
                <a:latin typeface="Calibri"/>
                <a:ea typeface="Calibri"/>
                <a:cs typeface="Calibri"/>
                <a:sym typeface="Calibri"/>
              </a:rPr>
              <a:t>Resurssitarpeiden vähentäminen</a:t>
            </a:r>
            <a:endParaRPr sz="6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ED1907-5371-2F9F-6236-FB922BB2199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64B597D0-AA12-B799-D70A-EAD8CB840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402" y="295016"/>
            <a:ext cx="7081769" cy="13420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A5841E5E-AA7A-E42D-CE3B-470E8AEDB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177" y="579415"/>
            <a:ext cx="8360446" cy="12406334"/>
          </a:xfrm>
          <a:prstGeom prst="rect">
            <a:avLst/>
          </a:prstGeom>
        </p:spPr>
      </p:pic>
      <p:sp>
        <p:nvSpPr>
          <p:cNvPr id="134" name="Google Shape;134;g1d147b747bf_0_14"/>
          <p:cNvSpPr txBox="1">
            <a:spLocks noGrp="1"/>
          </p:cNvSpPr>
          <p:nvPr>
            <p:ph type="title"/>
          </p:nvPr>
        </p:nvSpPr>
        <p:spPr>
          <a:xfrm>
            <a:off x="1713575" y="0"/>
            <a:ext cx="10007700" cy="150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dirty="0"/>
              <a:t>Jalostuksen perusta</a:t>
            </a:r>
            <a:endParaRPr b="1" dirty="0"/>
          </a:p>
        </p:txBody>
      </p:sp>
      <p:sp>
        <p:nvSpPr>
          <p:cNvPr id="135" name="Google Shape;135;g1d147b747bf_0_14"/>
          <p:cNvSpPr txBox="1">
            <a:spLocks noGrp="1"/>
          </p:cNvSpPr>
          <p:nvPr>
            <p:ph type="body" idx="1"/>
          </p:nvPr>
        </p:nvSpPr>
        <p:spPr>
          <a:xfrm>
            <a:off x="624723" y="1500000"/>
            <a:ext cx="16269905" cy="11931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</a:pPr>
            <a:r>
              <a:rPr lang="fi-FI" sz="5400" b="1" dirty="0">
                <a:solidFill>
                  <a:srgbClr val="000000"/>
                </a:solidFill>
              </a:rPr>
              <a:t>Jalostuksen tavoite </a:t>
            </a:r>
            <a:r>
              <a:rPr lang="fi-FI" sz="5400" dirty="0">
                <a:solidFill>
                  <a:srgbClr val="000000"/>
                </a:solidFill>
              </a:rPr>
              <a:t>on yksilöiden geneettinen muokkaaminen:</a:t>
            </a:r>
            <a:endParaRPr sz="5400" dirty="0">
              <a:solidFill>
                <a:srgbClr val="000000"/>
              </a:solidFill>
            </a:endParaRP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rgbClr val="000000"/>
                </a:solidFill>
              </a:rPr>
              <a:t>Jalostettavan ominaisuuden on oltava </a:t>
            </a:r>
            <a:r>
              <a:rPr lang="fi-FI" sz="5400" b="1" dirty="0">
                <a:solidFill>
                  <a:srgbClr val="000000"/>
                </a:solidFill>
              </a:rPr>
              <a:t>periytyvä</a:t>
            </a:r>
            <a:endParaRPr sz="5400" b="1" dirty="0">
              <a:solidFill>
                <a:srgbClr val="000000"/>
              </a:solidFill>
            </a:endParaRPr>
          </a:p>
          <a:p>
            <a: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sz="5400" dirty="0">
                <a:solidFill>
                  <a:srgbClr val="000000"/>
                </a:solidFill>
              </a:rPr>
              <a:t>Hankaluutena monien haluttujen ominaisuuksien </a:t>
            </a:r>
            <a:r>
              <a:rPr lang="fi-FI" sz="5400" b="1" dirty="0" err="1">
                <a:solidFill>
                  <a:srgbClr val="000000"/>
                </a:solidFill>
              </a:rPr>
              <a:t>polygeenisyys</a:t>
            </a:r>
            <a:endParaRPr sz="5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i-FI" sz="5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400" b="1" dirty="0">
                <a:solidFill>
                  <a:srgbClr val="000000"/>
                </a:solidFill>
              </a:rPr>
              <a:t>Pyrkimyksenä </a:t>
            </a:r>
            <a:r>
              <a:rPr lang="fi-FI" sz="5400" dirty="0">
                <a:solidFill>
                  <a:srgbClr val="000000"/>
                </a:solidFill>
              </a:rPr>
              <a:t>on tuottaa </a:t>
            </a:r>
            <a:r>
              <a:rPr lang="fi-FI" sz="5400" b="1" dirty="0">
                <a:solidFill>
                  <a:srgbClr val="000000"/>
                </a:solidFill>
              </a:rPr>
              <a:t>jalostettu lajike, </a:t>
            </a:r>
            <a:r>
              <a:rPr lang="fi-FI" sz="5400" dirty="0">
                <a:solidFill>
                  <a:srgbClr val="000000"/>
                </a:solidFill>
              </a:rPr>
              <a:t>joka on </a:t>
            </a:r>
            <a:r>
              <a:rPr lang="fi-FI" sz="5400" b="1" dirty="0">
                <a:solidFill>
                  <a:srgbClr val="000000"/>
                </a:solidFill>
              </a:rPr>
              <a:t>halutun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i-FI" sz="5400" b="1" dirty="0">
                <a:solidFill>
                  <a:srgbClr val="000000"/>
                </a:solidFill>
              </a:rPr>
              <a:t>ominaisuuden suhteen pysyvä </a:t>
            </a:r>
            <a:r>
              <a:rPr lang="fi-FI" sz="5400" dirty="0">
                <a:solidFill>
                  <a:srgbClr val="000000"/>
                </a:solidFill>
              </a:rPr>
              <a:t>(kaikki yksilöt mahdollisimman samanlaisia)</a:t>
            </a:r>
            <a:endParaRPr sz="54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</a:pPr>
            <a:endParaRPr lang="fi-FI" sz="4000" dirty="0">
              <a:solidFill>
                <a:srgbClr val="000000"/>
              </a:solidFill>
            </a:endParaRPr>
          </a:p>
        </p:txBody>
      </p:sp>
      <p:sp>
        <p:nvSpPr>
          <p:cNvPr id="136" name="Google Shape;136;g1d147b747bf_0_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404EF2-1E6E-A0AC-DFD7-E128F589E54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19E6B9-3751-B8D7-D8BB-996A8B62C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933855"/>
            <a:ext cx="11825591" cy="10464493"/>
          </a:xfrm>
        </p:spPr>
        <p:txBody>
          <a:bodyPr>
            <a:normAutofit fontScale="925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</a:pPr>
            <a:r>
              <a:rPr lang="fi-FI" b="1" dirty="0">
                <a:solidFill>
                  <a:srgbClr val="000000"/>
                </a:solidFill>
              </a:rPr>
              <a:t>JALOSTUS PERUSTUU: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</a:pPr>
            <a:r>
              <a:rPr lang="fi-FI" dirty="0">
                <a:solidFill>
                  <a:srgbClr val="000000"/>
                </a:solidFill>
              </a:rPr>
              <a:t>a)  </a:t>
            </a:r>
            <a:r>
              <a:rPr lang="fi-FI" b="1" dirty="0">
                <a:solidFill>
                  <a:srgbClr val="000000"/>
                </a:solidFill>
              </a:rPr>
              <a:t>geneettiseen muunteluun</a:t>
            </a:r>
            <a:endParaRPr lang="fi-FI" dirty="0">
              <a:solidFill>
                <a:srgbClr val="000000"/>
              </a:solidFill>
            </a:endParaRPr>
          </a:p>
          <a:p>
            <a:pPr marL="1409700" lvl="0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Mitä enemmän erilaisia alleeleja, sitä laajemmin niiden pohjalta voi tuottaa erilaisia lajikkeita</a:t>
            </a:r>
          </a:p>
          <a:p>
            <a:pPr marL="1409700" lvl="0" indent="-571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48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000000"/>
                </a:solidFill>
              </a:rPr>
              <a:t>Jos geneettistä muuntelua ei esiinny, voi sitä yrittää tuottaa erilaisilla keinoilla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endParaRPr lang="fi-FI" b="1" dirty="0">
              <a:solidFill>
                <a:srgbClr val="00000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fi-FI" b="1" dirty="0">
                <a:solidFill>
                  <a:srgbClr val="000000"/>
                </a:solidFill>
              </a:rPr>
              <a:t>Geneettinen muuntelu on jalostuksen raaka-ainetta, mutta jalostus kutistaa sitä!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9B453BA-1875-464B-D8CA-3A70FEE87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 smtClean="0"/>
              <a:t>8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ECDE5A-CF1E-B47F-9212-DD23DDAFB13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8" name="Kuva 7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AD8898DE-454C-8C34-D420-9B1C9DFA0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177" y="579415"/>
            <a:ext cx="8360446" cy="12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d147b747bf_0_28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21031200" cy="161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8000" b="1" dirty="0"/>
              <a:t>Mistä geneettistä muuntelua on saatu / saadaan jalostuksen raaka-aineeksi?</a:t>
            </a:r>
            <a:endParaRPr sz="8000" b="1" dirty="0"/>
          </a:p>
        </p:txBody>
      </p:sp>
      <p:sp>
        <p:nvSpPr>
          <p:cNvPr id="145" name="Google Shape;145;g1d147b747bf_0_2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CB4B69C-C21A-AE9C-58AB-A05EEA3B3D1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Biomi 6 luku 6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42FEBB7-E7F2-7A75-6788-43DA37806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05" y="2743201"/>
            <a:ext cx="23358000" cy="92814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1365</Words>
  <Application>Microsoft Office PowerPoint</Application>
  <PresentationFormat>Mukautettu</PresentationFormat>
  <Paragraphs>316</Paragraphs>
  <Slides>36</Slides>
  <Notes>29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36</vt:i4>
      </vt:variant>
    </vt:vector>
  </HeadingPairs>
  <TitlesOfParts>
    <vt:vector size="42" baseType="lpstr">
      <vt:lpstr>Arial</vt:lpstr>
      <vt:lpstr>Calibri</vt:lpstr>
      <vt:lpstr>Courier New</vt:lpstr>
      <vt:lpstr>Source Sans Pro</vt:lpstr>
      <vt:lpstr>Wingdings</vt:lpstr>
      <vt:lpstr>Office-teema</vt:lpstr>
      <vt:lpstr>LUKU 6 JALOSTUS</vt:lpstr>
      <vt:lpstr>Millaisia ominaisuuksia hyvällä viljelykasvilla on?</vt:lpstr>
      <vt:lpstr>Ravinnontuotantoon liittyviä ympäristöongelmia</vt:lpstr>
      <vt:lpstr>Tärkeimmät viljelykasvit ja eläinperäiset tuotteet tuotantomäärien perusteella</vt:lpstr>
      <vt:lpstr>Maanviljely kehittyi monilla alueilla </vt:lpstr>
      <vt:lpstr>Kasvinjalostuksen tavoitteita</vt:lpstr>
      <vt:lpstr>Jalostuksen perusta</vt:lpstr>
      <vt:lpstr>PowerPoint-esitys</vt:lpstr>
      <vt:lpstr>Mistä geneettistä muuntelua on saatu / saadaan jalostuksen raaka-aineeksi?</vt:lpstr>
      <vt:lpstr>PowerPoint-esitys</vt:lpstr>
      <vt:lpstr>Valinta DNA-merkkien avulla</vt:lpstr>
      <vt:lpstr>Kasvien erityispiirteet jalostuksessa ja kasvatuksessa</vt:lpstr>
      <vt:lpstr>Mikrolisäys</vt:lpstr>
      <vt:lpstr>Perinteiset ja modernit jalostustavat</vt:lpstr>
      <vt:lpstr>JALOSTUSMENETELMIÄ</vt:lpstr>
      <vt:lpstr>Kaalin jalostaminen</vt:lpstr>
      <vt:lpstr>Uusien kasvitaudille resistenttien lajikkeiden tuotto perinteisin menetelmin ja geenitekniikoilla</vt:lpstr>
      <vt:lpstr>1. Valintajalostus</vt:lpstr>
      <vt:lpstr>Omena on  ristipölytteinen laji, jota on jalostettu valintajalostuksella</vt:lpstr>
      <vt:lpstr>2. Risteytysjalostus</vt:lpstr>
      <vt:lpstr>3. Hybridijalostus</vt:lpstr>
      <vt:lpstr>4. Mutaatiojalostus</vt:lpstr>
      <vt:lpstr>Mutaatiojalostus: Polyploidiajalostus</vt:lpstr>
      <vt:lpstr>PowerPoint-esitys</vt:lpstr>
      <vt:lpstr>PowerPoint-esitys</vt:lpstr>
      <vt:lpstr>PowerPoint-esitys</vt:lpstr>
      <vt:lpstr>PowerPoint-esitys</vt:lpstr>
      <vt:lpstr>Mutaatiojalostus: haploidiajalostus</vt:lpstr>
      <vt:lpstr>Geenitekniikat jalostuksessa</vt:lpstr>
      <vt:lpstr>Muuntogeeniset eliöt: kasvit</vt:lpstr>
      <vt:lpstr>PowerPoint-esitys</vt:lpstr>
      <vt:lpstr> Muuntogeeniset kasvit</vt:lpstr>
      <vt:lpstr>Muuntogeeniset kasvit</vt:lpstr>
      <vt:lpstr>Eläinjalostuksen erityispiirteitä</vt:lpstr>
      <vt:lpstr>   Lisääntymisbiologiset menetelmät eläinten jalostuksessa </vt:lpstr>
      <vt:lpstr>Modernit eläinjalostusmenetelmät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Jalostus</dc:title>
  <dc:creator>Väänänen Anna</dc:creator>
  <cp:lastModifiedBy>Marjo Grönvall-Jokela</cp:lastModifiedBy>
  <cp:revision>3</cp:revision>
  <dcterms:created xsi:type="dcterms:W3CDTF">2020-05-05T09:10:38Z</dcterms:created>
  <dcterms:modified xsi:type="dcterms:W3CDTF">2026-02-27T09:56:43Z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