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464" r:id="rId5"/>
    <p:sldId id="319" r:id="rId6"/>
    <p:sldId id="320" r:id="rId7"/>
    <p:sldId id="264" r:id="rId8"/>
    <p:sldId id="435" r:id="rId9"/>
    <p:sldId id="360" r:id="rId10"/>
    <p:sldId id="337" r:id="rId11"/>
    <p:sldId id="339" r:id="rId12"/>
    <p:sldId id="265" r:id="rId13"/>
    <p:sldId id="481" r:id="rId14"/>
    <p:sldId id="267" r:id="rId15"/>
    <p:sldId id="482" r:id="rId16"/>
    <p:sldId id="480" r:id="rId17"/>
    <p:sldId id="266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EF2FD-D0FF-461B-9D1B-346F702C81A2}" v="54" dt="2026-02-18T15:22:38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undo custSel modSld sldOrd">
      <pc:chgData name="Marjo Grönvall-Jokela" userId="10993c76-be4d-4698-8a99-80574621722b" providerId="ADAL" clId="{33307EAA-7C51-4650-909A-A3876D76CFAC}" dt="2026-02-18T15:26:50.688" v="112" actId="20577"/>
      <pc:docMkLst>
        <pc:docMk/>
      </pc:docMkLst>
      <pc:sldChg chg="ord">
        <pc:chgData name="Marjo Grönvall-Jokela" userId="10993c76-be4d-4698-8a99-80574621722b" providerId="ADAL" clId="{33307EAA-7C51-4650-909A-A3876D76CFAC}" dt="2026-02-18T15:20:27.596" v="21"/>
        <pc:sldMkLst>
          <pc:docMk/>
          <pc:sldMk cId="3587542660" sldId="262"/>
        </pc:sldMkLst>
      </pc:sldChg>
      <pc:sldChg chg="ord">
        <pc:chgData name="Marjo Grönvall-Jokela" userId="10993c76-be4d-4698-8a99-80574621722b" providerId="ADAL" clId="{33307EAA-7C51-4650-909A-A3876D76CFAC}" dt="2026-02-18T13:27:33" v="1"/>
        <pc:sldMkLst>
          <pc:docMk/>
          <pc:sldMk cId="2054180434" sldId="265"/>
        </pc:sldMkLst>
      </pc:sldChg>
      <pc:sldChg chg="modSp mod ord">
        <pc:chgData name="Marjo Grönvall-Jokela" userId="10993c76-be4d-4698-8a99-80574621722b" providerId="ADAL" clId="{33307EAA-7C51-4650-909A-A3876D76CFAC}" dt="2026-02-18T13:28:36.377" v="10"/>
        <pc:sldMkLst>
          <pc:docMk/>
          <pc:sldMk cId="2496234799" sldId="267"/>
        </pc:sldMkLst>
        <pc:spChg chg="mod">
          <ac:chgData name="Marjo Grönvall-Jokela" userId="10993c76-be4d-4698-8a99-80574621722b" providerId="ADAL" clId="{33307EAA-7C51-4650-909A-A3876D76CFAC}" dt="2026-02-18T13:28:15.384" v="8" actId="14100"/>
          <ac:spMkLst>
            <pc:docMk/>
            <pc:sldMk cId="2496234799" sldId="267"/>
            <ac:spMk id="2" creationId="{59004DFD-B30B-416F-8355-D55615C3B2FB}"/>
          </ac:spMkLst>
        </pc:spChg>
        <pc:picChg chg="mod">
          <ac:chgData name="Marjo Grönvall-Jokela" userId="10993c76-be4d-4698-8a99-80574621722b" providerId="ADAL" clId="{33307EAA-7C51-4650-909A-A3876D76CFAC}" dt="2026-02-18T13:28:07.893" v="7" actId="14100"/>
          <ac:picMkLst>
            <pc:docMk/>
            <pc:sldMk cId="2496234799" sldId="267"/>
            <ac:picMk id="9" creationId="{2337D5D8-DECA-8882-F404-4AA2006F848A}"/>
          </ac:picMkLst>
        </pc:picChg>
      </pc:sldChg>
      <pc:sldChg chg="modSp mod">
        <pc:chgData name="Marjo Grönvall-Jokela" userId="10993c76-be4d-4698-8a99-80574621722b" providerId="ADAL" clId="{33307EAA-7C51-4650-909A-A3876D76CFAC}" dt="2026-02-18T15:26:50.688" v="112" actId="20577"/>
        <pc:sldMkLst>
          <pc:docMk/>
          <pc:sldMk cId="448961073" sldId="339"/>
        </pc:sldMkLst>
        <pc:spChg chg="mod">
          <ac:chgData name="Marjo Grönvall-Jokela" userId="10993c76-be4d-4698-8a99-80574621722b" providerId="ADAL" clId="{33307EAA-7C51-4650-909A-A3876D76CFAC}" dt="2026-02-18T15:26:50.688" v="112" actId="20577"/>
          <ac:spMkLst>
            <pc:docMk/>
            <pc:sldMk cId="448961073" sldId="339"/>
            <ac:spMk id="3" creationId="{00000000-0000-0000-0000-000000000000}"/>
          </ac:spMkLst>
        </pc:spChg>
      </pc:sldChg>
      <pc:sldChg chg="modSp mod">
        <pc:chgData name="Marjo Grönvall-Jokela" userId="10993c76-be4d-4698-8a99-80574621722b" providerId="ADAL" clId="{33307EAA-7C51-4650-909A-A3876D76CFAC}" dt="2026-02-18T13:30:10.276" v="19" actId="404"/>
        <pc:sldMkLst>
          <pc:docMk/>
          <pc:sldMk cId="2276692888" sldId="360"/>
        </pc:sldMkLst>
        <pc:spChg chg="mod">
          <ac:chgData name="Marjo Grönvall-Jokela" userId="10993c76-be4d-4698-8a99-80574621722b" providerId="ADAL" clId="{33307EAA-7C51-4650-909A-A3876D76CFAC}" dt="2026-02-18T13:30:10.276" v="19" actId="404"/>
          <ac:spMkLst>
            <pc:docMk/>
            <pc:sldMk cId="2276692888" sldId="360"/>
            <ac:spMk id="3" creationId="{00000000-0000-0000-0000-000000000000}"/>
          </ac:spMkLst>
        </pc:spChg>
      </pc:sldChg>
      <pc:sldChg chg="modSp mod modAnim">
        <pc:chgData name="Marjo Grönvall-Jokela" userId="10993c76-be4d-4698-8a99-80574621722b" providerId="ADAL" clId="{33307EAA-7C51-4650-909A-A3876D76CFAC}" dt="2026-02-18T15:22:38.359" v="76" actId="20577"/>
        <pc:sldMkLst>
          <pc:docMk/>
          <pc:sldMk cId="265686909" sldId="464"/>
        </pc:sldMkLst>
        <pc:spChg chg="mod">
          <ac:chgData name="Marjo Grönvall-Jokela" userId="10993c76-be4d-4698-8a99-80574621722b" providerId="ADAL" clId="{33307EAA-7C51-4650-909A-A3876D76CFAC}" dt="2026-02-18T15:22:38.359" v="76" actId="20577"/>
          <ac:spMkLst>
            <pc:docMk/>
            <pc:sldMk cId="265686909" sldId="464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633FA-E235-47EF-9E1A-0E92225C1A35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6FE4E0FF-33C9-417A-A901-5CCAB3E95B85}">
      <dgm:prSet phldrT="[Teksti]" phldr="0" custT="1"/>
      <dgm:spPr/>
      <dgm:t>
        <a:bodyPr/>
        <a:lstStyle/>
        <a:p>
          <a:r>
            <a:rPr lang="fi-FI" sz="2800" dirty="0">
              <a:solidFill>
                <a:schemeClr val="bg1"/>
              </a:solidFill>
            </a:rPr>
            <a:t>Muuntogeeninen eliö</a:t>
          </a:r>
        </a:p>
        <a:p>
          <a:endParaRPr lang="fi-FI" sz="2800" dirty="0">
            <a:solidFill>
              <a:schemeClr val="bg1"/>
            </a:solidFill>
          </a:endParaRPr>
        </a:p>
      </dgm:t>
    </dgm:pt>
    <dgm:pt modelId="{F63BB3FA-918C-45C6-B62E-1A4B1DEDC4FC}" type="parTrans" cxnId="{ECB6FA7E-2B66-47D8-AA96-0D95D0B54D79}">
      <dgm:prSet/>
      <dgm:spPr/>
      <dgm:t>
        <a:bodyPr/>
        <a:lstStyle/>
        <a:p>
          <a:endParaRPr lang="fi-FI"/>
        </a:p>
      </dgm:t>
    </dgm:pt>
    <dgm:pt modelId="{B6EC66F3-FACC-42B8-9484-A187E2FE0A48}" type="sibTrans" cxnId="{ECB6FA7E-2B66-47D8-AA96-0D95D0B54D79}">
      <dgm:prSet/>
      <dgm:spPr/>
      <dgm:t>
        <a:bodyPr/>
        <a:lstStyle/>
        <a:p>
          <a:endParaRPr lang="fi-FI"/>
        </a:p>
      </dgm:t>
    </dgm:pt>
    <dgm:pt modelId="{D656ED25-D8EB-48AC-A32A-1BCDF479E76E}">
      <dgm:prSet phldrT="[Teksti]" phldr="0" custT="1"/>
      <dgm:spPr/>
      <dgm:t>
        <a:bodyPr/>
        <a:lstStyle/>
        <a:p>
          <a:r>
            <a:rPr lang="fi-FI" sz="2800" dirty="0">
              <a:solidFill>
                <a:schemeClr val="bg1"/>
              </a:solidFill>
            </a:rPr>
            <a:t>GM-Mikrobi</a:t>
          </a:r>
        </a:p>
        <a:p>
          <a:r>
            <a:rPr lang="fi-FI" sz="2800" dirty="0">
              <a:solidFill>
                <a:schemeClr val="bg1"/>
              </a:solidFill>
            </a:rPr>
            <a:t>- Bakteerit (yleisin </a:t>
          </a:r>
          <a:r>
            <a:rPr lang="fi-FI" sz="2800" i="1" dirty="0" err="1">
              <a:solidFill>
                <a:schemeClr val="bg1"/>
              </a:solidFill>
            </a:rPr>
            <a:t>E.coli</a:t>
          </a:r>
          <a:r>
            <a:rPr lang="fi-FI" sz="2800" dirty="0">
              <a:solidFill>
                <a:schemeClr val="bg1"/>
              </a:solidFill>
            </a:rPr>
            <a:t>)</a:t>
          </a:r>
        </a:p>
        <a:p>
          <a:r>
            <a:rPr lang="fi-FI" sz="2800" dirty="0">
              <a:solidFill>
                <a:schemeClr val="bg1"/>
              </a:solidFill>
            </a:rPr>
            <a:t>- Homeet</a:t>
          </a:r>
        </a:p>
        <a:p>
          <a:r>
            <a:rPr lang="fi-FI" sz="2800" dirty="0">
              <a:solidFill>
                <a:schemeClr val="bg1"/>
              </a:solidFill>
            </a:rPr>
            <a:t>- Hiivat</a:t>
          </a:r>
        </a:p>
      </dgm:t>
    </dgm:pt>
    <dgm:pt modelId="{FE8BAAC5-BF03-4DAA-936E-0418C6578D19}" type="parTrans" cxnId="{B94003FF-38EF-4F51-AC71-449C559A5688}">
      <dgm:prSet/>
      <dgm:spPr/>
      <dgm:t>
        <a:bodyPr/>
        <a:lstStyle/>
        <a:p>
          <a:endParaRPr lang="fi-FI"/>
        </a:p>
      </dgm:t>
    </dgm:pt>
    <dgm:pt modelId="{6B1DE685-5A5C-4CF1-AF43-4461B8EA1D25}" type="sibTrans" cxnId="{B94003FF-38EF-4F51-AC71-449C559A5688}">
      <dgm:prSet/>
      <dgm:spPr/>
      <dgm:t>
        <a:bodyPr/>
        <a:lstStyle/>
        <a:p>
          <a:endParaRPr lang="fi-FI"/>
        </a:p>
      </dgm:t>
    </dgm:pt>
    <dgm:pt modelId="{1F7B1A0A-5138-40EA-B6DA-252EB7C5D1D1}">
      <dgm:prSet phldrT="[Teksti]" phldr="0" custT="1"/>
      <dgm:spPr/>
      <dgm:t>
        <a:bodyPr/>
        <a:lstStyle/>
        <a:p>
          <a:r>
            <a:rPr lang="fi-FI" sz="2800" dirty="0">
              <a:solidFill>
                <a:schemeClr val="bg1"/>
              </a:solidFill>
            </a:rPr>
            <a:t>GM-kasvi</a:t>
          </a:r>
        </a:p>
      </dgm:t>
    </dgm:pt>
    <dgm:pt modelId="{DDB5D994-38FC-4362-9FE6-E4850DA77B71}" type="parTrans" cxnId="{B4522007-D7B6-4EC5-B39E-E7F837B3033C}">
      <dgm:prSet/>
      <dgm:spPr/>
      <dgm:t>
        <a:bodyPr/>
        <a:lstStyle/>
        <a:p>
          <a:endParaRPr lang="fi-FI"/>
        </a:p>
      </dgm:t>
    </dgm:pt>
    <dgm:pt modelId="{F9CC3E42-03B2-491B-AA41-52C3D26AB9C5}" type="sibTrans" cxnId="{B4522007-D7B6-4EC5-B39E-E7F837B3033C}">
      <dgm:prSet/>
      <dgm:spPr/>
      <dgm:t>
        <a:bodyPr/>
        <a:lstStyle/>
        <a:p>
          <a:endParaRPr lang="fi-FI"/>
        </a:p>
      </dgm:t>
    </dgm:pt>
    <dgm:pt modelId="{A2621083-4A5F-49F5-BE8E-BFE9B8B03578}">
      <dgm:prSet phldrT="[Teksti]" phldr="0" custT="1"/>
      <dgm:spPr/>
      <dgm:t>
        <a:bodyPr/>
        <a:lstStyle/>
        <a:p>
          <a:r>
            <a:rPr lang="fi-FI" sz="2800" dirty="0">
              <a:solidFill>
                <a:schemeClr val="bg1"/>
              </a:solidFill>
            </a:rPr>
            <a:t>GM-eläin</a:t>
          </a:r>
          <a:endParaRPr lang="fi-FI" sz="2300" dirty="0">
            <a:solidFill>
              <a:schemeClr val="bg1"/>
            </a:solidFill>
          </a:endParaRPr>
        </a:p>
      </dgm:t>
    </dgm:pt>
    <dgm:pt modelId="{248ECFF7-81C3-49BF-9355-A0418F2CBA68}" type="parTrans" cxnId="{68FA8AD1-971E-4815-B7BD-9DF6D1DD7D29}">
      <dgm:prSet/>
      <dgm:spPr/>
      <dgm:t>
        <a:bodyPr/>
        <a:lstStyle/>
        <a:p>
          <a:endParaRPr lang="fi-FI"/>
        </a:p>
      </dgm:t>
    </dgm:pt>
    <dgm:pt modelId="{CBB58A2E-E167-4EDC-98EB-7177A6888537}" type="sibTrans" cxnId="{68FA8AD1-971E-4815-B7BD-9DF6D1DD7D29}">
      <dgm:prSet/>
      <dgm:spPr/>
      <dgm:t>
        <a:bodyPr/>
        <a:lstStyle/>
        <a:p>
          <a:endParaRPr lang="fi-FI"/>
        </a:p>
      </dgm:t>
    </dgm:pt>
    <dgm:pt modelId="{11DF6C6B-1849-4ADC-90E5-0E534B78A3B7}" type="pres">
      <dgm:prSet presAssocID="{8B7633FA-E235-47EF-9E1A-0E92225C1A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B0A86A-BF41-46AD-8308-5DD911B6839C}" type="pres">
      <dgm:prSet presAssocID="{6FE4E0FF-33C9-417A-A901-5CCAB3E95B85}" presName="hierRoot1" presStyleCnt="0">
        <dgm:presLayoutVars>
          <dgm:hierBranch val="init"/>
        </dgm:presLayoutVars>
      </dgm:prSet>
      <dgm:spPr/>
    </dgm:pt>
    <dgm:pt modelId="{9795490B-9B6E-4A42-A7AF-CA7DCF515469}" type="pres">
      <dgm:prSet presAssocID="{6FE4E0FF-33C9-417A-A901-5CCAB3E95B85}" presName="rootComposite1" presStyleCnt="0"/>
      <dgm:spPr/>
    </dgm:pt>
    <dgm:pt modelId="{90DD70C8-9892-4871-99D3-9F59B123CEE1}" type="pres">
      <dgm:prSet presAssocID="{6FE4E0FF-33C9-417A-A901-5CCAB3E95B85}" presName="rootText1" presStyleLbl="node0" presStyleIdx="0" presStyleCnt="1" custLinFactNeighborX="1287" custLinFactNeighborY="1287">
        <dgm:presLayoutVars>
          <dgm:chPref val="3"/>
        </dgm:presLayoutVars>
      </dgm:prSet>
      <dgm:spPr/>
    </dgm:pt>
    <dgm:pt modelId="{CEA8ABFE-DFAA-4B6D-9DC7-72CB2470F88D}" type="pres">
      <dgm:prSet presAssocID="{6FE4E0FF-33C9-417A-A901-5CCAB3E95B85}" presName="rootConnector1" presStyleLbl="node1" presStyleIdx="0" presStyleCnt="0"/>
      <dgm:spPr/>
    </dgm:pt>
    <dgm:pt modelId="{E9F4A546-A5A8-4169-AED3-76F18A2D01A6}" type="pres">
      <dgm:prSet presAssocID="{6FE4E0FF-33C9-417A-A901-5CCAB3E95B85}" presName="hierChild2" presStyleCnt="0"/>
      <dgm:spPr/>
    </dgm:pt>
    <dgm:pt modelId="{A915405E-52CB-49FE-91F6-1191E45B05C7}" type="pres">
      <dgm:prSet presAssocID="{FE8BAAC5-BF03-4DAA-936E-0418C6578D19}" presName="Name37" presStyleLbl="parChTrans1D2" presStyleIdx="0" presStyleCnt="3"/>
      <dgm:spPr/>
    </dgm:pt>
    <dgm:pt modelId="{B6E96095-C1ED-4AF0-B6B2-145F96E6089B}" type="pres">
      <dgm:prSet presAssocID="{D656ED25-D8EB-48AC-A32A-1BCDF479E76E}" presName="hierRoot2" presStyleCnt="0">
        <dgm:presLayoutVars>
          <dgm:hierBranch val="init"/>
        </dgm:presLayoutVars>
      </dgm:prSet>
      <dgm:spPr/>
    </dgm:pt>
    <dgm:pt modelId="{BFD15EAD-B9AC-4D66-B0D8-ECE779307E98}" type="pres">
      <dgm:prSet presAssocID="{D656ED25-D8EB-48AC-A32A-1BCDF479E76E}" presName="rootComposite" presStyleCnt="0"/>
      <dgm:spPr/>
    </dgm:pt>
    <dgm:pt modelId="{2C3DB321-B2BB-4CF6-9BD6-9045C1A0D87C}" type="pres">
      <dgm:prSet presAssocID="{D656ED25-D8EB-48AC-A32A-1BCDF479E76E}" presName="rootText" presStyleLbl="node2" presStyleIdx="0" presStyleCnt="3" custScaleY="173982">
        <dgm:presLayoutVars>
          <dgm:chPref val="3"/>
        </dgm:presLayoutVars>
      </dgm:prSet>
      <dgm:spPr/>
    </dgm:pt>
    <dgm:pt modelId="{2465135E-000E-4AEF-AC10-2FDFEBD55538}" type="pres">
      <dgm:prSet presAssocID="{D656ED25-D8EB-48AC-A32A-1BCDF479E76E}" presName="rootConnector" presStyleLbl="node2" presStyleIdx="0" presStyleCnt="3"/>
      <dgm:spPr/>
    </dgm:pt>
    <dgm:pt modelId="{726913C0-C99B-4562-8526-DE29B11F6E4C}" type="pres">
      <dgm:prSet presAssocID="{D656ED25-D8EB-48AC-A32A-1BCDF479E76E}" presName="hierChild4" presStyleCnt="0"/>
      <dgm:spPr/>
    </dgm:pt>
    <dgm:pt modelId="{16F51AB9-1AC2-4775-BFC8-30D4255B167B}" type="pres">
      <dgm:prSet presAssocID="{D656ED25-D8EB-48AC-A32A-1BCDF479E76E}" presName="hierChild5" presStyleCnt="0"/>
      <dgm:spPr/>
    </dgm:pt>
    <dgm:pt modelId="{06953765-197F-4336-A058-29D3E7D7F866}" type="pres">
      <dgm:prSet presAssocID="{DDB5D994-38FC-4362-9FE6-E4850DA77B71}" presName="Name37" presStyleLbl="parChTrans1D2" presStyleIdx="1" presStyleCnt="3"/>
      <dgm:spPr/>
    </dgm:pt>
    <dgm:pt modelId="{F7D81C40-8736-4B82-8637-65651F2AC60A}" type="pres">
      <dgm:prSet presAssocID="{1F7B1A0A-5138-40EA-B6DA-252EB7C5D1D1}" presName="hierRoot2" presStyleCnt="0">
        <dgm:presLayoutVars>
          <dgm:hierBranch val="init"/>
        </dgm:presLayoutVars>
      </dgm:prSet>
      <dgm:spPr/>
    </dgm:pt>
    <dgm:pt modelId="{EAC6F8EC-324E-4709-9B57-A43F753FB5DD}" type="pres">
      <dgm:prSet presAssocID="{1F7B1A0A-5138-40EA-B6DA-252EB7C5D1D1}" presName="rootComposite" presStyleCnt="0"/>
      <dgm:spPr/>
    </dgm:pt>
    <dgm:pt modelId="{1B83DCF7-266A-44C8-9005-67C9DFADB1A7}" type="pres">
      <dgm:prSet presAssocID="{1F7B1A0A-5138-40EA-B6DA-252EB7C5D1D1}" presName="rootText" presStyleLbl="node2" presStyleIdx="1" presStyleCnt="3">
        <dgm:presLayoutVars>
          <dgm:chPref val="3"/>
        </dgm:presLayoutVars>
      </dgm:prSet>
      <dgm:spPr/>
    </dgm:pt>
    <dgm:pt modelId="{024054B9-3AC9-4F07-A5F6-45C91E14FBC9}" type="pres">
      <dgm:prSet presAssocID="{1F7B1A0A-5138-40EA-B6DA-252EB7C5D1D1}" presName="rootConnector" presStyleLbl="node2" presStyleIdx="1" presStyleCnt="3"/>
      <dgm:spPr/>
    </dgm:pt>
    <dgm:pt modelId="{8AA5D07C-0ADB-4177-B08F-EFE5420D946C}" type="pres">
      <dgm:prSet presAssocID="{1F7B1A0A-5138-40EA-B6DA-252EB7C5D1D1}" presName="hierChild4" presStyleCnt="0"/>
      <dgm:spPr/>
    </dgm:pt>
    <dgm:pt modelId="{7D129D1C-5E74-4A1B-88CB-806BA800E275}" type="pres">
      <dgm:prSet presAssocID="{1F7B1A0A-5138-40EA-B6DA-252EB7C5D1D1}" presName="hierChild5" presStyleCnt="0"/>
      <dgm:spPr/>
    </dgm:pt>
    <dgm:pt modelId="{C09D9A01-41BE-4E0E-8704-6DFBE0F1CE3E}" type="pres">
      <dgm:prSet presAssocID="{248ECFF7-81C3-49BF-9355-A0418F2CBA68}" presName="Name37" presStyleLbl="parChTrans1D2" presStyleIdx="2" presStyleCnt="3"/>
      <dgm:spPr/>
    </dgm:pt>
    <dgm:pt modelId="{8E7B54E0-364C-42DE-ACCC-2E8CFB0BA6E0}" type="pres">
      <dgm:prSet presAssocID="{A2621083-4A5F-49F5-BE8E-BFE9B8B03578}" presName="hierRoot2" presStyleCnt="0">
        <dgm:presLayoutVars>
          <dgm:hierBranch val="init"/>
        </dgm:presLayoutVars>
      </dgm:prSet>
      <dgm:spPr/>
    </dgm:pt>
    <dgm:pt modelId="{98F49A23-969D-4AFE-82D0-0C2C51BAEBF0}" type="pres">
      <dgm:prSet presAssocID="{A2621083-4A5F-49F5-BE8E-BFE9B8B03578}" presName="rootComposite" presStyleCnt="0"/>
      <dgm:spPr/>
    </dgm:pt>
    <dgm:pt modelId="{26D0ADB6-D93C-4B06-8A14-3E27EBC55920}" type="pres">
      <dgm:prSet presAssocID="{A2621083-4A5F-49F5-BE8E-BFE9B8B03578}" presName="rootText" presStyleLbl="node2" presStyleIdx="2" presStyleCnt="3">
        <dgm:presLayoutVars>
          <dgm:chPref val="3"/>
        </dgm:presLayoutVars>
      </dgm:prSet>
      <dgm:spPr/>
    </dgm:pt>
    <dgm:pt modelId="{3856177B-AC31-47F9-B300-446928407B98}" type="pres">
      <dgm:prSet presAssocID="{A2621083-4A5F-49F5-BE8E-BFE9B8B03578}" presName="rootConnector" presStyleLbl="node2" presStyleIdx="2" presStyleCnt="3"/>
      <dgm:spPr/>
    </dgm:pt>
    <dgm:pt modelId="{E57F3F56-07C5-48CE-8B58-C25649CA4E70}" type="pres">
      <dgm:prSet presAssocID="{A2621083-4A5F-49F5-BE8E-BFE9B8B03578}" presName="hierChild4" presStyleCnt="0"/>
      <dgm:spPr/>
    </dgm:pt>
    <dgm:pt modelId="{41857641-119D-4266-848B-DE4F0E48965F}" type="pres">
      <dgm:prSet presAssocID="{A2621083-4A5F-49F5-BE8E-BFE9B8B03578}" presName="hierChild5" presStyleCnt="0"/>
      <dgm:spPr/>
    </dgm:pt>
    <dgm:pt modelId="{1A3BA575-6E17-46DA-ADF1-B0762120C7D5}" type="pres">
      <dgm:prSet presAssocID="{6FE4E0FF-33C9-417A-A901-5CCAB3E95B85}" presName="hierChild3" presStyleCnt="0"/>
      <dgm:spPr/>
    </dgm:pt>
  </dgm:ptLst>
  <dgm:cxnLst>
    <dgm:cxn modelId="{06D26504-1268-446F-98F6-E45EAA8AED16}" type="presOf" srcId="{A2621083-4A5F-49F5-BE8E-BFE9B8B03578}" destId="{26D0ADB6-D93C-4B06-8A14-3E27EBC55920}" srcOrd="0" destOrd="0" presId="urn:microsoft.com/office/officeart/2005/8/layout/orgChart1"/>
    <dgm:cxn modelId="{B4522007-D7B6-4EC5-B39E-E7F837B3033C}" srcId="{6FE4E0FF-33C9-417A-A901-5CCAB3E95B85}" destId="{1F7B1A0A-5138-40EA-B6DA-252EB7C5D1D1}" srcOrd="1" destOrd="0" parTransId="{DDB5D994-38FC-4362-9FE6-E4850DA77B71}" sibTransId="{F9CC3E42-03B2-491B-AA41-52C3D26AB9C5}"/>
    <dgm:cxn modelId="{397FA017-AE59-4641-A00A-40B86A49A990}" type="presOf" srcId="{D656ED25-D8EB-48AC-A32A-1BCDF479E76E}" destId="{2465135E-000E-4AEF-AC10-2FDFEBD55538}" srcOrd="1" destOrd="0" presId="urn:microsoft.com/office/officeart/2005/8/layout/orgChart1"/>
    <dgm:cxn modelId="{A6420C32-1246-4965-8212-6CDB459D7457}" type="presOf" srcId="{1F7B1A0A-5138-40EA-B6DA-252EB7C5D1D1}" destId="{024054B9-3AC9-4F07-A5F6-45C91E14FBC9}" srcOrd="1" destOrd="0" presId="urn:microsoft.com/office/officeart/2005/8/layout/orgChart1"/>
    <dgm:cxn modelId="{D183A534-A1AE-49AF-83C3-C2E2A9F4DA8D}" type="presOf" srcId="{DDB5D994-38FC-4362-9FE6-E4850DA77B71}" destId="{06953765-197F-4336-A058-29D3E7D7F866}" srcOrd="0" destOrd="0" presId="urn:microsoft.com/office/officeart/2005/8/layout/orgChart1"/>
    <dgm:cxn modelId="{864C0B47-7472-40E1-B464-BD10A2B021C2}" type="presOf" srcId="{6FE4E0FF-33C9-417A-A901-5CCAB3E95B85}" destId="{90DD70C8-9892-4871-99D3-9F59B123CEE1}" srcOrd="0" destOrd="0" presId="urn:microsoft.com/office/officeart/2005/8/layout/orgChart1"/>
    <dgm:cxn modelId="{ECB6FA7E-2B66-47D8-AA96-0D95D0B54D79}" srcId="{8B7633FA-E235-47EF-9E1A-0E92225C1A35}" destId="{6FE4E0FF-33C9-417A-A901-5CCAB3E95B85}" srcOrd="0" destOrd="0" parTransId="{F63BB3FA-918C-45C6-B62E-1A4B1DEDC4FC}" sibTransId="{B6EC66F3-FACC-42B8-9484-A187E2FE0A48}"/>
    <dgm:cxn modelId="{B6817980-7089-49E4-86B7-0D5DAFDE4DC9}" type="presOf" srcId="{248ECFF7-81C3-49BF-9355-A0418F2CBA68}" destId="{C09D9A01-41BE-4E0E-8704-6DFBE0F1CE3E}" srcOrd="0" destOrd="0" presId="urn:microsoft.com/office/officeart/2005/8/layout/orgChart1"/>
    <dgm:cxn modelId="{158BAF87-9C37-4DB4-8857-896BB498B711}" type="presOf" srcId="{D656ED25-D8EB-48AC-A32A-1BCDF479E76E}" destId="{2C3DB321-B2BB-4CF6-9BD6-9045C1A0D87C}" srcOrd="0" destOrd="0" presId="urn:microsoft.com/office/officeart/2005/8/layout/orgChart1"/>
    <dgm:cxn modelId="{7E8855A1-A510-4338-86DA-239F20D22C70}" type="presOf" srcId="{A2621083-4A5F-49F5-BE8E-BFE9B8B03578}" destId="{3856177B-AC31-47F9-B300-446928407B98}" srcOrd="1" destOrd="0" presId="urn:microsoft.com/office/officeart/2005/8/layout/orgChart1"/>
    <dgm:cxn modelId="{8DFF09AF-D5FB-4130-B3A6-49EED52AF783}" type="presOf" srcId="{1F7B1A0A-5138-40EA-B6DA-252EB7C5D1D1}" destId="{1B83DCF7-266A-44C8-9005-67C9DFADB1A7}" srcOrd="0" destOrd="0" presId="urn:microsoft.com/office/officeart/2005/8/layout/orgChart1"/>
    <dgm:cxn modelId="{CF2BD6B8-03A8-4200-A191-47EC674B9CF2}" type="presOf" srcId="{FE8BAAC5-BF03-4DAA-936E-0418C6578D19}" destId="{A915405E-52CB-49FE-91F6-1191E45B05C7}" srcOrd="0" destOrd="0" presId="urn:microsoft.com/office/officeart/2005/8/layout/orgChart1"/>
    <dgm:cxn modelId="{291779B9-7431-4DE9-8E08-820D61E9010E}" type="presOf" srcId="{8B7633FA-E235-47EF-9E1A-0E92225C1A35}" destId="{11DF6C6B-1849-4ADC-90E5-0E534B78A3B7}" srcOrd="0" destOrd="0" presId="urn:microsoft.com/office/officeart/2005/8/layout/orgChart1"/>
    <dgm:cxn modelId="{68FA8AD1-971E-4815-B7BD-9DF6D1DD7D29}" srcId="{6FE4E0FF-33C9-417A-A901-5CCAB3E95B85}" destId="{A2621083-4A5F-49F5-BE8E-BFE9B8B03578}" srcOrd="2" destOrd="0" parTransId="{248ECFF7-81C3-49BF-9355-A0418F2CBA68}" sibTransId="{CBB58A2E-E167-4EDC-98EB-7177A6888537}"/>
    <dgm:cxn modelId="{78E1E2D2-D7DA-4281-85AB-451E7A654534}" type="presOf" srcId="{6FE4E0FF-33C9-417A-A901-5CCAB3E95B85}" destId="{CEA8ABFE-DFAA-4B6D-9DC7-72CB2470F88D}" srcOrd="1" destOrd="0" presId="urn:microsoft.com/office/officeart/2005/8/layout/orgChart1"/>
    <dgm:cxn modelId="{B94003FF-38EF-4F51-AC71-449C559A5688}" srcId="{6FE4E0FF-33C9-417A-A901-5CCAB3E95B85}" destId="{D656ED25-D8EB-48AC-A32A-1BCDF479E76E}" srcOrd="0" destOrd="0" parTransId="{FE8BAAC5-BF03-4DAA-936E-0418C6578D19}" sibTransId="{6B1DE685-5A5C-4CF1-AF43-4461B8EA1D25}"/>
    <dgm:cxn modelId="{0816DFAC-36DC-4DF8-8787-4A1F5A19377C}" type="presParOf" srcId="{11DF6C6B-1849-4ADC-90E5-0E534B78A3B7}" destId="{60B0A86A-BF41-46AD-8308-5DD911B6839C}" srcOrd="0" destOrd="0" presId="urn:microsoft.com/office/officeart/2005/8/layout/orgChart1"/>
    <dgm:cxn modelId="{F3F22802-AA08-43A0-A2B9-7532119D0DB1}" type="presParOf" srcId="{60B0A86A-BF41-46AD-8308-5DD911B6839C}" destId="{9795490B-9B6E-4A42-A7AF-CA7DCF515469}" srcOrd="0" destOrd="0" presId="urn:microsoft.com/office/officeart/2005/8/layout/orgChart1"/>
    <dgm:cxn modelId="{DE80A6A2-F19C-4D91-9E9B-BCC160C5CA50}" type="presParOf" srcId="{9795490B-9B6E-4A42-A7AF-CA7DCF515469}" destId="{90DD70C8-9892-4871-99D3-9F59B123CEE1}" srcOrd="0" destOrd="0" presId="urn:microsoft.com/office/officeart/2005/8/layout/orgChart1"/>
    <dgm:cxn modelId="{BE196B5A-9501-4A75-9CF9-872080B83D1B}" type="presParOf" srcId="{9795490B-9B6E-4A42-A7AF-CA7DCF515469}" destId="{CEA8ABFE-DFAA-4B6D-9DC7-72CB2470F88D}" srcOrd="1" destOrd="0" presId="urn:microsoft.com/office/officeart/2005/8/layout/orgChart1"/>
    <dgm:cxn modelId="{A6F40729-A633-4DFA-8A1A-FDCDCD3CAE98}" type="presParOf" srcId="{60B0A86A-BF41-46AD-8308-5DD911B6839C}" destId="{E9F4A546-A5A8-4169-AED3-76F18A2D01A6}" srcOrd="1" destOrd="0" presId="urn:microsoft.com/office/officeart/2005/8/layout/orgChart1"/>
    <dgm:cxn modelId="{D5BDACB9-EF2A-4CBC-BFAA-BF0AAA65C6F7}" type="presParOf" srcId="{E9F4A546-A5A8-4169-AED3-76F18A2D01A6}" destId="{A915405E-52CB-49FE-91F6-1191E45B05C7}" srcOrd="0" destOrd="0" presId="urn:microsoft.com/office/officeart/2005/8/layout/orgChart1"/>
    <dgm:cxn modelId="{BCDC57F8-2215-48C7-B29C-641DFF502E70}" type="presParOf" srcId="{E9F4A546-A5A8-4169-AED3-76F18A2D01A6}" destId="{B6E96095-C1ED-4AF0-B6B2-145F96E6089B}" srcOrd="1" destOrd="0" presId="urn:microsoft.com/office/officeart/2005/8/layout/orgChart1"/>
    <dgm:cxn modelId="{27C8C25D-3C7E-410E-99B0-4039425F5318}" type="presParOf" srcId="{B6E96095-C1ED-4AF0-B6B2-145F96E6089B}" destId="{BFD15EAD-B9AC-4D66-B0D8-ECE779307E98}" srcOrd="0" destOrd="0" presId="urn:microsoft.com/office/officeart/2005/8/layout/orgChart1"/>
    <dgm:cxn modelId="{13137123-2321-464E-89FA-C5EA25A2B2D7}" type="presParOf" srcId="{BFD15EAD-B9AC-4D66-B0D8-ECE779307E98}" destId="{2C3DB321-B2BB-4CF6-9BD6-9045C1A0D87C}" srcOrd="0" destOrd="0" presId="urn:microsoft.com/office/officeart/2005/8/layout/orgChart1"/>
    <dgm:cxn modelId="{9147D0CD-1BA0-4BC1-9D87-04B723533860}" type="presParOf" srcId="{BFD15EAD-B9AC-4D66-B0D8-ECE779307E98}" destId="{2465135E-000E-4AEF-AC10-2FDFEBD55538}" srcOrd="1" destOrd="0" presId="urn:microsoft.com/office/officeart/2005/8/layout/orgChart1"/>
    <dgm:cxn modelId="{F2CD9626-D13E-4623-9250-589039E2068C}" type="presParOf" srcId="{B6E96095-C1ED-4AF0-B6B2-145F96E6089B}" destId="{726913C0-C99B-4562-8526-DE29B11F6E4C}" srcOrd="1" destOrd="0" presId="urn:microsoft.com/office/officeart/2005/8/layout/orgChart1"/>
    <dgm:cxn modelId="{39B8B3AB-0241-43CB-84EC-FAA1CAA3BE12}" type="presParOf" srcId="{B6E96095-C1ED-4AF0-B6B2-145F96E6089B}" destId="{16F51AB9-1AC2-4775-BFC8-30D4255B167B}" srcOrd="2" destOrd="0" presId="urn:microsoft.com/office/officeart/2005/8/layout/orgChart1"/>
    <dgm:cxn modelId="{3E920FAE-61B2-4211-9B82-15222C125598}" type="presParOf" srcId="{E9F4A546-A5A8-4169-AED3-76F18A2D01A6}" destId="{06953765-197F-4336-A058-29D3E7D7F866}" srcOrd="2" destOrd="0" presId="urn:microsoft.com/office/officeart/2005/8/layout/orgChart1"/>
    <dgm:cxn modelId="{3126EE80-BCB4-44AF-B6E7-D91BDF0FB88C}" type="presParOf" srcId="{E9F4A546-A5A8-4169-AED3-76F18A2D01A6}" destId="{F7D81C40-8736-4B82-8637-65651F2AC60A}" srcOrd="3" destOrd="0" presId="urn:microsoft.com/office/officeart/2005/8/layout/orgChart1"/>
    <dgm:cxn modelId="{AEDBE29C-2F44-4A70-B505-DA769931EE34}" type="presParOf" srcId="{F7D81C40-8736-4B82-8637-65651F2AC60A}" destId="{EAC6F8EC-324E-4709-9B57-A43F753FB5DD}" srcOrd="0" destOrd="0" presId="urn:microsoft.com/office/officeart/2005/8/layout/orgChart1"/>
    <dgm:cxn modelId="{B0D24500-B98D-4175-B7DE-BC5EDDDAFFD8}" type="presParOf" srcId="{EAC6F8EC-324E-4709-9B57-A43F753FB5DD}" destId="{1B83DCF7-266A-44C8-9005-67C9DFADB1A7}" srcOrd="0" destOrd="0" presId="urn:microsoft.com/office/officeart/2005/8/layout/orgChart1"/>
    <dgm:cxn modelId="{B1E8AB90-64D9-4708-B661-2AA0D0C617D9}" type="presParOf" srcId="{EAC6F8EC-324E-4709-9B57-A43F753FB5DD}" destId="{024054B9-3AC9-4F07-A5F6-45C91E14FBC9}" srcOrd="1" destOrd="0" presId="urn:microsoft.com/office/officeart/2005/8/layout/orgChart1"/>
    <dgm:cxn modelId="{2EF433D5-D0CC-4116-8607-A18635EDFD0E}" type="presParOf" srcId="{F7D81C40-8736-4B82-8637-65651F2AC60A}" destId="{8AA5D07C-0ADB-4177-B08F-EFE5420D946C}" srcOrd="1" destOrd="0" presId="urn:microsoft.com/office/officeart/2005/8/layout/orgChart1"/>
    <dgm:cxn modelId="{6D9FD4E3-2AB9-459A-B551-D9CE18BB3551}" type="presParOf" srcId="{F7D81C40-8736-4B82-8637-65651F2AC60A}" destId="{7D129D1C-5E74-4A1B-88CB-806BA800E275}" srcOrd="2" destOrd="0" presId="urn:microsoft.com/office/officeart/2005/8/layout/orgChart1"/>
    <dgm:cxn modelId="{DDEC3185-6892-4FC0-A24B-EE8C596A85A6}" type="presParOf" srcId="{E9F4A546-A5A8-4169-AED3-76F18A2D01A6}" destId="{C09D9A01-41BE-4E0E-8704-6DFBE0F1CE3E}" srcOrd="4" destOrd="0" presId="urn:microsoft.com/office/officeart/2005/8/layout/orgChart1"/>
    <dgm:cxn modelId="{F05FD74A-9699-42F4-840B-11DC07294485}" type="presParOf" srcId="{E9F4A546-A5A8-4169-AED3-76F18A2D01A6}" destId="{8E7B54E0-364C-42DE-ACCC-2E8CFB0BA6E0}" srcOrd="5" destOrd="0" presId="urn:microsoft.com/office/officeart/2005/8/layout/orgChart1"/>
    <dgm:cxn modelId="{082D5054-3C96-4548-A025-21B670184D10}" type="presParOf" srcId="{8E7B54E0-364C-42DE-ACCC-2E8CFB0BA6E0}" destId="{98F49A23-969D-4AFE-82D0-0C2C51BAEBF0}" srcOrd="0" destOrd="0" presId="urn:microsoft.com/office/officeart/2005/8/layout/orgChart1"/>
    <dgm:cxn modelId="{E6E953C8-E186-434F-832F-6C1A64BAE702}" type="presParOf" srcId="{98F49A23-969D-4AFE-82D0-0C2C51BAEBF0}" destId="{26D0ADB6-D93C-4B06-8A14-3E27EBC55920}" srcOrd="0" destOrd="0" presId="urn:microsoft.com/office/officeart/2005/8/layout/orgChart1"/>
    <dgm:cxn modelId="{20588311-49E6-4C04-8E01-6B8853C623EA}" type="presParOf" srcId="{98F49A23-969D-4AFE-82D0-0C2C51BAEBF0}" destId="{3856177B-AC31-47F9-B300-446928407B98}" srcOrd="1" destOrd="0" presId="urn:microsoft.com/office/officeart/2005/8/layout/orgChart1"/>
    <dgm:cxn modelId="{DBE7BD07-5164-4A35-BD34-9722F180F0B0}" type="presParOf" srcId="{8E7B54E0-364C-42DE-ACCC-2E8CFB0BA6E0}" destId="{E57F3F56-07C5-48CE-8B58-C25649CA4E70}" srcOrd="1" destOrd="0" presId="urn:microsoft.com/office/officeart/2005/8/layout/orgChart1"/>
    <dgm:cxn modelId="{8A8ACCB6-7303-4B67-8169-17F81A076179}" type="presParOf" srcId="{8E7B54E0-364C-42DE-ACCC-2E8CFB0BA6E0}" destId="{41857641-119D-4266-848B-DE4F0E48965F}" srcOrd="2" destOrd="0" presId="urn:microsoft.com/office/officeart/2005/8/layout/orgChart1"/>
    <dgm:cxn modelId="{5443F436-7769-406D-8158-C49169728BC4}" type="presParOf" srcId="{60B0A86A-BF41-46AD-8308-5DD911B6839C}" destId="{1A3BA575-6E17-46DA-ADF1-B0762120C7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D9A01-41BE-4E0E-8704-6DFBE0F1CE3E}">
      <dsp:nvSpPr>
        <dsp:cNvPr id="0" name=""/>
        <dsp:cNvSpPr/>
      </dsp:nvSpPr>
      <dsp:spPr>
        <a:xfrm>
          <a:off x="5829296" y="2464400"/>
          <a:ext cx="4049925" cy="68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48"/>
              </a:lnTo>
              <a:lnTo>
                <a:pt x="4049925" y="333448"/>
              </a:lnTo>
              <a:lnTo>
                <a:pt x="4049925" y="68866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53765-197F-4336-A058-29D3E7D7F866}">
      <dsp:nvSpPr>
        <dsp:cNvPr id="0" name=""/>
        <dsp:cNvSpPr/>
      </dsp:nvSpPr>
      <dsp:spPr>
        <a:xfrm>
          <a:off x="5740036" y="2464400"/>
          <a:ext cx="91440" cy="688666"/>
        </a:xfrm>
        <a:custGeom>
          <a:avLst/>
          <a:gdLst/>
          <a:ahLst/>
          <a:cxnLst/>
          <a:rect l="0" t="0" r="0" b="0"/>
          <a:pathLst>
            <a:path>
              <a:moveTo>
                <a:pt x="89259" y="0"/>
              </a:moveTo>
              <a:lnTo>
                <a:pt x="89259" y="333448"/>
              </a:lnTo>
              <a:lnTo>
                <a:pt x="45720" y="333448"/>
              </a:lnTo>
              <a:lnTo>
                <a:pt x="45720" y="68866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5405E-52CB-49FE-91F6-1191E45B05C7}">
      <dsp:nvSpPr>
        <dsp:cNvPr id="0" name=""/>
        <dsp:cNvSpPr/>
      </dsp:nvSpPr>
      <dsp:spPr>
        <a:xfrm>
          <a:off x="1692291" y="2464400"/>
          <a:ext cx="4137005" cy="688666"/>
        </a:xfrm>
        <a:custGeom>
          <a:avLst/>
          <a:gdLst/>
          <a:ahLst/>
          <a:cxnLst/>
          <a:rect l="0" t="0" r="0" b="0"/>
          <a:pathLst>
            <a:path>
              <a:moveTo>
                <a:pt x="4137005" y="0"/>
              </a:moveTo>
              <a:lnTo>
                <a:pt x="4137005" y="333448"/>
              </a:lnTo>
              <a:lnTo>
                <a:pt x="0" y="333448"/>
              </a:lnTo>
              <a:lnTo>
                <a:pt x="0" y="68866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D70C8-9892-4871-99D3-9F59B123CEE1}">
      <dsp:nvSpPr>
        <dsp:cNvPr id="0" name=""/>
        <dsp:cNvSpPr/>
      </dsp:nvSpPr>
      <dsp:spPr>
        <a:xfrm>
          <a:off x="4137781" y="772885"/>
          <a:ext cx="3383029" cy="16915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</a:rPr>
            <a:t>Muuntogeeninen eliö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800" kern="1200" dirty="0">
            <a:solidFill>
              <a:schemeClr val="bg1"/>
            </a:solidFill>
          </a:endParaRPr>
        </a:p>
      </dsp:txBody>
      <dsp:txXfrm>
        <a:off x="4137781" y="772885"/>
        <a:ext cx="3383029" cy="1691514"/>
      </dsp:txXfrm>
    </dsp:sp>
    <dsp:sp modelId="{2C3DB321-B2BB-4CF6-9BD6-9045C1A0D87C}">
      <dsp:nvSpPr>
        <dsp:cNvPr id="0" name=""/>
        <dsp:cNvSpPr/>
      </dsp:nvSpPr>
      <dsp:spPr>
        <a:xfrm>
          <a:off x="776" y="3153066"/>
          <a:ext cx="3383029" cy="2942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</a:rPr>
            <a:t>GM-Mikrobi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</a:rPr>
            <a:t>- Bakteerit (yleisin </a:t>
          </a:r>
          <a:r>
            <a:rPr lang="fi-FI" sz="2800" i="1" kern="1200" dirty="0" err="1">
              <a:solidFill>
                <a:schemeClr val="bg1"/>
              </a:solidFill>
            </a:rPr>
            <a:t>E.coli</a:t>
          </a:r>
          <a:r>
            <a:rPr lang="fi-FI" sz="2800" kern="1200" dirty="0">
              <a:solidFill>
                <a:schemeClr val="bg1"/>
              </a:solidFill>
            </a:rPr>
            <a:t>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</a:rPr>
            <a:t>- Homeet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</a:rPr>
            <a:t>- Hiivat</a:t>
          </a:r>
        </a:p>
      </dsp:txBody>
      <dsp:txXfrm>
        <a:off x="776" y="3153066"/>
        <a:ext cx="3383029" cy="2942931"/>
      </dsp:txXfrm>
    </dsp:sp>
    <dsp:sp modelId="{1B83DCF7-266A-44C8-9005-67C9DFADB1A7}">
      <dsp:nvSpPr>
        <dsp:cNvPr id="0" name=""/>
        <dsp:cNvSpPr/>
      </dsp:nvSpPr>
      <dsp:spPr>
        <a:xfrm>
          <a:off x="4094242" y="3153066"/>
          <a:ext cx="3383029" cy="16915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</a:rPr>
            <a:t>GM-kasvi</a:t>
          </a:r>
        </a:p>
      </dsp:txBody>
      <dsp:txXfrm>
        <a:off x="4094242" y="3153066"/>
        <a:ext cx="3383029" cy="1691514"/>
      </dsp:txXfrm>
    </dsp:sp>
    <dsp:sp modelId="{26D0ADB6-D93C-4B06-8A14-3E27EBC55920}">
      <dsp:nvSpPr>
        <dsp:cNvPr id="0" name=""/>
        <dsp:cNvSpPr/>
      </dsp:nvSpPr>
      <dsp:spPr>
        <a:xfrm>
          <a:off x="8187707" y="3153066"/>
          <a:ext cx="3383029" cy="16915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</a:rPr>
            <a:t>GM-eläin</a:t>
          </a:r>
          <a:endParaRPr lang="fi-FI" sz="2300" kern="1200" dirty="0">
            <a:solidFill>
              <a:schemeClr val="bg1"/>
            </a:solidFill>
          </a:endParaRPr>
        </a:p>
      </dsp:txBody>
      <dsp:txXfrm>
        <a:off x="8187707" y="3153066"/>
        <a:ext cx="3383029" cy="1691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33481E-D7BC-EFBD-2298-A8C5FBC1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1ECD14-BBE5-D736-8D5B-6D0A67D7E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B3DF67-B940-5F74-B07C-A0363251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92E032-111D-EB5B-0615-8B336467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64F388-7284-1B71-4968-142DB3C3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3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52ED3F-E47E-DB8E-9BD3-6E7BC377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8FE3C3D-8EAC-23CA-3FE4-254654614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E237DC-771C-6554-2A18-5B10A0A1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DB3AE1-CC5A-A622-0C0A-2EDA273F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8C6235-CC81-694E-4546-3143D02A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78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C6D9189-4059-C36F-8F4A-A3270955A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DC07FF-6575-E13F-56C1-66868C728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B326F3-3961-1788-BB28-9F59FFA7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B726AC-9745-7B1E-5F9C-2E4249A6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E3C54-7C78-0D9E-F953-FA95F1D4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59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Biomi 6 luku 5</a:t>
            </a:r>
          </a:p>
        </p:txBody>
      </p:sp>
    </p:spTree>
    <p:extLst>
      <p:ext uri="{BB962C8B-B14F-4D97-AF65-F5344CB8AC3E}">
        <p14:creationId xmlns:p14="http://schemas.microsoft.com/office/powerpoint/2010/main" val="40115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DC65FF-F3FD-0C31-84BC-898B038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985BDD-9BCA-3775-BAA2-7185405A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4E9B85-97E0-629F-AD23-0E82F9C2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1F0CB-BF1D-5FD7-1D75-9D94EE0D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88529F-8E01-28FB-F6C9-A36D87AF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55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E7DDD-900D-AFF8-70E0-C460BA87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7C810D-3247-92E2-7A34-47CF4BD1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CD7C9D-A220-9139-F0E0-08F38994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FD887-01AF-87B4-7E8C-80193D2E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4AD795-9519-BFC4-4465-591953C9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01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D1A78A-7D3D-F978-1CDE-4F33C479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10FD1B-57B9-7688-EAE4-0408373B1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86E171-F5B8-6CB9-1BB7-5B904DD61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69B090-4779-56CC-2A70-3D3D8970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929EF8-7D77-6DDE-E7BC-B093E599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D20659-6118-47FD-ED85-0298CB8B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3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EB6437-EDD1-5985-98D6-4234A487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7437DC-21E7-162B-1A15-AC7530B5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42D060-0225-7048-1A6C-B67E02149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B054499-7511-8F04-676A-7826A8B25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5F3E435-5173-B009-BBB2-3C575F82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1A639BB-2824-0560-239E-AD73366B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8D261BF-F052-1B62-A3F6-4E08A573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4EE6F66-3BD6-E24D-DC7C-BE37792C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9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80D8D-2000-FD6D-4159-251A1186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415EE8-DA26-9308-FFB8-6A980EB2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53ACFBE-A2DC-01FA-6093-5BA04FF1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925716-C162-C1E7-5843-6B594BBD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94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41AD10-B547-03A2-E9EB-4E870E81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C6BE662-F05B-1D91-7F92-FA36F835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134BA5-6882-D6B4-F1EB-C2DDF98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51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872F8-CA58-C5E3-191E-F54654C1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6BF95-984E-27B5-20E0-384427BC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9CDE9B-396E-A20E-F5D4-566D3E445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66A6A1-D2E7-0ABA-774F-AD6E7F61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DEA5AA-34B7-DBF9-656A-09576800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6D9A03-0E2E-359D-E626-EC2D4917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81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30E299-5A06-DC3A-D33F-A320ABDE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F48BCBE-8317-1563-CDE0-901A3A908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23FAEB-B690-752F-948B-E72C5D39F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D3CD6E-4FFF-F327-3B13-6BF9C425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5FD09C-1E4D-B40C-E9E6-87E6BBD8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6246A3-D062-0FA7-0098-07A83964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3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5B93001-E56C-3569-3C61-97FCB79F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23941B-B3B0-7093-8DC6-719B01528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75336-494B-4B5C-406C-16BBF63D9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B6A5E5-E9ED-48F9-B7A0-A6D507AA5890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2CF101-4409-2EF4-8267-569912740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469688-4E9E-E74C-3F5B-FAC6BC467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02D72-B5FB-4B2B-B662-9D9E50D8B4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40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9E6ECC-B660-6FF3-B7FF-D0D37944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r="19276" b="5020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870AE4-8675-0EDF-8845-84E128BC2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100">
                <a:solidFill>
                  <a:schemeClr val="bg1"/>
                </a:solidFill>
              </a:rPr>
              <a:t>LUKU 5</a:t>
            </a:r>
            <a:br>
              <a:rPr lang="fi-FI" sz="4100">
                <a:solidFill>
                  <a:schemeClr val="bg1"/>
                </a:solidFill>
              </a:rPr>
            </a:br>
            <a:r>
              <a:rPr lang="fi-FI" sz="4100">
                <a:solidFill>
                  <a:schemeClr val="bg1"/>
                </a:solidFill>
              </a:rPr>
              <a:t>ELIÖN GENOMIN MUOKKAAMINEN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A5B18BA-97F9-121D-491B-EB8C34649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fi-FI" sz="2000">
              <a:solidFill>
                <a:schemeClr val="bg1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1886" y="6780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Siirtogeeniset eläimet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518161" y="1393372"/>
            <a:ext cx="11564981" cy="5464632"/>
          </a:xfrm>
        </p:spPr>
        <p:txBody>
          <a:bodyPr>
            <a:normAutofit fontScale="92500" lnSpcReduction="20000"/>
          </a:bodyPr>
          <a:lstStyle/>
          <a:p>
            <a:r>
              <a:rPr lang="fi-FI" sz="3000" b="1" dirty="0"/>
              <a:t>Siirtogeenisiin eläimiin </a:t>
            </a:r>
            <a:r>
              <a:rPr lang="fi-FI" sz="3000" dirty="0"/>
              <a:t>on lisätty toimiva geeni toisesta eliöstä</a:t>
            </a:r>
          </a:p>
          <a:p>
            <a:pPr lvl="1"/>
            <a:r>
              <a:rPr lang="fi-FI" dirty="0"/>
              <a:t>Geeni on </a:t>
            </a:r>
            <a:r>
              <a:rPr lang="fi-FI" b="1" dirty="0"/>
              <a:t>eliön kaikissa soluissa</a:t>
            </a:r>
          </a:p>
          <a:p>
            <a:pPr lvl="1"/>
            <a:r>
              <a:rPr lang="fi-FI" dirty="0"/>
              <a:t>Kokeiltu jyrsijöillä, kaloilla, lampaalla, vuohella, naudalla</a:t>
            </a:r>
          </a:p>
          <a:p>
            <a:r>
              <a:rPr lang="fi-FI" sz="3000" dirty="0"/>
              <a:t>Käytetään mm. tautimalleina, geenien säätelyn tutkimiseen ja eräiden lääkinnällisten yhdistelmäproteiinien tuottamiseen (eläimet bioreaktoreina), tulevaisuudessa tuotantoeläinten jalostuksessa?</a:t>
            </a:r>
          </a:p>
          <a:p>
            <a:r>
              <a:rPr lang="fi-FI" sz="3000" dirty="0"/>
              <a:t>Perinteiset menetelmät:</a:t>
            </a:r>
          </a:p>
          <a:p>
            <a:pPr lvl="1"/>
            <a:r>
              <a:rPr lang="fi-FI" sz="2880" dirty="0"/>
              <a:t>Mikroinjektio hedelmöittyneeseen munasoluun</a:t>
            </a:r>
          </a:p>
          <a:p>
            <a:pPr lvl="1"/>
            <a:r>
              <a:rPr lang="fi-FI" sz="2880" dirty="0" err="1"/>
              <a:t>Retroviruksilla</a:t>
            </a:r>
            <a:r>
              <a:rPr lang="fi-FI" sz="2880" dirty="0"/>
              <a:t> varhaisalkioon</a:t>
            </a:r>
          </a:p>
          <a:p>
            <a:pPr lvl="1"/>
            <a:r>
              <a:rPr lang="fi-FI" sz="2880" dirty="0" err="1"/>
              <a:t>Elektroporaatio</a:t>
            </a:r>
            <a:r>
              <a:rPr lang="fi-FI" sz="2880" dirty="0"/>
              <a:t> kantasoluihin</a:t>
            </a:r>
          </a:p>
          <a:p>
            <a:r>
              <a:rPr lang="fi-FI" sz="3000" dirty="0"/>
              <a:t>Geenin liittyminen sattumanvaraista ja oikeanlainen ilmentyminen epävarmaa</a:t>
            </a:r>
          </a:p>
          <a:p>
            <a:r>
              <a:rPr lang="fi-FI" sz="3000" dirty="0"/>
              <a:t>Tavoitteena siirtogeenin </a:t>
            </a:r>
            <a:r>
              <a:rPr lang="fi-FI" sz="3000" b="1" dirty="0"/>
              <a:t>liittyminen pysyvästi osaksi kromosomistoa</a:t>
            </a:r>
            <a:r>
              <a:rPr lang="fi-FI" sz="3000" dirty="0"/>
              <a:t> ja </a:t>
            </a:r>
            <a:r>
              <a:rPr lang="fi-FI" sz="3000" b="1" dirty="0"/>
              <a:t>geenin toimiminen halutussa kudoksessa</a:t>
            </a:r>
            <a:r>
              <a:rPr lang="fi-FI" sz="3000" dirty="0"/>
              <a:t> (oikeat säätelyalueet)</a:t>
            </a:r>
          </a:p>
          <a:p>
            <a:endParaRPr lang="fi-FI" sz="3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55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Poistogeeniset eliöt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58240" y="1600201"/>
            <a:ext cx="4246483" cy="5025954"/>
          </a:xfrm>
        </p:spPr>
        <p:txBody>
          <a:bodyPr>
            <a:normAutofit fontScale="85000" lnSpcReduction="20000"/>
          </a:bodyPr>
          <a:lstStyle/>
          <a:p>
            <a:r>
              <a:rPr lang="fi-FI" sz="3000" b="1" dirty="0"/>
              <a:t>Poistogeenisillä </a:t>
            </a:r>
            <a:r>
              <a:rPr lang="fi-FI" sz="3000" dirty="0"/>
              <a:t>toimiva geeni on </a:t>
            </a:r>
          </a:p>
          <a:p>
            <a:pPr marL="1121464" lvl="1" indent="-560732">
              <a:buFont typeface="+mj-lt"/>
              <a:buAutoNum type="alphaLcParenR"/>
            </a:pPr>
            <a:r>
              <a:rPr lang="fi-FI" dirty="0"/>
              <a:t>tehty toimintakyvyttömäksi  tai </a:t>
            </a:r>
          </a:p>
          <a:p>
            <a:pPr marL="1121464" lvl="1" indent="-560732">
              <a:buFont typeface="+mj-lt"/>
              <a:buAutoNum type="alphaLcParenR"/>
            </a:pPr>
            <a:r>
              <a:rPr lang="fi-FI" dirty="0"/>
              <a:t>Poistettu </a:t>
            </a:r>
            <a:r>
              <a:rPr lang="fi-FI" dirty="0" err="1"/>
              <a:t>Crispr-teknikalla</a:t>
            </a:r>
            <a:r>
              <a:rPr lang="fi-FI" dirty="0"/>
              <a:t> tai</a:t>
            </a:r>
          </a:p>
          <a:p>
            <a:pPr marL="1121464" lvl="1" indent="-560732">
              <a:buFont typeface="+mj-lt"/>
              <a:buAutoNum type="alphaLcParenR"/>
            </a:pPr>
            <a:r>
              <a:rPr lang="fi-FI" dirty="0"/>
              <a:t>eliöön on siirretty tietyn geenin </a:t>
            </a:r>
            <a:r>
              <a:rPr lang="fi-FI" b="1" dirty="0" err="1"/>
              <a:t>antisense-RNA:a</a:t>
            </a:r>
            <a:r>
              <a:rPr lang="fi-FI" b="1" dirty="0"/>
              <a:t> </a:t>
            </a:r>
            <a:r>
              <a:rPr lang="fi-FI" dirty="0"/>
              <a:t>koodaava geeni = RNA interferenssi</a:t>
            </a:r>
            <a:endParaRPr lang="fi-FI" sz="1920" dirty="0"/>
          </a:p>
          <a:p>
            <a:r>
              <a:rPr lang="fi-FI" sz="3000" dirty="0"/>
              <a:t>Käytetään geenien vaikutusten selvittämisessä</a:t>
            </a:r>
          </a:p>
          <a:p>
            <a:r>
              <a:rPr lang="fi-FI" sz="3000" dirty="0"/>
              <a:t>Tulevaisuudessa esim. haitallisten aineiden syntymisen estäminen kasveissa</a:t>
            </a:r>
          </a:p>
          <a:p>
            <a:endParaRPr lang="fi-FI" sz="3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24" y="1600200"/>
            <a:ext cx="6183364" cy="44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6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A124-61F8-456C-9210-F6931D0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327391"/>
            <a:ext cx="3578491" cy="2867932"/>
          </a:xfrm>
        </p:spPr>
        <p:txBody>
          <a:bodyPr>
            <a:normAutofit fontScale="90000"/>
          </a:bodyPr>
          <a:lstStyle/>
          <a:p>
            <a:r>
              <a:rPr lang="fi-FI" dirty="0"/>
              <a:t>Siirto- ja poistogeeniset</a:t>
            </a:r>
            <a:br>
              <a:rPr lang="fi-FI" dirty="0"/>
            </a:br>
            <a:r>
              <a:rPr lang="fi-FI" dirty="0"/>
              <a:t>hiiret ovat tärkeitä tautimalleja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9AFF4-F8E4-4202-A076-3D1749A3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EE65D-C07D-46AF-80A3-E34C7CBE2A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Biomi 6 luku 5</a:t>
            </a:r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EB45013F-D2F7-624C-4AE9-808EE94B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Crispr</a:t>
            </a:r>
            <a:r>
              <a:rPr lang="fi-FI" dirty="0"/>
              <a:t>-tekniikka geenin muokkauksessa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360" dirty="0" err="1"/>
              <a:t>Crispr</a:t>
            </a:r>
            <a:r>
              <a:rPr lang="fi-FI" sz="3360" dirty="0"/>
              <a:t>-tekniikalla kyetään kohdennetusti muokkaamaan </a:t>
            </a:r>
            <a:r>
              <a:rPr lang="fi-FI" sz="3360" dirty="0" err="1"/>
              <a:t>tiettyä</a:t>
            </a:r>
            <a:r>
              <a:rPr lang="fi-FI" sz="3360" dirty="0"/>
              <a:t> DNA-jaksoa</a:t>
            </a:r>
          </a:p>
          <a:p>
            <a:pPr lvl="1"/>
            <a:r>
              <a:rPr lang="fi-FI" sz="3360" dirty="0"/>
              <a:t>Emästen muokkaus (tautimallit, eläinten vastustuskyvyn lisääminen)</a:t>
            </a:r>
          </a:p>
          <a:p>
            <a:pPr lvl="1"/>
            <a:r>
              <a:rPr lang="fi-FI" sz="3360" dirty="0"/>
              <a:t>Poistogeeniset (esim. allergeenien poisto maidosta)</a:t>
            </a:r>
          </a:p>
          <a:p>
            <a:pPr lvl="1"/>
            <a:r>
              <a:rPr lang="fi-FI" sz="3360" dirty="0"/>
              <a:t>Siirtogeeniset (proteiinien tuotanto)</a:t>
            </a:r>
          </a:p>
          <a:p>
            <a:r>
              <a:rPr lang="fi-FI" sz="3360" dirty="0"/>
              <a:t>Muokkausta ei kyetä jäljittämään -&gt; valvonta?</a:t>
            </a:r>
          </a:p>
        </p:txBody>
      </p:sp>
    </p:spTree>
    <p:extLst>
      <p:ext uri="{BB962C8B-B14F-4D97-AF65-F5344CB8AC3E}">
        <p14:creationId xmlns:p14="http://schemas.microsoft.com/office/powerpoint/2010/main" val="41310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4DFD-B30B-416F-8355-D55615C3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0" y="71211"/>
            <a:ext cx="3505200" cy="5480503"/>
          </a:xfrm>
        </p:spPr>
        <p:txBody>
          <a:bodyPr/>
          <a:lstStyle/>
          <a:p>
            <a:r>
              <a:rPr lang="fi-FI" dirty="0"/>
              <a:t>Geenisaksien avulla solun</a:t>
            </a:r>
            <a:br>
              <a:rPr lang="fi-FI" dirty="0"/>
            </a:br>
            <a:r>
              <a:rPr lang="fi-FI" dirty="0"/>
              <a:t>genomia on mahdollista muokata tarkasti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FAB39-8EC9-49DD-96E5-E735A584D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4739-B4A3-4FA4-BB92-EC06959732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Biomi 6 luku 5</a:t>
            </a:r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2337D5D8-DECA-8882-F404-4AA2006F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08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8B937-6BBA-FAFF-45F8-9187D560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Eliöiden kloonaaminen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1599B5-48DD-CB16-0F12-9ECF18E54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= genomiltaan samanlaisten yksilöiden tuottamista</a:t>
            </a:r>
          </a:p>
          <a:p>
            <a:r>
              <a:rPr lang="fi-FI" b="1" dirty="0"/>
              <a:t>Yksisoluisilla</a:t>
            </a:r>
            <a:r>
              <a:rPr lang="fi-FI" dirty="0"/>
              <a:t> syntyy luonnostaan klooneja</a:t>
            </a:r>
          </a:p>
          <a:p>
            <a:r>
              <a:rPr lang="fi-FI" b="1" dirty="0"/>
              <a:t>Suvuton lisääntyminen </a:t>
            </a:r>
            <a:r>
              <a:rPr lang="fi-FI" dirty="0"/>
              <a:t>myös monisoluisilla kasveilla ja eläimillä tuottaa klooneja</a:t>
            </a:r>
          </a:p>
          <a:p>
            <a:r>
              <a:rPr lang="fi-FI" b="1" dirty="0"/>
              <a:t>Suvullisesti lisääntyvillä kasveilla </a:t>
            </a:r>
            <a:r>
              <a:rPr lang="fi-FI" dirty="0"/>
              <a:t>voidaan käyttää solukkoviljelyä</a:t>
            </a:r>
          </a:p>
          <a:p>
            <a:r>
              <a:rPr lang="fi-FI" b="1" dirty="0"/>
              <a:t>Suvullisesti lisääntyvillä eläimillä </a:t>
            </a:r>
            <a:r>
              <a:rPr lang="fi-FI" dirty="0"/>
              <a:t>voidaan käyttää tumansiirtotekniikkaa</a:t>
            </a:r>
          </a:p>
        </p:txBody>
      </p:sp>
    </p:spTree>
    <p:extLst>
      <p:ext uri="{BB962C8B-B14F-4D97-AF65-F5344CB8AC3E}">
        <p14:creationId xmlns:p14="http://schemas.microsoft.com/office/powerpoint/2010/main" val="175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Eläinten kloonaaminen: tumansiirto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360" dirty="0"/>
              <a:t>Kloonattavan yksilön erilaistunut tuma yhdistetään luovuttajan tumattomaan munasoluun</a:t>
            </a:r>
          </a:p>
          <a:p>
            <a:pPr lvl="1"/>
            <a:r>
              <a:rPr lang="fi-FI" sz="3360" dirty="0"/>
              <a:t>Tuman vienti mikroinjektio</a:t>
            </a:r>
          </a:p>
          <a:p>
            <a:pPr lvl="1"/>
            <a:r>
              <a:rPr lang="fi-FI" sz="3360" dirty="0"/>
              <a:t>Jakautumisen käynnistys sähköpulssilla -&gt; kloonattu alkio</a:t>
            </a:r>
          </a:p>
          <a:p>
            <a:pPr lvl="1"/>
            <a:r>
              <a:rPr lang="fi-FI" sz="3360" dirty="0"/>
              <a:t>Alkionsiirto</a:t>
            </a:r>
          </a:p>
        </p:txBody>
      </p:sp>
    </p:spTree>
    <p:extLst>
      <p:ext uri="{BB962C8B-B14F-4D97-AF65-F5344CB8AC3E}">
        <p14:creationId xmlns:p14="http://schemas.microsoft.com/office/powerpoint/2010/main" val="28947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A9958F79-AB4F-FC8D-42F7-D1D0CA20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365126"/>
            <a:ext cx="8904514" cy="6384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26647-A7FE-4FB6-941A-D929E581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0" y="-21867"/>
            <a:ext cx="3048000" cy="5800358"/>
          </a:xfrm>
        </p:spPr>
        <p:txBody>
          <a:bodyPr>
            <a:normAutofit/>
          </a:bodyPr>
          <a:lstStyle/>
          <a:p>
            <a:r>
              <a:rPr lang="fi-FI" dirty="0"/>
              <a:t>Eläinyksilö voidaan kloonata</a:t>
            </a:r>
            <a:br>
              <a:rPr lang="fi-FI" dirty="0"/>
            </a:br>
            <a:r>
              <a:rPr lang="fi-FI" dirty="0"/>
              <a:t>tumansiirto-tekniikalla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F38EB-F836-49AE-9C2D-93180FBE6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7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6CB2AD6-E330-DABD-2BFD-938CD6F31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596512"/>
              </p:ext>
            </p:extLst>
          </p:nvPr>
        </p:nvGraphicFramePr>
        <p:xfrm>
          <a:off x="108857" y="10886"/>
          <a:ext cx="11571514" cy="684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1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4986-C1E8-4B61-A77E-3AAD65F4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365126"/>
            <a:ext cx="4572000" cy="4827360"/>
          </a:xfrm>
        </p:spPr>
        <p:txBody>
          <a:bodyPr>
            <a:normAutofit/>
          </a:bodyPr>
          <a:lstStyle/>
          <a:p>
            <a:r>
              <a:rPr lang="fi-FI" dirty="0"/>
              <a:t>Proteiineja tuotetaan etenkin kolibakteereissa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3271-67DA-41A4-82A8-35E983F66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4C8A793F-B3B0-EB0B-04AD-50FC324F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9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42901"/>
            <a:ext cx="8887968" cy="817848"/>
          </a:xfrm>
        </p:spPr>
        <p:txBody>
          <a:bodyPr>
            <a:normAutofit/>
          </a:bodyPr>
          <a:lstStyle/>
          <a:p>
            <a:r>
              <a:rPr lang="fi-FI" dirty="0"/>
              <a:t>Vektorin vieminen soluun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0" y="1187260"/>
            <a:ext cx="12167866" cy="5670740"/>
          </a:xfrm>
        </p:spPr>
        <p:txBody>
          <a:bodyPr>
            <a:normAutofit/>
          </a:bodyPr>
          <a:lstStyle/>
          <a:p>
            <a:r>
              <a:rPr lang="fi-FI" b="1" dirty="0"/>
              <a:t>Bakteerisoluilla </a:t>
            </a:r>
          </a:p>
          <a:p>
            <a:pPr lvl="1"/>
            <a:r>
              <a:rPr lang="fi-FI" dirty="0"/>
              <a:t>Kyky ottaa ulkopuolista </a:t>
            </a:r>
            <a:r>
              <a:rPr lang="fi-FI" dirty="0" err="1"/>
              <a:t>DNA:a</a:t>
            </a:r>
            <a:r>
              <a:rPr lang="fi-FI" dirty="0"/>
              <a:t> sisäänsä </a:t>
            </a:r>
          </a:p>
          <a:p>
            <a:pPr lvl="2"/>
            <a:r>
              <a:rPr lang="fi-FI" dirty="0"/>
              <a:t>Tätä voidaan helpottaa esim. sähkövirralla (</a:t>
            </a:r>
            <a:r>
              <a:rPr lang="fi-FI" dirty="0" err="1"/>
              <a:t>elektroporaatio</a:t>
            </a:r>
            <a:r>
              <a:rPr lang="fi-FI" dirty="0"/>
              <a:t>)</a:t>
            </a:r>
          </a:p>
          <a:p>
            <a:pPr lvl="1"/>
            <a:r>
              <a:rPr lang="fi-FI" b="1" dirty="0"/>
              <a:t>Plasmideja</a:t>
            </a:r>
            <a:r>
              <a:rPr lang="fi-FI" dirty="0"/>
              <a:t> voidaan viedä bakteeriin myös mikroinjektiolla</a:t>
            </a:r>
          </a:p>
          <a:p>
            <a:pPr lvl="1"/>
            <a:r>
              <a:rPr lang="fi-FI" b="1" dirty="0"/>
              <a:t>Bakteriofagit</a:t>
            </a:r>
            <a:r>
              <a:rPr lang="fi-FI" dirty="0"/>
              <a:t> pakkaavat sisäänsä mitä tahansa </a:t>
            </a:r>
            <a:r>
              <a:rPr lang="fi-FI" dirty="0" err="1"/>
              <a:t>DNA:a</a:t>
            </a:r>
            <a:endParaRPr lang="fi-FI" dirty="0"/>
          </a:p>
          <a:p>
            <a:r>
              <a:rPr lang="fi-FI" b="1" dirty="0"/>
              <a:t>Kasveilla</a:t>
            </a:r>
            <a:r>
              <a:rPr lang="fi-FI" dirty="0"/>
              <a:t> käytetään </a:t>
            </a:r>
            <a:r>
              <a:rPr lang="fi-FI" b="1" dirty="0"/>
              <a:t>Ti-plasmidia </a:t>
            </a:r>
            <a:r>
              <a:rPr lang="fi-FI" b="1" dirty="0" err="1"/>
              <a:t>agrobakteereista</a:t>
            </a:r>
            <a:r>
              <a:rPr lang="fi-FI" b="1" dirty="0"/>
              <a:t> </a:t>
            </a:r>
          </a:p>
          <a:p>
            <a:pPr lvl="1"/>
            <a:r>
              <a:rPr lang="fi-FI" dirty="0"/>
              <a:t>Luonnossa aiheuttaa syöpää vahingoittuneille kasvisoluille, muokatusta plasmidista poistettu ”syöpägeeni”</a:t>
            </a:r>
          </a:p>
          <a:p>
            <a:pPr lvl="1"/>
            <a:r>
              <a:rPr lang="fi-FI" dirty="0"/>
              <a:t>liittyy kasvisolun kromosomeihin</a:t>
            </a:r>
          </a:p>
          <a:p>
            <a:pPr lvl="1"/>
            <a:r>
              <a:rPr lang="fi-FI" dirty="0"/>
              <a:t>Siirretään geenipyssyllä tai käytetään soluseinättömiä </a:t>
            </a:r>
            <a:r>
              <a:rPr lang="fi-FI" b="1" dirty="0" err="1"/>
              <a:t>protoplasteja</a:t>
            </a:r>
            <a:endParaRPr lang="fi-FI" b="1" dirty="0"/>
          </a:p>
          <a:p>
            <a:r>
              <a:rPr lang="fi-FI" b="1" dirty="0"/>
              <a:t>Eläinsoluilla</a:t>
            </a:r>
            <a:r>
              <a:rPr lang="fi-FI" dirty="0"/>
              <a:t> vektoreina käytetään mm. viruksia, </a:t>
            </a:r>
            <a:r>
              <a:rPr lang="fi-FI" dirty="0" err="1"/>
              <a:t>liposomeja</a:t>
            </a:r>
            <a:endParaRPr lang="fi-FI" dirty="0"/>
          </a:p>
          <a:p>
            <a:pPr lvl="1"/>
            <a:r>
              <a:rPr lang="fi-FI" dirty="0"/>
              <a:t>Siirtoon käytetään mm. mikroinjektiota ja </a:t>
            </a:r>
            <a:r>
              <a:rPr lang="fi-FI" dirty="0" err="1"/>
              <a:t>elektroporaatiota</a:t>
            </a:r>
            <a:endParaRPr lang="fi-FI" dirty="0"/>
          </a:p>
          <a:p>
            <a:pPr lvl="1"/>
            <a:r>
              <a:rPr lang="fi-FI" dirty="0" err="1"/>
              <a:t>DNA:a</a:t>
            </a:r>
            <a:r>
              <a:rPr lang="fi-FI" dirty="0"/>
              <a:t> voidaan siirtää myös suoraan mikroinjektiolla munasolun esitumaan tai </a:t>
            </a:r>
            <a:r>
              <a:rPr lang="fi-FI" dirty="0" err="1"/>
              <a:t>elektroporaatiolla</a:t>
            </a:r>
            <a:r>
              <a:rPr lang="fi-FI" dirty="0"/>
              <a:t> soluviljelmään</a:t>
            </a:r>
          </a:p>
        </p:txBody>
      </p:sp>
      <p:pic>
        <p:nvPicPr>
          <p:cNvPr id="1026" name="Picture 2" descr="http://upload.wikimedia.org/wikipedia/commons/thumb/8/89/Ti_Plasmid.jpg/320px-Ti_Plas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25" y="27079"/>
            <a:ext cx="3153341" cy="23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56267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Geenin siirtäminen toiseen eliöön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738605" y="1268761"/>
            <a:ext cx="10843798" cy="5789444"/>
          </a:xfrm>
        </p:spPr>
        <p:txBody>
          <a:bodyPr>
            <a:normAutofit/>
          </a:bodyPr>
          <a:lstStyle/>
          <a:p>
            <a:r>
              <a:rPr lang="fi-FI" dirty="0"/>
              <a:t>Tavoitteena esim. geenin rakenteen ja toiminnan tutkiminen tai proteiinin tuottaminen </a:t>
            </a:r>
          </a:p>
          <a:p>
            <a:r>
              <a:rPr lang="fi-FI" b="1" dirty="0"/>
              <a:t>Siirtogeeni</a:t>
            </a:r>
            <a:r>
              <a:rPr lang="fi-FI" dirty="0"/>
              <a:t> pitää saada </a:t>
            </a:r>
            <a:r>
              <a:rPr lang="fi-FI" b="1" dirty="0"/>
              <a:t>säilymään ja periytymään </a:t>
            </a:r>
            <a:r>
              <a:rPr lang="fi-FI" dirty="0"/>
              <a:t>kohdesolussa</a:t>
            </a:r>
          </a:p>
          <a:p>
            <a:pPr lvl="1"/>
            <a:r>
              <a:rPr lang="fi-FI" dirty="0"/>
              <a:t>Liittyminen kromosomistoon tai itsenäinen kopioituminen</a:t>
            </a:r>
          </a:p>
          <a:p>
            <a:r>
              <a:rPr lang="fi-FI" dirty="0"/>
              <a:t>Monia eri menetelmiä:</a:t>
            </a:r>
          </a:p>
          <a:p>
            <a:pPr lvl="1"/>
            <a:r>
              <a:rPr lang="fi-FI" dirty="0"/>
              <a:t>Vektorit (valitaan kohdesolun mukaan)</a:t>
            </a:r>
          </a:p>
          <a:p>
            <a:pPr lvl="1"/>
            <a:r>
              <a:rPr lang="fi-FI" dirty="0"/>
              <a:t>Sähkökäsittely (</a:t>
            </a:r>
            <a:r>
              <a:rPr lang="fi-FI" dirty="0" err="1"/>
              <a:t>elektroporaatio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Kemiallinen käsittely (jääkylmä CaCl2)</a:t>
            </a:r>
          </a:p>
          <a:p>
            <a:pPr lvl="1"/>
            <a:r>
              <a:rPr lang="fi-FI" dirty="0"/>
              <a:t>Geenipyssy (DNA:lla päällystettyjen kultahiukkasten ampuminen soluun)</a:t>
            </a:r>
          </a:p>
          <a:p>
            <a:pPr lvl="1"/>
            <a:r>
              <a:rPr lang="fi-FI" dirty="0"/>
              <a:t>Mikroinjektio (munasolun esitumaan)</a:t>
            </a:r>
          </a:p>
          <a:p>
            <a:pPr lvl="1"/>
            <a:r>
              <a:rPr lang="fi-FI" dirty="0"/>
              <a:t>Lipidikalvorakkulat</a:t>
            </a:r>
          </a:p>
          <a:p>
            <a:pPr lvl="1"/>
            <a:r>
              <a:rPr lang="fi-FI" dirty="0"/>
              <a:t>Ym.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99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Geenin ilmentämiseen tähtäävät siirrot: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8242" y="1600203"/>
            <a:ext cx="9875520" cy="5025954"/>
          </a:xfrm>
        </p:spPr>
        <p:txBody>
          <a:bodyPr>
            <a:normAutofit/>
          </a:bodyPr>
          <a:lstStyle/>
          <a:p>
            <a:r>
              <a:rPr lang="fi-FI" dirty="0"/>
              <a:t>Siirrettävään geeniin täytyy liittää </a:t>
            </a:r>
            <a:r>
              <a:rPr lang="fi-FI" b="1" dirty="0"/>
              <a:t>kohdesolussa toimiva säätelyalue</a:t>
            </a:r>
          </a:p>
          <a:p>
            <a:r>
              <a:rPr lang="fi-FI" dirty="0"/>
              <a:t>Jos tumallisen geeni siirretään bakteereihin, siinä ei saa olla </a:t>
            </a:r>
            <a:r>
              <a:rPr lang="fi-FI" dirty="0" err="1"/>
              <a:t>introneita</a:t>
            </a:r>
            <a:r>
              <a:rPr lang="fi-FI" dirty="0"/>
              <a:t> (Miksi?)</a:t>
            </a:r>
          </a:p>
          <a:p>
            <a:r>
              <a:rPr lang="fi-FI" dirty="0"/>
              <a:t>Tavoitteita esim.</a:t>
            </a:r>
          </a:p>
          <a:p>
            <a:pPr lvl="1"/>
            <a:r>
              <a:rPr lang="fi-FI" dirty="0"/>
              <a:t>geenin toiminnan tutkiminen</a:t>
            </a:r>
          </a:p>
          <a:p>
            <a:pPr lvl="1"/>
            <a:r>
              <a:rPr lang="fi-FI" dirty="0"/>
              <a:t>jalostus</a:t>
            </a:r>
          </a:p>
          <a:p>
            <a:pPr lvl="1"/>
            <a:r>
              <a:rPr lang="fi-FI" dirty="0"/>
              <a:t>siirtogeenisten eläinten valmistus</a:t>
            </a:r>
          </a:p>
          <a:p>
            <a:pPr lvl="1"/>
            <a:r>
              <a:rPr lang="fi-FI" dirty="0"/>
              <a:t>molekyylien (lääkkeet, vasta-aineet, entsyymit jne.) tuotanto </a:t>
            </a:r>
            <a:r>
              <a:rPr lang="fi-FI" dirty="0" err="1"/>
              <a:t>soluviljelmissä/siirtogeenisissa</a:t>
            </a:r>
            <a:r>
              <a:rPr lang="fi-FI" dirty="0"/>
              <a:t> eliöissä</a:t>
            </a:r>
          </a:p>
          <a:p>
            <a:pPr lvl="1"/>
            <a:r>
              <a:rPr lang="fi-FI" dirty="0"/>
              <a:t>Geeniterapia ym. lääketieteelliset tavoitteet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64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4D5D-B72E-4932-A02D-554F4225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3" y="-157390"/>
            <a:ext cx="11723914" cy="1325563"/>
          </a:xfrm>
        </p:spPr>
        <p:txBody>
          <a:bodyPr>
            <a:normAutofit/>
          </a:bodyPr>
          <a:lstStyle/>
          <a:p>
            <a:r>
              <a:rPr lang="fi-FI" sz="3600" dirty="0"/>
              <a:t>Muuntogeeninen kasvi tuotetaan </a:t>
            </a:r>
            <a:r>
              <a:rPr lang="fi-FI" sz="3600" dirty="0" err="1"/>
              <a:t>agrobakteerimenetelmällä</a:t>
            </a:r>
            <a:endParaRPr lang="fi-FI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80A5A-EB41-42E8-829E-FF83F7B847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Biomi 6 luku 5</a:t>
            </a:r>
          </a:p>
        </p:txBody>
      </p:sp>
      <p:pic>
        <p:nvPicPr>
          <p:cNvPr id="9" name="Kuva 8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35F91B84-C5C1-9C52-F237-EE447768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60" y="1050925"/>
            <a:ext cx="8964646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Z3fCWhd8S8o/UDg6OJlURtI/AAAAAAAAAVU/Ur2qWbwBWMo/s350/G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71" y="1138293"/>
            <a:ext cx="6355229" cy="571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TXmlFFOM6bCiYUOuimY_FNXomUv0-MLBmmkS1HDZbhkRzbw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24905" cy="14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bec.org/files/GFP_Labs_2012/pGFP_Ima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" y="1493786"/>
            <a:ext cx="5800835" cy="53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1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376" y="968828"/>
            <a:ext cx="11406067" cy="6217975"/>
          </a:xfrm>
        </p:spPr>
        <p:txBody>
          <a:bodyPr>
            <a:normAutofit/>
          </a:bodyPr>
          <a:lstStyle/>
          <a:p>
            <a:r>
              <a:rPr lang="fi-FI" b="1" dirty="0"/>
              <a:t>Geenitekniikkaa</a:t>
            </a:r>
            <a:r>
              <a:rPr lang="fi-FI" dirty="0"/>
              <a:t> hyödynnetään eläinjalostuksessa toistaiseksi vähän, koska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dirty="0"/>
              <a:t>Menetelmät melko kalliita ja vaativat osaavan henkilön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dirty="0"/>
              <a:t>Eläinalkioita hankalampi kasvattaa kuin bakteereja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dirty="0"/>
              <a:t>Hidasta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dirty="0"/>
              <a:t>Halutut ominaisuudet yleensä </a:t>
            </a:r>
            <a:r>
              <a:rPr lang="fi-FI" dirty="0" err="1"/>
              <a:t>polygeenisiä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Tutkimusmielessä mielenkiintoisia, koska muokkaavat proteiineja kuten ihminen (vs. bakteerit) </a:t>
            </a:r>
            <a:r>
              <a:rPr lang="fi-FI" dirty="0">
                <a:cs typeface="Calibri"/>
              </a:rPr>
              <a:t>→ pystytään tuottamaan ihmisille soveltuvia proteiineja</a:t>
            </a:r>
          </a:p>
          <a:p>
            <a:pPr lvl="1">
              <a:lnSpc>
                <a:spcPct val="90000"/>
              </a:lnSpc>
            </a:pPr>
            <a:r>
              <a:rPr lang="fi-FI" dirty="0">
                <a:cs typeface="Calibri"/>
              </a:rPr>
              <a:t>Proteiinien helppo kerääminen, jos tuottavat ”ulkopuolelle” (esim. Huomen-lehmässä tuotettu EPO)</a:t>
            </a:r>
          </a:p>
          <a:p>
            <a:pPr>
              <a:lnSpc>
                <a:spcPct val="90000"/>
              </a:lnSpc>
            </a:pPr>
            <a:r>
              <a:rPr lang="fi-FI" dirty="0"/>
              <a:t>Geenitekniikka mahdollistaa </a:t>
            </a:r>
            <a:r>
              <a:rPr lang="fi-FI" b="1" dirty="0"/>
              <a:t>siirto- ja poistogeenisten </a:t>
            </a:r>
            <a:r>
              <a:rPr lang="fi-FI" dirty="0"/>
              <a:t>eläinten valmistamisen</a:t>
            </a:r>
          </a:p>
          <a:p>
            <a:endParaRPr lang="fi-FI" dirty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707572" y="0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Muuntogeeniset eliöt: eläimet</a:t>
            </a:r>
          </a:p>
        </p:txBody>
      </p:sp>
    </p:spTree>
    <p:extLst>
      <p:ext uri="{BB962C8B-B14F-4D97-AF65-F5344CB8AC3E}">
        <p14:creationId xmlns:p14="http://schemas.microsoft.com/office/powerpoint/2010/main" val="22766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553</Words>
  <Application>Microsoft Office PowerPoint</Application>
  <PresentationFormat>Laajakuva</PresentationFormat>
  <Paragraphs>98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Office-teema</vt:lpstr>
      <vt:lpstr>LUKU 5 ELIÖN GENOMIN MUOKKAAMINEN</vt:lpstr>
      <vt:lpstr>PowerPoint-esitys</vt:lpstr>
      <vt:lpstr>Proteiineja tuotetaan etenkin kolibakteereissa</vt:lpstr>
      <vt:lpstr>Vektorin vieminen soluun</vt:lpstr>
      <vt:lpstr>Geenin siirtäminen toiseen eliöön</vt:lpstr>
      <vt:lpstr>Geenin ilmentämiseen tähtäävät siirrot:</vt:lpstr>
      <vt:lpstr>Muuntogeeninen kasvi tuotetaan agrobakteerimenetelmällä</vt:lpstr>
      <vt:lpstr>PowerPoint-esitys</vt:lpstr>
      <vt:lpstr>Muuntogeeniset eliöt: eläimet</vt:lpstr>
      <vt:lpstr>Siirtogeeniset eläimet</vt:lpstr>
      <vt:lpstr>Poistogeeniset eliöt</vt:lpstr>
      <vt:lpstr>Siirto- ja poistogeeniset hiiret ovat tärkeitä tautimalleja</vt:lpstr>
      <vt:lpstr>Crispr-tekniikka geenin muokkauksessa</vt:lpstr>
      <vt:lpstr>Geenisaksien avulla solun genomia on mahdollista muokata tarkasti</vt:lpstr>
      <vt:lpstr>Eliöiden kloonaaminen</vt:lpstr>
      <vt:lpstr>Eläinten kloonaaminen: tumansiirto</vt:lpstr>
      <vt:lpstr>Eläinyksilö voidaan kloonata tumansiirto-tekniikalla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 Grönvall-Jokela</dc:creator>
  <cp:lastModifiedBy>Marjo Grönvall-Jokela</cp:lastModifiedBy>
  <cp:revision>1</cp:revision>
  <dcterms:created xsi:type="dcterms:W3CDTF">2026-02-18T12:27:48Z</dcterms:created>
  <dcterms:modified xsi:type="dcterms:W3CDTF">2026-02-18T15:26:58Z</dcterms:modified>
</cp:coreProperties>
</file>