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420" r:id="rId4"/>
    <p:sldId id="421" r:id="rId5"/>
    <p:sldId id="283" r:id="rId6"/>
    <p:sldId id="260" r:id="rId7"/>
    <p:sldId id="284" r:id="rId8"/>
    <p:sldId id="287" r:id="rId9"/>
    <p:sldId id="261" r:id="rId10"/>
    <p:sldId id="262" r:id="rId11"/>
    <p:sldId id="263" r:id="rId12"/>
    <p:sldId id="286" r:id="rId13"/>
    <p:sldId id="289" r:id="rId14"/>
    <p:sldId id="265" r:id="rId15"/>
    <p:sldId id="285" r:id="rId16"/>
    <p:sldId id="267" r:id="rId17"/>
    <p:sldId id="268" r:id="rId18"/>
    <p:sldId id="269" r:id="rId19"/>
    <p:sldId id="270" r:id="rId20"/>
    <p:sldId id="271" r:id="rId21"/>
    <p:sldId id="294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A696E-B983-4260-9274-935C5A95B5BC}" v="217" dt="2026-02-11T10:27:49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80" autoAdjust="0"/>
  </p:normalViewPr>
  <p:slideViewPr>
    <p:cSldViewPr snapToGrid="0">
      <p:cViewPr varScale="1">
        <p:scale>
          <a:sx n="58" d="100"/>
          <a:sy n="58" d="100"/>
        </p:scale>
        <p:origin x="98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undo redo custSel delSld modSld sldOrd">
      <pc:chgData name="Marjo Grönvall-Jokela" userId="10993c76-be4d-4698-8a99-80574621722b" providerId="ADAL" clId="{33307EAA-7C51-4650-909A-A3876D76CFAC}" dt="2026-02-11T10:31:44.657" v="764" actId="20577"/>
      <pc:docMkLst>
        <pc:docMk/>
      </pc:docMkLst>
      <pc:sldChg chg="delSp modSp mod addAnim delAnim modAnim">
        <pc:chgData name="Marjo Grönvall-Jokela" userId="10993c76-be4d-4698-8a99-80574621722b" providerId="ADAL" clId="{33307EAA-7C51-4650-909A-A3876D76CFAC}" dt="2026-02-10T16:16:07.260" v="62"/>
        <pc:sldMkLst>
          <pc:docMk/>
          <pc:sldMk cId="0" sldId="260"/>
        </pc:sldMkLst>
        <pc:spChg chg="mod">
          <ac:chgData name="Marjo Grönvall-Jokela" userId="10993c76-be4d-4698-8a99-80574621722b" providerId="ADAL" clId="{33307EAA-7C51-4650-909A-A3876D76CFAC}" dt="2026-02-10T16:15:57.689" v="60" actId="20577"/>
          <ac:spMkLst>
            <pc:docMk/>
            <pc:sldMk cId="0" sldId="260"/>
            <ac:spMk id="118" creationId="{00000000-0000-0000-0000-000000000000}"/>
          </ac:spMkLst>
        </pc:spChg>
        <pc:spChg chg="del mod">
          <ac:chgData name="Marjo Grönvall-Jokela" userId="10993c76-be4d-4698-8a99-80574621722b" providerId="ADAL" clId="{33307EAA-7C51-4650-909A-A3876D76CFAC}" dt="2026-02-10T16:15:13.897" v="10" actId="478"/>
          <ac:spMkLst>
            <pc:docMk/>
            <pc:sldMk cId="0" sldId="260"/>
            <ac:spMk id="120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2-10T16:15:03.557" v="7" actId="1076"/>
          <ac:picMkLst>
            <pc:docMk/>
            <pc:sldMk cId="0" sldId="260"/>
            <ac:picMk id="3" creationId="{CF82C294-E0B7-E986-F81A-FA514E5A2E65}"/>
          </ac:picMkLst>
        </pc:picChg>
        <pc:picChg chg="mod">
          <ac:chgData name="Marjo Grönvall-Jokela" userId="10993c76-be4d-4698-8a99-80574621722b" providerId="ADAL" clId="{33307EAA-7C51-4650-909A-A3876D76CFAC}" dt="2026-02-10T16:15:06.928" v="8" actId="1076"/>
          <ac:picMkLst>
            <pc:docMk/>
            <pc:sldMk cId="0" sldId="260"/>
            <ac:picMk id="6" creationId="{D1059854-0BD1-B003-1D75-BAF0D8AC440A}"/>
          </ac:picMkLst>
        </pc:picChg>
      </pc:sldChg>
      <pc:sldChg chg="modSp mod addAnim delAnim modAnim">
        <pc:chgData name="Marjo Grönvall-Jokela" userId="10993c76-be4d-4698-8a99-80574621722b" providerId="ADAL" clId="{33307EAA-7C51-4650-909A-A3876D76CFAC}" dt="2026-02-10T16:18:58.251" v="91"/>
        <pc:sldMkLst>
          <pc:docMk/>
          <pc:sldMk cId="0" sldId="261"/>
        </pc:sldMkLst>
        <pc:spChg chg="mod">
          <ac:chgData name="Marjo Grönvall-Jokela" userId="10993c76-be4d-4698-8a99-80574621722b" providerId="ADAL" clId="{33307EAA-7C51-4650-909A-A3876D76CFAC}" dt="2026-02-10T16:17:20.898" v="73" actId="20577"/>
          <ac:spMkLst>
            <pc:docMk/>
            <pc:sldMk cId="0" sldId="261"/>
            <ac:spMk id="126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2-10T16:18:47.803" v="89" actId="1076"/>
          <ac:picMkLst>
            <pc:docMk/>
            <pc:sldMk cId="0" sldId="261"/>
            <ac:picMk id="3" creationId="{F38DC565-0223-DC68-8614-D33246707514}"/>
          </ac:picMkLst>
        </pc:picChg>
      </pc:sldChg>
      <pc:sldChg chg="modSp mod addAnim delAnim modAnim">
        <pc:chgData name="Marjo Grönvall-Jokela" userId="10993c76-be4d-4698-8a99-80574621722b" providerId="ADAL" clId="{33307EAA-7C51-4650-909A-A3876D76CFAC}" dt="2026-02-10T16:18:39.372" v="88"/>
        <pc:sldMkLst>
          <pc:docMk/>
          <pc:sldMk cId="0" sldId="262"/>
        </pc:sldMkLst>
        <pc:spChg chg="mod">
          <ac:chgData name="Marjo Grönvall-Jokela" userId="10993c76-be4d-4698-8a99-80574621722b" providerId="ADAL" clId="{33307EAA-7C51-4650-909A-A3876D76CFAC}" dt="2026-02-10T16:18:24.581" v="86" actId="403"/>
          <ac:spMkLst>
            <pc:docMk/>
            <pc:sldMk cId="0" sldId="262"/>
            <ac:spMk id="135" creationId="{00000000-0000-0000-0000-000000000000}"/>
          </ac:spMkLst>
        </pc:spChg>
      </pc:sldChg>
      <pc:sldChg chg="modSp mod addAnim delAnim modAnim">
        <pc:chgData name="Marjo Grönvall-Jokela" userId="10993c76-be4d-4698-8a99-80574621722b" providerId="ADAL" clId="{33307EAA-7C51-4650-909A-A3876D76CFAC}" dt="2026-02-11T09:40:28.499" v="295"/>
        <pc:sldMkLst>
          <pc:docMk/>
          <pc:sldMk cId="0" sldId="263"/>
        </pc:sldMkLst>
        <pc:spChg chg="mod">
          <ac:chgData name="Marjo Grönvall-Jokela" userId="10993c76-be4d-4698-8a99-80574621722b" providerId="ADAL" clId="{33307EAA-7C51-4650-909A-A3876D76CFAC}" dt="2026-02-10T16:20:49.151" v="112" actId="20577"/>
          <ac:spMkLst>
            <pc:docMk/>
            <pc:sldMk cId="0" sldId="263"/>
            <ac:spMk id="7" creationId="{691D234A-65DE-3B7D-7512-208601D80BCE}"/>
          </ac:spMkLst>
        </pc:spChg>
        <pc:picChg chg="mod">
          <ac:chgData name="Marjo Grönvall-Jokela" userId="10993c76-be4d-4698-8a99-80574621722b" providerId="ADAL" clId="{33307EAA-7C51-4650-909A-A3876D76CFAC}" dt="2026-02-10T16:19:06.357" v="92" actId="1076"/>
          <ac:picMkLst>
            <pc:docMk/>
            <pc:sldMk cId="0" sldId="263"/>
            <ac:picMk id="5" creationId="{8C728C2D-CB03-2DB2-B1D6-3D5158726F91}"/>
          </ac:picMkLst>
        </pc:picChg>
      </pc:sldChg>
      <pc:sldChg chg="modSp mod addAnim delAnim modAnim">
        <pc:chgData name="Marjo Grönvall-Jokela" userId="10993c76-be4d-4698-8a99-80574621722b" providerId="ADAL" clId="{33307EAA-7C51-4650-909A-A3876D76CFAC}" dt="2026-02-11T09:49:00.986" v="298" actId="14100"/>
        <pc:sldMkLst>
          <pc:docMk/>
          <pc:sldMk cId="0" sldId="265"/>
        </pc:sldMkLst>
        <pc:spChg chg="mod">
          <ac:chgData name="Marjo Grönvall-Jokela" userId="10993c76-be4d-4698-8a99-80574621722b" providerId="ADAL" clId="{33307EAA-7C51-4650-909A-A3876D76CFAC}" dt="2026-02-11T09:49:00.986" v="298" actId="14100"/>
          <ac:spMkLst>
            <pc:docMk/>
            <pc:sldMk cId="0" sldId="265"/>
            <ac:spMk id="7" creationId="{9577ED26-D249-7790-3F46-E3CCBD43902B}"/>
          </ac:spMkLst>
        </pc:spChg>
        <pc:picChg chg="mod">
          <ac:chgData name="Marjo Grönvall-Jokela" userId="10993c76-be4d-4698-8a99-80574621722b" providerId="ADAL" clId="{33307EAA-7C51-4650-909A-A3876D76CFAC}" dt="2026-02-10T16:22:50.990" v="189" actId="1076"/>
          <ac:picMkLst>
            <pc:docMk/>
            <pc:sldMk cId="0" sldId="265"/>
            <ac:picMk id="5" creationId="{725C4027-3935-2163-61E3-06704D74853E}"/>
          </ac:picMkLst>
        </pc:picChg>
      </pc:sldChg>
      <pc:sldChg chg="modSp del mod">
        <pc:chgData name="Marjo Grönvall-Jokela" userId="10993c76-be4d-4698-8a99-80574621722b" providerId="ADAL" clId="{33307EAA-7C51-4650-909A-A3876D76CFAC}" dt="2026-02-10T16:28:27.369" v="234" actId="47"/>
        <pc:sldMkLst>
          <pc:docMk/>
          <pc:sldMk cId="0" sldId="266"/>
        </pc:sldMkLst>
        <pc:spChg chg="mod">
          <ac:chgData name="Marjo Grönvall-Jokela" userId="10993c76-be4d-4698-8a99-80574621722b" providerId="ADAL" clId="{33307EAA-7C51-4650-909A-A3876D76CFAC}" dt="2026-02-10T16:21:17.855" v="113" actId="12"/>
          <ac:spMkLst>
            <pc:docMk/>
            <pc:sldMk cId="0" sldId="266"/>
            <ac:spMk id="168" creationId="{00000000-0000-0000-0000-000000000000}"/>
          </ac:spMkLst>
        </pc:spChg>
      </pc:sldChg>
      <pc:sldChg chg="addSp modSp mod">
        <pc:chgData name="Marjo Grönvall-Jokela" userId="10993c76-be4d-4698-8a99-80574621722b" providerId="ADAL" clId="{33307EAA-7C51-4650-909A-A3876D76CFAC}" dt="2026-02-11T10:23:58.860" v="447" actId="20577"/>
        <pc:sldMkLst>
          <pc:docMk/>
          <pc:sldMk cId="0" sldId="267"/>
        </pc:sldMkLst>
        <pc:spChg chg="add mod">
          <ac:chgData name="Marjo Grönvall-Jokela" userId="10993c76-be4d-4698-8a99-80574621722b" providerId="ADAL" clId="{33307EAA-7C51-4650-909A-A3876D76CFAC}" dt="2026-02-11T10:23:58.860" v="447" actId="20577"/>
          <ac:spMkLst>
            <pc:docMk/>
            <pc:sldMk cId="0" sldId="267"/>
            <ac:spMk id="3" creationId="{979E73DC-7FB3-EC1F-8B1F-FF224CE21DA7}"/>
          </ac:spMkLst>
        </pc:spChg>
        <pc:picChg chg="mod">
          <ac:chgData name="Marjo Grönvall-Jokela" userId="10993c76-be4d-4698-8a99-80574621722b" providerId="ADAL" clId="{33307EAA-7C51-4650-909A-A3876D76CFAC}" dt="2026-02-11T10:22:14.809" v="301" actId="1076"/>
          <ac:picMkLst>
            <pc:docMk/>
            <pc:sldMk cId="0" sldId="267"/>
            <ac:picMk id="6" creationId="{EB968520-CB21-4E97-22E0-BAD93F434242}"/>
          </ac:picMkLst>
        </pc:picChg>
      </pc:sldChg>
      <pc:sldChg chg="delSp modSp mod addAnim delAnim modAnim">
        <pc:chgData name="Marjo Grönvall-Jokela" userId="10993c76-be4d-4698-8a99-80574621722b" providerId="ADAL" clId="{33307EAA-7C51-4650-909A-A3876D76CFAC}" dt="2026-02-11T10:24:13.906" v="449"/>
        <pc:sldMkLst>
          <pc:docMk/>
          <pc:sldMk cId="0" sldId="268"/>
        </pc:sldMkLst>
        <pc:spChg chg="del">
          <ac:chgData name="Marjo Grönvall-Jokela" userId="10993c76-be4d-4698-8a99-80574621722b" providerId="ADAL" clId="{33307EAA-7C51-4650-909A-A3876D76CFAC}" dt="2026-02-10T16:29:48.702" v="263" actId="478"/>
          <ac:spMkLst>
            <pc:docMk/>
            <pc:sldMk cId="0" sldId="268"/>
            <ac:spMk id="2" creationId="{00C3DEFF-053E-52E9-3733-6C8B3F57F39E}"/>
          </ac:spMkLst>
        </pc:spChg>
        <pc:spChg chg="mod">
          <ac:chgData name="Marjo Grönvall-Jokela" userId="10993c76-be4d-4698-8a99-80574621722b" providerId="ADAL" clId="{33307EAA-7C51-4650-909A-A3876D76CFAC}" dt="2026-02-10T16:30:50.747" v="274" actId="20577"/>
          <ac:spMkLst>
            <pc:docMk/>
            <pc:sldMk cId="0" sldId="268"/>
            <ac:spMk id="184" creationId="{00000000-0000-0000-0000-000000000000}"/>
          </ac:spMkLst>
        </pc:spChg>
      </pc:sldChg>
      <pc:sldChg chg="modSp mod addAnim delAnim modAnim">
        <pc:chgData name="Marjo Grönvall-Jokela" userId="10993c76-be4d-4698-8a99-80574621722b" providerId="ADAL" clId="{33307EAA-7C51-4650-909A-A3876D76CFAC}" dt="2026-02-11T10:28:49.937" v="661" actId="14100"/>
        <pc:sldMkLst>
          <pc:docMk/>
          <pc:sldMk cId="0" sldId="269"/>
        </pc:sldMkLst>
        <pc:spChg chg="mod">
          <ac:chgData name="Marjo Grönvall-Jokela" userId="10993c76-be4d-4698-8a99-80574621722b" providerId="ADAL" clId="{33307EAA-7C51-4650-909A-A3876D76CFAC}" dt="2026-02-11T10:28:49.937" v="661" actId="14100"/>
          <ac:spMkLst>
            <pc:docMk/>
            <pc:sldMk cId="0" sldId="269"/>
            <ac:spMk id="193" creationId="{00000000-0000-0000-0000-000000000000}"/>
          </ac:spMkLst>
        </pc:spChg>
        <pc:picChg chg="mod ord">
          <ac:chgData name="Marjo Grönvall-Jokela" userId="10993c76-be4d-4698-8a99-80574621722b" providerId="ADAL" clId="{33307EAA-7C51-4650-909A-A3876D76CFAC}" dt="2026-02-11T10:28:30.176" v="657" actId="167"/>
          <ac:picMkLst>
            <pc:docMk/>
            <pc:sldMk cId="0" sldId="269"/>
            <ac:picMk id="4" creationId="{F2C2BF4E-8971-0AC8-B4E4-26EE24332B88}"/>
          </ac:picMkLst>
        </pc:picChg>
      </pc:sldChg>
      <pc:sldChg chg="addSp modSp mod modClrScheme chgLayout">
        <pc:chgData name="Marjo Grönvall-Jokela" userId="10993c76-be4d-4698-8a99-80574621722b" providerId="ADAL" clId="{33307EAA-7C51-4650-909A-A3876D76CFAC}" dt="2026-02-11T10:29:32.710" v="698" actId="1076"/>
        <pc:sldMkLst>
          <pc:docMk/>
          <pc:sldMk cId="0" sldId="270"/>
        </pc:sldMkLst>
        <pc:spChg chg="mod ord">
          <ac:chgData name="Marjo Grönvall-Jokela" userId="10993c76-be4d-4698-8a99-80574621722b" providerId="ADAL" clId="{33307EAA-7C51-4650-909A-A3876D76CFAC}" dt="2026-02-11T10:29:04.916" v="663" actId="700"/>
          <ac:spMkLst>
            <pc:docMk/>
            <pc:sldMk cId="0" sldId="270"/>
            <ac:spMk id="2" creationId="{CA05433C-594C-A646-717B-2555B726E0C1}"/>
          </ac:spMkLst>
        </pc:spChg>
        <pc:spChg chg="add mod ord">
          <ac:chgData name="Marjo Grönvall-Jokela" userId="10993c76-be4d-4698-8a99-80574621722b" providerId="ADAL" clId="{33307EAA-7C51-4650-909A-A3876D76CFAC}" dt="2026-02-11T10:29:32.710" v="698" actId="1076"/>
          <ac:spMkLst>
            <pc:docMk/>
            <pc:sldMk cId="0" sldId="270"/>
            <ac:spMk id="3" creationId="{D113DBD9-D1A5-8630-778D-EB506BE1588F}"/>
          </ac:spMkLst>
        </pc:spChg>
        <pc:spChg chg="mod ord">
          <ac:chgData name="Marjo Grönvall-Jokela" userId="10993c76-be4d-4698-8a99-80574621722b" providerId="ADAL" clId="{33307EAA-7C51-4650-909A-A3876D76CFAC}" dt="2026-02-11T10:29:04.916" v="663" actId="700"/>
          <ac:spMkLst>
            <pc:docMk/>
            <pc:sldMk cId="0" sldId="270"/>
            <ac:spMk id="202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2-11T10:28:59.057" v="662" actId="1076"/>
          <ac:picMkLst>
            <pc:docMk/>
            <pc:sldMk cId="0" sldId="270"/>
            <ac:picMk id="6" creationId="{34E03F60-0C20-D533-74FE-AD36DF8FB177}"/>
          </ac:picMkLst>
        </pc:picChg>
      </pc:sldChg>
      <pc:sldChg chg="modSp mod">
        <pc:chgData name="Marjo Grönvall-Jokela" userId="10993c76-be4d-4698-8a99-80574621722b" providerId="ADAL" clId="{33307EAA-7C51-4650-909A-A3876D76CFAC}" dt="2026-02-11T10:31:44.657" v="764" actId="20577"/>
        <pc:sldMkLst>
          <pc:docMk/>
          <pc:sldMk cId="0" sldId="271"/>
        </pc:sldMkLst>
        <pc:spChg chg="mod">
          <ac:chgData name="Marjo Grönvall-Jokela" userId="10993c76-be4d-4698-8a99-80574621722b" providerId="ADAL" clId="{33307EAA-7C51-4650-909A-A3876D76CFAC}" dt="2026-02-11T10:31:44.657" v="764" actId="20577"/>
          <ac:spMkLst>
            <pc:docMk/>
            <pc:sldMk cId="0" sldId="271"/>
            <ac:spMk id="209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2-11T10:29:49.580" v="700" actId="1076"/>
          <ac:picMkLst>
            <pc:docMk/>
            <pc:sldMk cId="0" sldId="271"/>
            <ac:picMk id="4" creationId="{42901927-49DA-0BC0-F7DB-122C4C812055}"/>
          </ac:picMkLst>
        </pc:picChg>
      </pc:sldChg>
      <pc:sldChg chg="addAnim delAnim modAnim">
        <pc:chgData name="Marjo Grönvall-Jokela" userId="10993c76-be4d-4698-8a99-80574621722b" providerId="ADAL" clId="{33307EAA-7C51-4650-909A-A3876D76CFAC}" dt="2026-02-10T16:13:57.902" v="1"/>
        <pc:sldMkLst>
          <pc:docMk/>
          <pc:sldMk cId="3836801980" sldId="279"/>
        </pc:sldMkLst>
      </pc:sldChg>
      <pc:sldChg chg="addAnim delAnim modAnim">
        <pc:chgData name="Marjo Grönvall-Jokela" userId="10993c76-be4d-4698-8a99-80574621722b" providerId="ADAL" clId="{33307EAA-7C51-4650-909A-A3876D76CFAC}" dt="2026-02-10T16:14:20.365" v="3"/>
        <pc:sldMkLst>
          <pc:docMk/>
          <pc:sldMk cId="3526055285" sldId="283"/>
        </pc:sldMkLst>
      </pc:sldChg>
      <pc:sldChg chg="modSp mod ord modAnim">
        <pc:chgData name="Marjo Grönvall-Jokela" userId="10993c76-be4d-4698-8a99-80574621722b" providerId="ADAL" clId="{33307EAA-7C51-4650-909A-A3876D76CFAC}" dt="2026-02-10T16:26:22.945" v="206"/>
        <pc:sldMkLst>
          <pc:docMk/>
          <pc:sldMk cId="956867819" sldId="284"/>
        </pc:sldMkLst>
        <pc:spChg chg="mod">
          <ac:chgData name="Marjo Grönvall-Jokela" userId="10993c76-be4d-4698-8a99-80574621722b" providerId="ADAL" clId="{33307EAA-7C51-4650-909A-A3876D76CFAC}" dt="2026-02-10T16:26:06.131" v="204" actId="20577"/>
          <ac:spMkLst>
            <pc:docMk/>
            <pc:sldMk cId="956867819" sldId="284"/>
            <ac:spMk id="4" creationId="{00000000-0000-0000-0000-000000000000}"/>
          </ac:spMkLst>
        </pc:spChg>
      </pc:sldChg>
      <pc:sldChg chg="modSp mod ord addAnim delAnim modAnim">
        <pc:chgData name="Marjo Grönvall-Jokela" userId="10993c76-be4d-4698-8a99-80574621722b" providerId="ADAL" clId="{33307EAA-7C51-4650-909A-A3876D76CFAC}" dt="2026-02-11T10:22:08.994" v="300"/>
        <pc:sldMkLst>
          <pc:docMk/>
          <pc:sldMk cId="9978245" sldId="285"/>
        </pc:sldMkLst>
        <pc:spChg chg="mod">
          <ac:chgData name="Marjo Grönvall-Jokela" userId="10993c76-be4d-4698-8a99-80574621722b" providerId="ADAL" clId="{33307EAA-7C51-4650-909A-A3876D76CFAC}" dt="2026-02-10T16:29:28.990" v="259" actId="113"/>
          <ac:spMkLst>
            <pc:docMk/>
            <pc:sldMk cId="9978245" sldId="285"/>
            <ac:spMk id="8" creationId="{00000000-0000-0000-0000-000000000000}"/>
          </ac:spMkLst>
        </pc:spChg>
      </pc:sldChg>
      <pc:sldChg chg="ord">
        <pc:chgData name="Marjo Grönvall-Jokela" userId="10993c76-be4d-4698-8a99-80574621722b" providerId="ADAL" clId="{33307EAA-7C51-4650-909A-A3876D76CFAC}" dt="2026-02-10T16:21:47.053" v="115"/>
        <pc:sldMkLst>
          <pc:docMk/>
          <pc:sldMk cId="70023662" sldId="286"/>
        </pc:sldMkLst>
      </pc:sldChg>
      <pc:sldChg chg="modSp mod ord addAnim delAnim modAnim">
        <pc:chgData name="Marjo Grönvall-Jokela" userId="10993c76-be4d-4698-8a99-80574621722b" providerId="ADAL" clId="{33307EAA-7C51-4650-909A-A3876D76CFAC}" dt="2026-02-10T16:26:56.039" v="211"/>
        <pc:sldMkLst>
          <pc:docMk/>
          <pc:sldMk cId="2237326550" sldId="287"/>
        </pc:sldMkLst>
        <pc:spChg chg="mod">
          <ac:chgData name="Marjo Grönvall-Jokela" userId="10993c76-be4d-4698-8a99-80574621722b" providerId="ADAL" clId="{33307EAA-7C51-4650-909A-A3876D76CFAC}" dt="2026-02-10T16:26:47.448" v="209" actId="20577"/>
          <ac:spMkLst>
            <pc:docMk/>
            <pc:sldMk cId="2237326550" sldId="287"/>
            <ac:spMk id="2" creationId="{00000000-0000-0000-0000-000000000000}"/>
          </ac:spMkLst>
        </pc:spChg>
      </pc:sldChg>
      <pc:sldChg chg="del">
        <pc:chgData name="Marjo Grönvall-Jokela" userId="10993c76-be4d-4698-8a99-80574621722b" providerId="ADAL" clId="{33307EAA-7C51-4650-909A-A3876D76CFAC}" dt="2026-02-10T16:23:39.584" v="191" actId="47"/>
        <pc:sldMkLst>
          <pc:docMk/>
          <pc:sldMk cId="476225900" sldId="288"/>
        </pc:sldMkLst>
      </pc:sldChg>
      <pc:sldChg chg="ord">
        <pc:chgData name="Marjo Grönvall-Jokela" userId="10993c76-be4d-4698-8a99-80574621722b" providerId="ADAL" clId="{33307EAA-7C51-4650-909A-A3876D76CFAC}" dt="2026-02-10T16:25:32.772" v="201"/>
        <pc:sldMkLst>
          <pc:docMk/>
          <pc:sldMk cId="852395342" sldId="289"/>
        </pc:sldMkLst>
      </pc:sldChg>
      <pc:sldChg chg="del">
        <pc:chgData name="Marjo Grönvall-Jokela" userId="10993c76-be4d-4698-8a99-80574621722b" providerId="ADAL" clId="{33307EAA-7C51-4650-909A-A3876D76CFAC}" dt="2026-02-10T16:23:44.394" v="192" actId="47"/>
        <pc:sldMkLst>
          <pc:docMk/>
          <pc:sldMk cId="2990042744" sldId="417"/>
        </pc:sldMkLst>
      </pc:sldChg>
      <pc:sldChg chg="del">
        <pc:chgData name="Marjo Grönvall-Jokela" userId="10993c76-be4d-4698-8a99-80574621722b" providerId="ADAL" clId="{33307EAA-7C51-4650-909A-A3876D76CFAC}" dt="2026-02-10T16:23:48.133" v="193" actId="47"/>
        <pc:sldMkLst>
          <pc:docMk/>
          <pc:sldMk cId="1768563914" sldId="4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49A58-25B9-4508-9A78-8B281BF5422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FE5D4-16B2-4838-AE5C-BF53E47061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35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4033d2e80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14033d2e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4033d2e8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14033d2e80_0_8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14033d2e80_0_83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4033d2e80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14033d2e8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4033d2e80_0_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14033d2e8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4033d2e80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14033d2e8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4033d2e80_0_3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14033d2e8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4033d2e8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4033d2e80_0_6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14033d2e80_0_68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4033d2e8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14033d2e80_0_6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14033d2e80_0_6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4033d2e8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4033d2e80_0_5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14033d2e80_0_5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4033d2e8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4033d2e80_0_9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14033d2e80_0_92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37261A-AA3F-DBC3-8FAB-1B7AEF9B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DFD417-C020-6E10-C689-CD347611A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34B98E-2A04-17C0-E0F2-B9FF87BF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822284-CF14-D1AF-F90D-41D99337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ACCB83-6B6C-E68A-42F7-0F8B6D34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68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7E493D-42F6-53FA-64D8-6B1EAF7A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E31B7C-2848-A74D-F4BA-8B784B578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7FEFC4-1A80-A21E-4151-E1C88D4E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264368-4478-4EBC-801A-707EBDDD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51CBD4-35CE-7D6F-E36F-87469166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20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B5DA9C2-DC9D-7E3A-3034-E5BBD8204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DA48F22-28ED-80A2-421F-A6E6B44F1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D993A7-7CEC-2D49-F8A0-BC3E47C4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C0FC37-E86B-DA9B-DA43-0B29005C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AE00F1-F91C-8938-2647-EE9BDBF7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81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838200" y="1865257"/>
            <a:ext cx="10515600" cy="407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000"/>
            </a:lvl1pPr>
            <a:lvl2pPr marL="457200" lvl="1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700"/>
            </a:lvl2pPr>
            <a:lvl3pPr marL="685800" lvl="2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2400"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48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" y="0"/>
            <a:ext cx="5461907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4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/>
          <p:nvPr/>
        </p:nvSpPr>
        <p:spPr>
          <a:xfrm>
            <a:off x="11555307" y="44294"/>
            <a:ext cx="551446" cy="20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5690508" y="1768148"/>
            <a:ext cx="5866024" cy="434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03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/>
        </p:nvSpPr>
        <p:spPr>
          <a:xfrm>
            <a:off x="11555307" y="44294"/>
            <a:ext cx="551446" cy="20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810972" y="1580369"/>
            <a:ext cx="5471431" cy="419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>
            <a:spLocks noGrp="1"/>
          </p:cNvSpPr>
          <p:nvPr>
            <p:ph type="pic" idx="2"/>
          </p:nvPr>
        </p:nvSpPr>
        <p:spPr>
          <a:xfrm>
            <a:off x="6730093" y="0"/>
            <a:ext cx="5461907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3</a:t>
            </a:r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10972" y="365126"/>
            <a:ext cx="5498659" cy="106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9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3078D-1A3C-7B01-E577-3D8EFB87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5DBA06-521F-9FFC-C33B-ECD31B9C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120C59-7844-3FBA-C019-22317D4E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1D7F16-B2E0-5341-84AF-2FA0ED0F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61A45D-45A8-B7F5-8E2E-41C8D3AA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15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5DA619-BE17-B721-8522-B356A2D5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5607AE-D488-E3FE-CB38-A2E429F58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7090CA-2FAA-0DA4-809F-65CD6894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40D995-DD80-DDAC-0D7A-CB385F85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BE9679-ABE0-FB80-C34D-436BCD02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85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D6811-57EF-75E4-03CA-68623F1E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FBE532-2D34-EE83-D1C0-387FD2CC0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E7E156-0C75-4607-0FCB-DEE0EDBDF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2B0198-B48A-C579-ADCB-2D1E6C17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A696B8-66DF-29C8-D28F-CFBF0553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687D17-2BFD-D223-EB07-9A41A9F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57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C84F50-BEB0-5CA3-6DDD-F60B6006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EEF2C5-D57A-A984-6EF9-9B0B1281E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D32780-45C4-1103-75FD-014AEE2ED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D5F7503-75AC-A82F-6A72-84176953A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BB8AFAF-FFFF-B0ED-E205-34632E373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896B58-F6AE-BD8D-6B59-55E873BD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59CB75F-ACAD-7663-1D9F-6F5F33AD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270A74C-5F3A-0E4E-4335-B29C9DE2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42273-32D9-48A4-E598-33686D56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06D9D4-D506-CFAD-F142-B341A957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04D416-5412-A6DC-53C9-FA9EC6D2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80014B-E7C3-66F8-2809-C263B8F5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21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F045F2-A35C-2CD8-B0CE-5A05C65F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F79BF4-8E85-C56A-22D3-AF5369D4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0A8978-8424-19F7-CDBC-2C4A018A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45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E131B4-B9A2-B6BD-1F7E-F7CDBD4F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DC46D7-477B-65C7-CA69-D66E7C41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7283158-C2B2-98AF-161E-24C169DD5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2CE3AF-39DF-DC4A-4DF2-87EE4CE1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B94327-9B05-C4A1-7C27-B2649472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AAD3F4-FC0E-DB91-4E35-EBBF1EE5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60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CB30E-50A1-22C5-3722-1AC4992F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BB785C5-207D-AF83-78F6-182D7F062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D26916-8B31-6CBA-E716-AABB3753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E93F1-FF56-BC34-68B6-6F771909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AF07B3-C428-3599-C2EE-92EDF69E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AA79A8-4763-A500-AC14-BDA13CA6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4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FEA1DA-3405-9788-39DA-E29FF6C1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4BA997-A3A1-1100-7260-D2B486720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ACC002-B64D-B274-B5F3-0DBEAE6A7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3BEB3-6292-412F-9E45-C3003904872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E7A491-D257-E379-0117-9787D180C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D7843B-5686-FE6F-1A5D-C624B632F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8B933-4BD1-4896-A674-DD6853DFB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35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ruksia keskeytetty Keski-ilman">
            <a:extLst>
              <a:ext uri="{FF2B5EF4-FFF2-40B4-BE49-F238E27FC236}">
                <a16:creationId xmlns:a16="http://schemas.microsoft.com/office/drawing/2014/main" id="{1CA40D3A-CFB1-8A68-F962-F34DDD7E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67" b="2569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27BAA0F-C852-3D82-DB90-09B6E4146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5200"/>
              <a:t>LUKU 3</a:t>
            </a:r>
            <a:br>
              <a:rPr lang="fi-FI" sz="5200"/>
            </a:br>
            <a:r>
              <a:rPr lang="fi-FI" sz="5200"/>
              <a:t>VIRUKSET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C238A5-BD3C-CAC8-1EBE-671162112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4033d2e80_0_14"/>
          <p:cNvSpPr txBox="1">
            <a:spLocks noGrp="1"/>
          </p:cNvSpPr>
          <p:nvPr>
            <p:ph type="body" idx="1"/>
          </p:nvPr>
        </p:nvSpPr>
        <p:spPr>
          <a:xfrm>
            <a:off x="838200" y="764083"/>
            <a:ext cx="10515600" cy="5174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</a:pPr>
            <a:r>
              <a:rPr lang="fi-FI" sz="2800" b="1" dirty="0">
                <a:solidFill>
                  <a:srgbClr val="000000"/>
                </a:solidFill>
              </a:rPr>
              <a:t>3. Perintöaineksen vapautuminen </a:t>
            </a:r>
            <a:r>
              <a:rPr lang="fi-FI" sz="2800" dirty="0">
                <a:solidFill>
                  <a:srgbClr val="000000"/>
                </a:solidFill>
              </a:rPr>
              <a:t>solun sisälle</a:t>
            </a:r>
            <a:endParaRPr sz="2800" dirty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</a:pPr>
            <a:r>
              <a:rPr lang="fi-FI" sz="2800" b="1" dirty="0">
                <a:solidFill>
                  <a:srgbClr val="000000"/>
                </a:solidFill>
              </a:rPr>
              <a:t>4. DNA:n kahdentuminen: </a:t>
            </a:r>
            <a:r>
              <a:rPr lang="fi-FI" sz="2800" dirty="0">
                <a:solidFill>
                  <a:srgbClr val="000000"/>
                </a:solidFill>
              </a:rPr>
              <a:t>vaatii isäntäsolun aineenvaihduntaa ja entsyymejä</a:t>
            </a:r>
            <a:endParaRPr sz="2800" dirty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</a:pPr>
            <a:r>
              <a:rPr lang="fi-FI" sz="2800" b="1" dirty="0">
                <a:solidFill>
                  <a:srgbClr val="000000"/>
                </a:solidFill>
              </a:rPr>
              <a:t>5. Geenien ilmentyminen:</a:t>
            </a:r>
            <a:r>
              <a:rPr lang="fi-FI" sz="2800" dirty="0">
                <a:solidFill>
                  <a:srgbClr val="000000"/>
                </a:solidFill>
              </a:rPr>
              <a:t> virus tuottaa </a:t>
            </a:r>
            <a:r>
              <a:rPr lang="fi-FI" sz="2800" dirty="0" err="1">
                <a:solidFill>
                  <a:srgbClr val="000000"/>
                </a:solidFill>
              </a:rPr>
              <a:t>kapsidi</a:t>
            </a:r>
            <a:r>
              <a:rPr lang="fi-FI" sz="2800" dirty="0">
                <a:solidFill>
                  <a:srgbClr val="000000"/>
                </a:solidFill>
              </a:rPr>
              <a:t>- ja vaippaproteiineja sekä replikaatioon osallistuvia entsyymejä käyttäen solun proteiinisynteesikoneistoa  </a:t>
            </a:r>
            <a:endParaRPr sz="2800" dirty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</a:pPr>
            <a:r>
              <a:rPr lang="fi-FI" sz="2800" b="1" dirty="0">
                <a:solidFill>
                  <a:srgbClr val="000000"/>
                </a:solidFill>
              </a:rPr>
              <a:t>6. Osien kokoaminen uusiksi viruksiksi: </a:t>
            </a:r>
            <a:r>
              <a:rPr lang="fi-FI" sz="2800" dirty="0">
                <a:solidFill>
                  <a:srgbClr val="000000"/>
                </a:solidFill>
              </a:rPr>
              <a:t>tapahtuu usein virheitä</a:t>
            </a:r>
            <a:endParaRPr sz="2800" dirty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</a:pPr>
            <a:r>
              <a:rPr lang="fi-FI" sz="2800" b="1" dirty="0">
                <a:solidFill>
                  <a:srgbClr val="000000"/>
                </a:solidFill>
              </a:rPr>
              <a:t>7. Uusien virusten vapautuminen solusta: </a:t>
            </a:r>
            <a:r>
              <a:rPr lang="fi-FI" sz="2800" dirty="0">
                <a:solidFill>
                  <a:srgbClr val="000000"/>
                </a:solidFill>
              </a:rPr>
              <a:t>silmikoituminen, </a:t>
            </a:r>
            <a:r>
              <a:rPr lang="fi-FI" sz="2800" dirty="0" err="1">
                <a:solidFill>
                  <a:srgbClr val="000000"/>
                </a:solidFill>
              </a:rPr>
              <a:t>eksosytoosi</a:t>
            </a:r>
            <a:r>
              <a:rPr lang="fi-FI" sz="2800" dirty="0">
                <a:solidFill>
                  <a:srgbClr val="000000"/>
                </a:solidFill>
              </a:rPr>
              <a:t>, isäntäsolu kuolee/jatkaa uusien virusten tuottamista</a:t>
            </a:r>
            <a:endParaRPr sz="2800" dirty="0"/>
          </a:p>
          <a:p>
            <a:pPr marL="0" indent="0">
              <a:spcBef>
                <a:spcPts val="600"/>
              </a:spcBef>
            </a:pPr>
            <a:endParaRPr dirty="0"/>
          </a:p>
        </p:txBody>
      </p:sp>
      <p:sp>
        <p:nvSpPr>
          <p:cNvPr id="136" name="Google Shape;136;g214033d2e80_0_14"/>
          <p:cNvSpPr txBox="1">
            <a:spLocks noGrp="1"/>
          </p:cNvSpPr>
          <p:nvPr>
            <p:ph type="sldNum" idx="12"/>
          </p:nvPr>
        </p:nvSpPr>
        <p:spPr>
          <a:xfrm>
            <a:off x="8610600" y="616548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fld id="{00000000-1234-1234-1234-123412341234}" type="slidenum">
              <a:rPr lang="fi-FI"/>
              <a:pPr/>
              <a:t>10</a:t>
            </a:fld>
            <a:endParaRPr/>
          </a:p>
        </p:txBody>
      </p:sp>
      <p:sp>
        <p:nvSpPr>
          <p:cNvPr id="137" name="Google Shape;137;g214033d2e80_0_14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r>
              <a:rPr lang="fi-FI"/>
              <a:t>Biomi 6 luku 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4033d2e80_0_21"/>
          <p:cNvSpPr txBox="1">
            <a:spLocks noGrp="1"/>
          </p:cNvSpPr>
          <p:nvPr>
            <p:ph type="sldNum" idx="12"/>
          </p:nvPr>
        </p:nvSpPr>
        <p:spPr>
          <a:xfrm>
            <a:off x="8610600" y="616548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fld id="{00000000-1234-1234-1234-123412341234}" type="slidenum">
              <a:rPr lang="fi-FI"/>
              <a:pPr/>
              <a:t>11</a:t>
            </a:fld>
            <a:endParaRPr/>
          </a:p>
        </p:txBody>
      </p:sp>
      <p:sp>
        <p:nvSpPr>
          <p:cNvPr id="145" name="Google Shape;145;g214033d2e80_0_21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r>
              <a:rPr lang="fi-FI"/>
              <a:t>Biomi 6 luku 3</a:t>
            </a:r>
            <a:endParaRPr/>
          </a:p>
        </p:txBody>
      </p:sp>
      <p:pic>
        <p:nvPicPr>
          <p:cNvPr id="5" name="Kuva 4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8C728C2D-CB03-2DB2-B1D6-3D5158726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54" y="365150"/>
            <a:ext cx="5476009" cy="638628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91D234A-65DE-3B7D-7512-208601D80BCE}"/>
              </a:ext>
            </a:extLst>
          </p:cNvPr>
          <p:cNvSpPr txBox="1"/>
          <p:nvPr/>
        </p:nvSpPr>
        <p:spPr>
          <a:xfrm>
            <a:off x="5921829" y="119743"/>
            <a:ext cx="616131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Retroviruksen elinkierto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Retrovirus kiinnittyy isäntäsolun reseptoriin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2. Retroviruksen vaippa fuusioituu isäntäsolun solukalvoon, minkä seurauksena viruksen perimä ja entsyymit vapautuvat soluun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3. Retroviruksen käänteiskopioijaentsyymin avulla viruksen RNA:sta valmistuu DNA:ta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4. Retroviruksen DNA siirtyy tumaan ja kiinnittyy isäntäsolun DNA:han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5. Tumassa valmistuu DNA:n ohjeen mukaan retroviruksen RNA:ta, joka siirtyy solulimaan. Solulimassa tuotetaan RNA:n ohjeen mukaan viruksen proteiineja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6. Retroviruksen RNA ja proteiinit kulkeutuvat solukalvon lähelle, jossa niistä kootaan uusia viruksia 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7. Uudet virukset silmikoituvat solusta ulos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Bakteriofagit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ea typeface="Gungsuh" pitchFamily="18" charset="-127"/>
              </a:rPr>
              <a:t>Bakteerisolujen viruksia</a:t>
            </a:r>
          </a:p>
          <a:p>
            <a:r>
              <a:rPr lang="fi-FI" dirty="0">
                <a:ea typeface="Gungsuh" pitchFamily="18" charset="-127"/>
              </a:rPr>
              <a:t>Ruiskuttavat DNA:n/RNA:n bakteerin sisään</a:t>
            </a:r>
          </a:p>
          <a:p>
            <a:r>
              <a:rPr lang="fi-FI" dirty="0">
                <a:ea typeface="Gungsuh" pitchFamily="18" charset="-127"/>
              </a:rPr>
              <a:t>Bakteerit voivat torjua viruksiaan </a:t>
            </a:r>
            <a:r>
              <a:rPr lang="fi-FI" b="1" dirty="0">
                <a:ea typeface="Gungsuh" pitchFamily="18" charset="-127"/>
              </a:rPr>
              <a:t>restriktio-entsyymeillä </a:t>
            </a:r>
          </a:p>
          <a:p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1196757"/>
            <a:ext cx="4613129" cy="54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158242" y="274639"/>
            <a:ext cx="9875520" cy="734892"/>
          </a:xfrm>
        </p:spPr>
        <p:txBody>
          <a:bodyPr>
            <a:normAutofit/>
          </a:bodyPr>
          <a:lstStyle/>
          <a:p>
            <a:r>
              <a:rPr lang="fi-FI" dirty="0"/>
              <a:t>Bakteriofagin lisääntyminen </a:t>
            </a:r>
          </a:p>
        </p:txBody>
      </p:sp>
      <p:pic>
        <p:nvPicPr>
          <p:cNvPr id="4098" name="Picture 2" descr="C:\Users\Marjo\Pictures\Luentokuvia\Phage_injecting_its_genome_into_bacterial_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49" y="1076038"/>
            <a:ext cx="8249603" cy="61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1146223" y="6251088"/>
            <a:ext cx="219823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60" dirty="0"/>
              <a:t>Lähde: </a:t>
            </a:r>
            <a:r>
              <a:rPr lang="fi-FI" sz="2160" dirty="0" err="1"/>
              <a:t>wikipedia</a:t>
            </a:r>
            <a:endParaRPr lang="fi-FI" sz="2160" dirty="0"/>
          </a:p>
        </p:txBody>
      </p:sp>
    </p:spTree>
    <p:extLst>
      <p:ext uri="{BB962C8B-B14F-4D97-AF65-F5344CB8AC3E}">
        <p14:creationId xmlns:p14="http://schemas.microsoft.com/office/powerpoint/2010/main" val="85239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4033d2e80_0_35"/>
          <p:cNvSpPr txBox="1">
            <a:spLocks noGrp="1"/>
          </p:cNvSpPr>
          <p:nvPr>
            <p:ph type="sldNum" idx="12"/>
          </p:nvPr>
        </p:nvSpPr>
        <p:spPr>
          <a:xfrm>
            <a:off x="8610600" y="616548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fld id="{00000000-1234-1234-1234-123412341234}" type="slidenum">
              <a:rPr lang="fi-FI"/>
              <a:pPr/>
              <a:t>14</a:t>
            </a:fld>
            <a:endParaRPr/>
          </a:p>
        </p:txBody>
      </p:sp>
      <p:sp>
        <p:nvSpPr>
          <p:cNvPr id="161" name="Google Shape;161;g214033d2e80_0_35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r>
              <a:rPr lang="fi-FI"/>
              <a:t>Biomi 6 luku 3</a:t>
            </a:r>
            <a:endParaRPr/>
          </a:p>
        </p:txBody>
      </p:sp>
      <p:pic>
        <p:nvPicPr>
          <p:cNvPr id="5" name="Kuva 4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725C4027-3935-2163-61E3-06704D748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24" y="365150"/>
            <a:ext cx="6061244" cy="35907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577ED26-D249-7790-3F46-E3CCBD43902B}"/>
              </a:ext>
            </a:extLst>
          </p:cNvPr>
          <p:cNvSpPr txBox="1"/>
          <p:nvPr/>
        </p:nvSpPr>
        <p:spPr>
          <a:xfrm>
            <a:off x="5999356" y="0"/>
            <a:ext cx="6192643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Lyyttisessä</a:t>
            </a:r>
            <a:r>
              <a:rPr lang="fi-FI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kierrossa bakteeri tuhoutuu viruksen monistuessa. </a:t>
            </a:r>
            <a:r>
              <a:rPr lang="fi-FI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Lysogeenisessa</a:t>
            </a:r>
            <a:r>
              <a:rPr lang="fi-FI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kierrossa bakteriofagin genomi monistuu bakteerin jakautuessa</a:t>
            </a:r>
            <a:r>
              <a:rPr lang="fi-FI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fi-FI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Bakteriofagi kiinnittyy bakteerin pinnalla olevaan reseptoriin.</a:t>
            </a:r>
          </a:p>
          <a:p>
            <a:pPr algn="l"/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Bakteriofagi vapauttaa DNA:n isäntäsoluun.</a:t>
            </a:r>
          </a:p>
          <a:p>
            <a:pPr algn="l"/>
            <a:r>
              <a:rPr lang="fi-F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Bakteriofagin DNA kiinnittyy bakteerin kromosomiin. Tällöin se ei aiheuta infektiota.</a:t>
            </a:r>
          </a:p>
          <a:p>
            <a:pPr algn="l"/>
            <a:r>
              <a:rPr lang="fi-F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 bakteerin DNA replikoituu, myös bakteriofagin DNA kahdentuu. Tämä voi jatkua monen solunjakautumisen ajan.</a:t>
            </a:r>
          </a:p>
          <a:p>
            <a:pPr algn="l"/>
            <a:r>
              <a:rPr lang="fi-F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 bakteriofagin DNA irtoaa bakteerin kromosomista, viruksen infektiokierto voi edetä </a:t>
            </a:r>
            <a:r>
              <a:rPr lang="fi-FI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lyyttiseen</a:t>
            </a:r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kiertoon.</a:t>
            </a:r>
          </a:p>
          <a:p>
            <a:pPr algn="l"/>
            <a:r>
              <a:rPr lang="fi-FI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fi-FI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Isantabakteerin</a:t>
            </a:r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DNA pilkkoutuu.</a:t>
            </a:r>
          </a:p>
          <a:p>
            <a:pPr algn="l"/>
            <a:r>
              <a:rPr lang="fi-FI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Uusia bakteriofagin DNA-molekyyleja muodostuu</a:t>
            </a:r>
          </a:p>
          <a:p>
            <a:pPr algn="l"/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isäntäbakteerin </a:t>
            </a:r>
            <a:r>
              <a:rPr lang="fi-FI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nukleotideista</a:t>
            </a:r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fi-FI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Bakteriofagin DNA:n ohjeilla valmistuu viruksen proteiineja.</a:t>
            </a:r>
          </a:p>
          <a:p>
            <a:pPr algn="l"/>
            <a:r>
              <a:rPr lang="fi-FI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fi-FI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Bakteeri hajoaa, jolloin valmiit bakteriofagit vapautuvat ja ovat valmiita uuteen infektiokiertoon.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Virusten muuntelu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170653" y="1441579"/>
            <a:ext cx="10035924" cy="5257798"/>
          </a:xfrm>
        </p:spPr>
        <p:txBody>
          <a:bodyPr>
            <a:normAutofit fontScale="92500" lnSpcReduction="10000"/>
          </a:bodyPr>
          <a:lstStyle/>
          <a:p>
            <a:r>
              <a:rPr lang="fi-FI" sz="3000" dirty="0">
                <a:ea typeface="Gungsuh" pitchFamily="18" charset="-127"/>
              </a:rPr>
              <a:t>Viruksissa tapahtuu </a:t>
            </a:r>
            <a:r>
              <a:rPr lang="fi-FI" sz="3000" b="1" dirty="0">
                <a:ea typeface="Gungsuh" pitchFamily="18" charset="-127"/>
              </a:rPr>
              <a:t>paljon mutaatioita</a:t>
            </a:r>
          </a:p>
          <a:p>
            <a:pPr lvl="1"/>
            <a:r>
              <a:rPr lang="fi-FI" sz="3000" dirty="0">
                <a:ea typeface="Gungsuh" pitchFamily="18" charset="-127"/>
              </a:rPr>
              <a:t>Haploidisessa perimässä näkyvät heti ilmiasussa</a:t>
            </a:r>
          </a:p>
          <a:p>
            <a:pPr lvl="1"/>
            <a:r>
              <a:rPr lang="fi-FI" sz="3000" dirty="0">
                <a:ea typeface="Gungsuh" pitchFamily="18" charset="-127"/>
              </a:rPr>
              <a:t>RNA-virukset mutatoituvat herkemmin kuin DNA-virukset</a:t>
            </a:r>
          </a:p>
          <a:p>
            <a:pPr lvl="2"/>
            <a:r>
              <a:rPr lang="fi-FI" sz="2600" dirty="0">
                <a:ea typeface="Gungsuh" pitchFamily="18" charset="-127"/>
              </a:rPr>
              <a:t>RNA-polymeraasit tekevät enemmän virheitä kuin DNA-polymeraasit </a:t>
            </a:r>
            <a:endParaRPr lang="fi-FI" sz="3000" dirty="0">
              <a:ea typeface="Gungsuh" pitchFamily="18" charset="-127"/>
            </a:endParaRPr>
          </a:p>
          <a:p>
            <a:r>
              <a:rPr lang="fi-FI" sz="3000" dirty="0">
                <a:ea typeface="Gungsuh" pitchFamily="18" charset="-127"/>
              </a:rPr>
              <a:t>Mutaatioiden ansiosta infektiokyky säilyy</a:t>
            </a:r>
          </a:p>
          <a:p>
            <a:pPr lvl="1"/>
            <a:r>
              <a:rPr lang="fi-FI" sz="3000" dirty="0">
                <a:ea typeface="Gungsuh" pitchFamily="18" charset="-127"/>
              </a:rPr>
              <a:t>Muuntelun seurauksena </a:t>
            </a:r>
            <a:r>
              <a:rPr lang="fi-FI" sz="3000" b="1" dirty="0">
                <a:ea typeface="Gungsuh" pitchFamily="18" charset="-127"/>
              </a:rPr>
              <a:t>viruksen pintarakenne muuttuu</a:t>
            </a:r>
            <a:r>
              <a:rPr lang="fi-FI" sz="3000" dirty="0">
                <a:ea typeface="Gungsuh" pitchFamily="18" charset="-127"/>
              </a:rPr>
              <a:t> -&gt; isännän puolustusjärjestelmän vaikea tunnistaa</a:t>
            </a:r>
          </a:p>
          <a:p>
            <a:pPr lvl="1"/>
            <a:r>
              <a:rPr lang="fi-FI" sz="3000" dirty="0">
                <a:cs typeface="Arial" charset="0"/>
              </a:rPr>
              <a:t>Esim. </a:t>
            </a:r>
            <a:r>
              <a:rPr lang="fi-FI" sz="3000" dirty="0" err="1">
                <a:cs typeface="Arial" charset="0"/>
              </a:rPr>
              <a:t>HI-virus</a:t>
            </a:r>
            <a:r>
              <a:rPr lang="fi-FI" sz="3000" dirty="0">
                <a:cs typeface="Arial" charset="0"/>
              </a:rPr>
              <a:t> muuntuu nopeasti → rokotteen kehittäminen vaikeaa</a:t>
            </a:r>
            <a:endParaRPr lang="fi-FI" sz="3000" dirty="0">
              <a:ea typeface="Gungsuh" pitchFamily="18" charset="-127"/>
            </a:endParaRPr>
          </a:p>
          <a:p>
            <a:r>
              <a:rPr lang="fi-FI" sz="3000" dirty="0">
                <a:ea typeface="Gungsuh" pitchFamily="18" charset="-127"/>
              </a:rPr>
              <a:t>Voivat </a:t>
            </a:r>
            <a:r>
              <a:rPr lang="fi-FI" sz="3000" b="1" dirty="0">
                <a:ea typeface="Gungsuh" pitchFamily="18" charset="-127"/>
              </a:rPr>
              <a:t>ottaa isäntäsolun </a:t>
            </a:r>
            <a:r>
              <a:rPr lang="fi-FI" sz="3000" b="1" dirty="0" err="1">
                <a:ea typeface="Gungsuh" pitchFamily="18" charset="-127"/>
              </a:rPr>
              <a:t>DNA/RNA:a</a:t>
            </a:r>
            <a:r>
              <a:rPr lang="fi-FI" sz="3000" b="1" dirty="0">
                <a:ea typeface="Gungsuh" pitchFamily="18" charset="-127"/>
              </a:rPr>
              <a:t> perimäänsä </a:t>
            </a:r>
          </a:p>
          <a:p>
            <a:r>
              <a:rPr lang="fi-FI" sz="3000" dirty="0">
                <a:ea typeface="Gungsuh" pitchFamily="18" charset="-127"/>
              </a:rPr>
              <a:t>Voivat </a:t>
            </a:r>
            <a:r>
              <a:rPr lang="fi-FI" sz="3000" b="1" dirty="0">
                <a:ea typeface="Gungsuh" pitchFamily="18" charset="-127"/>
              </a:rPr>
              <a:t>siirtää perintöainesta jopa lajista toiseen </a:t>
            </a:r>
            <a:r>
              <a:rPr lang="fi-FI" sz="3000" dirty="0">
                <a:ea typeface="Gungsuh" pitchFamily="18" charset="-127"/>
              </a:rPr>
              <a:t>(esim. Influenssavirukset) = </a:t>
            </a:r>
            <a:r>
              <a:rPr lang="fi-FI" sz="3000" b="1" dirty="0">
                <a:ea typeface="Gungsuh" pitchFamily="18" charset="-127"/>
              </a:rPr>
              <a:t>rekombinaatio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4033d2e80_0_68"/>
          <p:cNvSpPr txBox="1">
            <a:spLocks noGrp="1"/>
          </p:cNvSpPr>
          <p:nvPr>
            <p:ph type="sldNum" idx="12"/>
          </p:nvPr>
        </p:nvSpPr>
        <p:spPr>
          <a:xfrm>
            <a:off x="8610600" y="6165484"/>
            <a:ext cx="2743200" cy="365100"/>
          </a:xfrm>
          <a:prstGeom prst="rect">
            <a:avLst/>
          </a:prstGeom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16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A61AAC9-517E-4A83-6097-CD20D56E3D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3</a:t>
            </a:r>
          </a:p>
        </p:txBody>
      </p:sp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EB968520-CB21-4E97-22E0-BAD93F43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51" y="365125"/>
            <a:ext cx="6173299" cy="629313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79E73DC-7FB3-EC1F-8B1F-FF224CE21DA7}"/>
              </a:ext>
            </a:extLst>
          </p:cNvPr>
          <p:cNvSpPr txBox="1"/>
          <p:nvPr/>
        </p:nvSpPr>
        <p:spPr>
          <a:xfrm>
            <a:off x="7024171" y="925417"/>
            <a:ext cx="43296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HA-pintaproteiini helpottaa viruksen pääsyä soluun</a:t>
            </a:r>
          </a:p>
          <a:p>
            <a:endParaRPr lang="fi-FI" sz="2800" dirty="0"/>
          </a:p>
          <a:p>
            <a:r>
              <a:rPr lang="fi-FI" sz="2800" dirty="0"/>
              <a:t>NA- pintaproteiini helpottaa uusien virusten vapautumista solusta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4033d2e80_0_61"/>
          <p:cNvSpPr txBox="1">
            <a:spLocks noGrp="1"/>
          </p:cNvSpPr>
          <p:nvPr>
            <p:ph type="body" idx="1"/>
          </p:nvPr>
        </p:nvSpPr>
        <p:spPr>
          <a:xfrm>
            <a:off x="426467" y="464217"/>
            <a:ext cx="5103476" cy="8037526"/>
          </a:xfrm>
          <a:prstGeom prst="rect">
            <a:avLst/>
          </a:prstGeom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pPr indent="0"/>
            <a:r>
              <a:rPr lang="fi-FI" sz="3000" dirty="0"/>
              <a:t>Rekombinaatio</a:t>
            </a:r>
            <a:endParaRPr sz="3000" dirty="0"/>
          </a:p>
          <a:p>
            <a:pPr marL="533400" indent="-342900">
              <a:lnSpc>
                <a:spcPct val="11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Kun vähintään kaksi eri virusta infektoi saman solun samanaikaisesti, uusiin syntyviin viruksiin voi joutua perimäainesta kaikista kyseisistä viruksista ⇒ virukset saavat uusia ominaisuuksia</a:t>
            </a:r>
            <a:endParaRPr sz="2400" dirty="0">
              <a:solidFill>
                <a:srgbClr val="000000"/>
              </a:solidFill>
            </a:endParaRPr>
          </a:p>
          <a:p>
            <a:pPr marL="53340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 Sian hengitysteiden soluissa olevat reseptorit sitovat ihmisen, sian ja lintujen influenssaviruksia ⇒ sika toimii virusten ”sekoitusastiana”</a:t>
            </a:r>
            <a:endParaRPr sz="2400" dirty="0">
              <a:solidFill>
                <a:srgbClr val="000000"/>
              </a:solidFill>
            </a:endParaRPr>
          </a:p>
          <a:p>
            <a:pPr marL="45720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85" name="Google Shape;185;g214033d2e80_0_61"/>
          <p:cNvSpPr txBox="1">
            <a:spLocks noGrp="1"/>
          </p:cNvSpPr>
          <p:nvPr>
            <p:ph type="sldNum" idx="12"/>
          </p:nvPr>
        </p:nvSpPr>
        <p:spPr>
          <a:xfrm>
            <a:off x="8812107" y="6165484"/>
            <a:ext cx="2743200" cy="365100"/>
          </a:xfrm>
          <a:prstGeom prst="rect">
            <a:avLst/>
          </a:prstGeom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pPr>
                <a:buClr>
                  <a:srgbClr val="000000"/>
                </a:buClr>
              </a:pPr>
              <a:t>17</a:t>
            </a:fld>
            <a:endParaRPr>
              <a:solidFill>
                <a:srgbClr val="8F8F8F"/>
              </a:solidFill>
            </a:endParaRPr>
          </a:p>
        </p:txBody>
      </p:sp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313D5911-E32E-3300-DD9A-C356FEF80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86" y="327417"/>
            <a:ext cx="6344447" cy="505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2C2BF4E-8971-0AC8-B4E4-26EE24332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772" y="3236458"/>
            <a:ext cx="7232457" cy="3668746"/>
          </a:xfrm>
          <a:prstGeom prst="rect">
            <a:avLst/>
          </a:prstGeom>
        </p:spPr>
      </p:pic>
      <p:sp>
        <p:nvSpPr>
          <p:cNvPr id="193" name="Google Shape;193;g214033d2e80_0_54"/>
          <p:cNvSpPr txBox="1">
            <a:spLocks noGrp="1"/>
          </p:cNvSpPr>
          <p:nvPr>
            <p:ph type="body" idx="1"/>
          </p:nvPr>
        </p:nvSpPr>
        <p:spPr>
          <a:xfrm>
            <a:off x="478970" y="226353"/>
            <a:ext cx="11397213" cy="6020211"/>
          </a:xfrm>
          <a:prstGeom prst="rect">
            <a:avLst/>
          </a:prstGeom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pPr marL="2476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</a:rPr>
              <a:t>Epidemia</a:t>
            </a:r>
            <a:r>
              <a:rPr lang="fi-FI" sz="2400" dirty="0">
                <a:solidFill>
                  <a:srgbClr val="000000"/>
                </a:solidFill>
              </a:rPr>
              <a:t> = Tartuntataudin merkittävä ja nopea leviäminen tai tauti, joka on poikkeuksellisen monella henkilöllä tietyllä alueella. </a:t>
            </a:r>
            <a:endParaRPr sz="2400" dirty="0">
              <a:solidFill>
                <a:srgbClr val="000000"/>
              </a:solidFill>
            </a:endParaRPr>
          </a:p>
          <a:p>
            <a:pPr marL="2476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</a:rPr>
              <a:t>Pandemia</a:t>
            </a:r>
            <a:r>
              <a:rPr lang="fi-FI" sz="2400" dirty="0">
                <a:solidFill>
                  <a:srgbClr val="000000"/>
                </a:solidFill>
              </a:rPr>
              <a:t> = Epidemia, joka ulottuu useaan maanosaan ja jonka aiheuttaa usein uusi virus tai viruskanta (esim. COVID-19)</a:t>
            </a:r>
            <a:endParaRPr sz="2400" dirty="0">
              <a:solidFill>
                <a:srgbClr val="000000"/>
              </a:solidFill>
            </a:endParaRPr>
          </a:p>
          <a:p>
            <a:pPr marL="2476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400" b="1" dirty="0" err="1">
                <a:solidFill>
                  <a:srgbClr val="000000"/>
                </a:solidFill>
              </a:rPr>
              <a:t>Endemia</a:t>
            </a:r>
            <a:r>
              <a:rPr lang="fi-FI" sz="2400" dirty="0">
                <a:solidFill>
                  <a:srgbClr val="000000"/>
                </a:solidFill>
              </a:rPr>
              <a:t> = Tilanne, jossa epidemiaa esiintyy kaiken aikaa kaikkialla maailmassa ja jonka ilmaantuvuus vaihtelee paikallisesti. (Esim. HIV, COVID-19 nykyään)</a:t>
            </a:r>
          </a:p>
          <a:p>
            <a:pPr marL="2476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</a:rPr>
              <a:t>Zoonoosi </a:t>
            </a:r>
            <a:r>
              <a:rPr lang="fi-FI" sz="2400" dirty="0">
                <a:solidFill>
                  <a:srgbClr val="000000"/>
                </a:solidFill>
              </a:rPr>
              <a:t>= eläimestä ihmiseen tarttuva tauti (esim. puutiaisaivokalvontulehdus, myyräkuume)</a:t>
            </a:r>
            <a:endParaRPr sz="2400" dirty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sz="2400" dirty="0">
              <a:solidFill>
                <a:srgbClr val="000000"/>
              </a:solidFill>
            </a:endParaRPr>
          </a:p>
          <a:p>
            <a:pPr marL="0" indent="0"/>
            <a:endParaRPr dirty="0"/>
          </a:p>
        </p:txBody>
      </p:sp>
      <p:sp>
        <p:nvSpPr>
          <p:cNvPr id="194" name="Google Shape;194;g214033d2e80_0_54"/>
          <p:cNvSpPr txBox="1">
            <a:spLocks noGrp="1"/>
          </p:cNvSpPr>
          <p:nvPr>
            <p:ph type="sldNum" idx="12"/>
          </p:nvPr>
        </p:nvSpPr>
        <p:spPr>
          <a:xfrm>
            <a:off x="8610600" y="6165484"/>
            <a:ext cx="2743200" cy="365100"/>
          </a:xfrm>
          <a:prstGeom prst="rect">
            <a:avLst/>
          </a:prstGeom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18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A45A154-B38D-C5CC-9D35-CAF9C16503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113DBD9-D1A5-8630-778D-EB506BE1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45" y="136525"/>
            <a:ext cx="10515600" cy="1325563"/>
          </a:xfrm>
        </p:spPr>
        <p:txBody>
          <a:bodyPr/>
          <a:lstStyle/>
          <a:p>
            <a:r>
              <a:rPr lang="fi-FI" dirty="0"/>
              <a:t>Virusten merkitys ekosysteemissä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A05433C-594C-A646-717B-2555B726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Biomi 6 luku 3</a:t>
            </a:r>
          </a:p>
        </p:txBody>
      </p:sp>
      <p:sp>
        <p:nvSpPr>
          <p:cNvPr id="202" name="Google Shape;202;g214033d2e80_0_9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19</a:t>
            </a:fld>
            <a:endParaRPr/>
          </a:p>
        </p:txBody>
      </p:sp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34E03F60-0C20-D533-74FE-AD36DF8F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91" y="1355725"/>
            <a:ext cx="10675909" cy="5502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	2.1 Virukset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9489" y="1690688"/>
            <a:ext cx="6567130" cy="4723726"/>
          </a:xfrm>
        </p:spPr>
        <p:txBody>
          <a:bodyPr>
            <a:normAutofit fontScale="77500" lnSpcReduction="20000"/>
          </a:bodyPr>
          <a:lstStyle/>
          <a:p>
            <a:r>
              <a:rPr lang="fi-FI" sz="3600" dirty="0"/>
              <a:t>Virukset vaihtelevat hyvin paljon kooltaan (n. 15-300 </a:t>
            </a:r>
            <a:r>
              <a:rPr lang="fi-FI" sz="3600" dirty="0" err="1"/>
              <a:t>nm</a:t>
            </a:r>
            <a:r>
              <a:rPr lang="fi-FI" sz="3600" dirty="0"/>
              <a:t>)</a:t>
            </a:r>
          </a:p>
          <a:p>
            <a:r>
              <a:rPr lang="fi-FI" sz="3600" b="1" dirty="0">
                <a:latin typeface="Calibri" pitchFamily="34" charset="0"/>
                <a:ea typeface="Gungsuh" pitchFamily="18" charset="-127"/>
              </a:rPr>
              <a:t>Ei solurakennetta</a:t>
            </a:r>
          </a:p>
          <a:p>
            <a:pPr lvl="1">
              <a:buFont typeface="Courier New" pitchFamily="49" charset="0"/>
              <a:buChar char="o"/>
            </a:pPr>
            <a:r>
              <a:rPr lang="fi-FI" sz="3600" b="1" dirty="0">
                <a:latin typeface="Calibri" pitchFamily="34" charset="0"/>
                <a:ea typeface="Gungsuh" pitchFamily="18" charset="-127"/>
              </a:rPr>
              <a:t>Proteiinikuori (2)</a:t>
            </a:r>
          </a:p>
          <a:p>
            <a:pPr lvl="1">
              <a:buFont typeface="Courier New" pitchFamily="49" charset="0"/>
              <a:buChar char="o"/>
            </a:pPr>
            <a:r>
              <a:rPr lang="fi-FI" sz="3600" dirty="0">
                <a:latin typeface="Calibri" pitchFamily="34" charset="0"/>
                <a:ea typeface="Gungsuh" pitchFamily="18" charset="-127"/>
              </a:rPr>
              <a:t>Joillakin viruksilla lipidivaippa isäntäsolun solukalvosta</a:t>
            </a:r>
          </a:p>
          <a:p>
            <a:pPr lvl="1">
              <a:buFont typeface="Courier New" pitchFamily="49" charset="0"/>
              <a:buChar char="o"/>
            </a:pPr>
            <a:r>
              <a:rPr lang="fi-FI" sz="3600" b="1" dirty="0">
                <a:latin typeface="Calibri" pitchFamily="34" charset="0"/>
                <a:ea typeface="Gungsuh" pitchFamily="18" charset="-127"/>
              </a:rPr>
              <a:t>Nukleiinihappo (1)</a:t>
            </a:r>
          </a:p>
          <a:p>
            <a:pPr lvl="2">
              <a:buFont typeface="Wingdings" pitchFamily="2" charset="2"/>
              <a:buChar char="§"/>
            </a:pPr>
            <a:r>
              <a:rPr lang="fi-FI" sz="3600" dirty="0">
                <a:latin typeface="Calibri" pitchFamily="34" charset="0"/>
                <a:ea typeface="Gungsuh" pitchFamily="18" charset="-127"/>
              </a:rPr>
              <a:t>Joko RNA tai DNA</a:t>
            </a:r>
          </a:p>
          <a:p>
            <a:pPr lvl="2">
              <a:buFont typeface="Wingdings" pitchFamily="2" charset="2"/>
              <a:buChar char="§"/>
            </a:pPr>
            <a:r>
              <a:rPr lang="fi-FI" sz="3600" dirty="0">
                <a:latin typeface="Calibri" pitchFamily="34" charset="0"/>
                <a:ea typeface="Gungsuh" pitchFamily="18" charset="-127"/>
              </a:rPr>
              <a:t>1- tai 2-juosteinen</a:t>
            </a:r>
            <a:endParaRPr lang="fi-FI" sz="3600" dirty="0"/>
          </a:p>
          <a:p>
            <a:r>
              <a:rPr lang="fi-FI" sz="3600" dirty="0"/>
              <a:t>Virukset ovat loisia: </a:t>
            </a:r>
            <a:r>
              <a:rPr lang="fi-FI" sz="3600" b="1" dirty="0"/>
              <a:t>ei omaa aineenvaihduntaa</a:t>
            </a:r>
            <a:r>
              <a:rPr lang="fi-FI" sz="3600" dirty="0"/>
              <a:t>, eikä soluelimiä!</a:t>
            </a:r>
          </a:p>
          <a:p>
            <a:pPr lvl="1"/>
            <a:r>
              <a:rPr lang="fi-FI" sz="3600" dirty="0"/>
              <a:t>Lisääntyvät elävissä soluissa </a:t>
            </a:r>
            <a:r>
              <a:rPr lang="fi-FI" sz="3600" dirty="0">
                <a:cs typeface="Calibri"/>
              </a:rPr>
              <a:t>→ isäntäsolusta virustehdas</a:t>
            </a:r>
          </a:p>
          <a:p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90426"/>
            <a:ext cx="5486400" cy="187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463" y="1587014"/>
            <a:ext cx="2635493" cy="527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4033d2e80_0_83"/>
          <p:cNvSpPr txBox="1">
            <a:spLocks noGrp="1"/>
          </p:cNvSpPr>
          <p:nvPr>
            <p:ph type="body" idx="1"/>
          </p:nvPr>
        </p:nvSpPr>
        <p:spPr>
          <a:xfrm>
            <a:off x="810972" y="465027"/>
            <a:ext cx="10515600" cy="2963974"/>
          </a:xfrm>
          <a:prstGeom prst="rect">
            <a:avLst/>
          </a:prstGeom>
        </p:spPr>
        <p:txBody>
          <a:bodyPr spcFirstLastPara="1" vert="horz" wrap="square" lIns="45713" tIns="22850" rIns="45713" bIns="22850" rtlCol="0" anchor="t" anchorCtr="0">
            <a:normAutofit fontScale="85000" lnSpcReduction="20000"/>
          </a:bodyPr>
          <a:lstStyle/>
          <a:p>
            <a:pPr marL="0" indent="0"/>
            <a:r>
              <a:rPr lang="fi-FI" sz="4400" dirty="0"/>
              <a:t>Prionit</a:t>
            </a:r>
            <a:endParaRPr sz="4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dirty="0"/>
          </a:p>
          <a:p>
            <a:pPr marL="30480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Solujen tuottamia </a:t>
            </a:r>
            <a:r>
              <a:rPr lang="fi-FI" b="1" dirty="0">
                <a:solidFill>
                  <a:srgbClr val="000000"/>
                </a:solidFill>
              </a:rPr>
              <a:t>proteiineja, jotka laskostuvat väärin </a:t>
            </a:r>
            <a:r>
              <a:rPr lang="fi-FI" dirty="0">
                <a:solidFill>
                  <a:srgbClr val="000000"/>
                </a:solidFill>
              </a:rPr>
              <a:t>ja menettävät kykynsä toimia oikealla tavalla ⇒ kasautuvat soluihin ⇒ sairaus ⇒ kuolema</a:t>
            </a:r>
            <a:endParaRPr dirty="0">
              <a:solidFill>
                <a:srgbClr val="000000"/>
              </a:solidFill>
            </a:endParaRPr>
          </a:p>
          <a:p>
            <a:pPr marL="30480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 Häiritsevät etenkin hermosolujen välisten synapsien toimintaa</a:t>
            </a:r>
          </a:p>
          <a:p>
            <a:pPr marL="30480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Esim. </a:t>
            </a:r>
            <a:r>
              <a:rPr lang="fi-FI" dirty="0" err="1">
                <a:solidFill>
                  <a:srgbClr val="000000"/>
                </a:solidFill>
              </a:rPr>
              <a:t>Creutzfeldt</a:t>
            </a:r>
            <a:r>
              <a:rPr lang="fi-FI" dirty="0">
                <a:solidFill>
                  <a:srgbClr val="000000"/>
                </a:solidFill>
              </a:rPr>
              <a:t>-Jakobin tauti, Naurutauti </a:t>
            </a:r>
            <a:r>
              <a:rPr lang="fi-FI">
                <a:solidFill>
                  <a:srgbClr val="000000"/>
                </a:solidFill>
              </a:rPr>
              <a:t>eli Kuru)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210" name="Google Shape;210;g214033d2e80_0_83"/>
          <p:cNvSpPr txBox="1">
            <a:spLocks noGrp="1"/>
          </p:cNvSpPr>
          <p:nvPr>
            <p:ph type="sldNum" idx="12"/>
          </p:nvPr>
        </p:nvSpPr>
        <p:spPr>
          <a:xfrm>
            <a:off x="8610600" y="6165484"/>
            <a:ext cx="2743200" cy="365100"/>
          </a:xfrm>
          <a:prstGeom prst="rect">
            <a:avLst/>
          </a:prstGeom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20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D5FE2DC-355E-A08E-9115-EAB93159AC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3</a:t>
            </a:r>
          </a:p>
        </p:txBody>
      </p:sp>
      <p:pic>
        <p:nvPicPr>
          <p:cNvPr id="4" name="Kuva 3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42901927-49DA-0BC0-F7DB-122C4C81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72" y="4222843"/>
            <a:ext cx="10063857" cy="23953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Miten viruksia hyödynnetään bioteknologiassa?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Virukset </a:t>
            </a:r>
            <a:r>
              <a:rPr lang="fi-FI" b="1" dirty="0"/>
              <a:t>kuljettimina eli vektoreina </a:t>
            </a:r>
            <a:r>
              <a:rPr lang="fi-FI" dirty="0"/>
              <a:t>geeninsiirroissa</a:t>
            </a:r>
          </a:p>
          <a:p>
            <a:pPr lvl="1"/>
            <a:r>
              <a:rPr lang="fi-FI" dirty="0"/>
              <a:t>Jalostus</a:t>
            </a:r>
          </a:p>
          <a:p>
            <a:pPr lvl="1"/>
            <a:r>
              <a:rPr lang="fi-FI" dirty="0"/>
              <a:t>geenihoito</a:t>
            </a:r>
          </a:p>
          <a:p>
            <a:r>
              <a:rPr lang="fi-FI" dirty="0" err="1"/>
              <a:t>Retro-RNA-viruksista</a:t>
            </a:r>
            <a:r>
              <a:rPr lang="fi-FI" dirty="0"/>
              <a:t> eristetty </a:t>
            </a:r>
            <a:r>
              <a:rPr lang="fi-FI" b="1" dirty="0"/>
              <a:t>käänteiskopioija-entsyymi</a:t>
            </a:r>
            <a:r>
              <a:rPr lang="fi-FI" dirty="0"/>
              <a:t> kääntää </a:t>
            </a:r>
            <a:r>
              <a:rPr lang="fi-FI" dirty="0" err="1"/>
              <a:t>RNA:a</a:t>
            </a:r>
            <a:r>
              <a:rPr lang="fi-FI" dirty="0"/>
              <a:t> DNA:ksi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90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555F30-B17C-8EBD-9219-EFF9673C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Viruksen perusrakenne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963C44-CA81-56D7-1EAC-77EDC662E6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62" y="1690688"/>
            <a:ext cx="6423295" cy="51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7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2E4D1E-9CA6-9A91-0248-26B996B0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12192000" cy="6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7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ea typeface="Gungsuh" pitchFamily="18" charset="-127"/>
              </a:rPr>
              <a:t>Virusten spesifisyys isäntäsoluille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480" dirty="0">
                <a:ea typeface="Gungsuh" pitchFamily="18" charset="-127"/>
              </a:rPr>
              <a:t>Kukin virus elää tietynlaisessa isäntäsolussa:</a:t>
            </a:r>
          </a:p>
          <a:p>
            <a:pPr lvl="1">
              <a:buFont typeface="Courier New" pitchFamily="49" charset="0"/>
              <a:buChar char="o"/>
            </a:pPr>
            <a:r>
              <a:rPr lang="fi-FI" sz="2800" dirty="0">
                <a:ea typeface="Gungsuh" pitchFamily="18" charset="-127"/>
              </a:rPr>
              <a:t>Esim. Bakteriofagit vain bakteereissa, vesikauhuvirus vain nisäkkäiden soluissa</a:t>
            </a:r>
          </a:p>
          <a:p>
            <a:pPr lvl="1">
              <a:buFont typeface="Courier New" pitchFamily="49" charset="0"/>
              <a:buChar char="o"/>
            </a:pPr>
            <a:r>
              <a:rPr lang="fi-FI" sz="2800" dirty="0">
                <a:ea typeface="Gungsuh" pitchFamily="18" charset="-127"/>
              </a:rPr>
              <a:t>Virukset nimetään isäntäeliöiden mukaan</a:t>
            </a:r>
          </a:p>
          <a:p>
            <a:pPr lvl="1">
              <a:buFont typeface="Courier New" pitchFamily="49" charset="0"/>
              <a:buChar char="o"/>
            </a:pPr>
            <a:r>
              <a:rPr lang="fi-FI" sz="2800" dirty="0">
                <a:ea typeface="Gungsuh" pitchFamily="18" charset="-127"/>
              </a:rPr>
              <a:t>Jotkut virukset erittäin spesifisiä: </a:t>
            </a:r>
            <a:r>
              <a:rPr lang="fi-FI" sz="2800" dirty="0" err="1">
                <a:ea typeface="Gungsuh" pitchFamily="18" charset="-127"/>
              </a:rPr>
              <a:t>HI-virus</a:t>
            </a:r>
            <a:r>
              <a:rPr lang="fi-FI" sz="2800" dirty="0">
                <a:ea typeface="Gungsuh" pitchFamily="18" charset="-127"/>
              </a:rPr>
              <a:t> elää vain ihmisen T-lymfosyyteissä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0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4033d2e80_0_0"/>
          <p:cNvSpPr txBox="1">
            <a:spLocks noGrp="1"/>
          </p:cNvSpPr>
          <p:nvPr>
            <p:ph type="body" idx="1"/>
          </p:nvPr>
        </p:nvSpPr>
        <p:spPr>
          <a:xfrm>
            <a:off x="838200" y="327417"/>
            <a:ext cx="10515600" cy="2613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</a:rPr>
              <a:t>Viruksia voi päästä elimistöön esim. hengitysilman, ruoan, juoman, haavojen, hyönteisten, puutiaisten ja likaisten neulojen välityksellä</a:t>
            </a:r>
            <a:endParaRPr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</a:rPr>
              <a:t>kasvi-, sieni-, bakteeri- ja </a:t>
            </a:r>
            <a:r>
              <a:rPr lang="fi-FI" sz="2800" dirty="0" err="1">
                <a:solidFill>
                  <a:srgbClr val="000000"/>
                </a:solidFill>
              </a:rPr>
              <a:t>arkeonisoluissa</a:t>
            </a:r>
            <a:r>
              <a:rPr lang="fi-FI" sz="2800" dirty="0">
                <a:solidFill>
                  <a:srgbClr val="000000"/>
                </a:solidFill>
              </a:rPr>
              <a:t> lisäsuojaa antaa soluseinä</a:t>
            </a:r>
            <a:endParaRPr sz="2800" dirty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19" name="Google Shape;119;g214033d2e80_0_0"/>
          <p:cNvSpPr txBox="1">
            <a:spLocks noGrp="1"/>
          </p:cNvSpPr>
          <p:nvPr>
            <p:ph type="sldNum" idx="12"/>
          </p:nvPr>
        </p:nvSpPr>
        <p:spPr>
          <a:xfrm>
            <a:off x="8610600" y="616548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fld id="{00000000-1234-1234-1234-123412341234}" type="slidenum">
              <a:rPr lang="fi-FI"/>
              <a:pPr/>
              <a:t>6</a:t>
            </a:fld>
            <a:endParaRPr/>
          </a:p>
        </p:txBody>
      </p:sp>
      <p:pic>
        <p:nvPicPr>
          <p:cNvPr id="6" name="Kuva 5" descr="Kuva, joka sisältää kohteen sisä-, sänky, henkilö, jalat&#10;&#10;Kuvaus luotu automaattisesti">
            <a:extLst>
              <a:ext uri="{FF2B5EF4-FFF2-40B4-BE49-F238E27FC236}">
                <a16:creationId xmlns:a16="http://schemas.microsoft.com/office/drawing/2014/main" id="{D1059854-0BD1-B003-1D75-BAF0D8AC4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15" y="2940686"/>
            <a:ext cx="3963362" cy="3552164"/>
          </a:xfrm>
          <a:prstGeom prst="rect">
            <a:avLst/>
          </a:prstGeom>
        </p:spPr>
      </p:pic>
      <p:pic>
        <p:nvPicPr>
          <p:cNvPr id="3" name="Kuva 2" descr="Kuva, joka sisältää kohteen punkki, niveljalkainen, selkärangaton&#10;&#10;Kuvaus luotu automaattisesti">
            <a:extLst>
              <a:ext uri="{FF2B5EF4-FFF2-40B4-BE49-F238E27FC236}">
                <a16:creationId xmlns:a16="http://schemas.microsoft.com/office/drawing/2014/main" id="{CF82C294-E0B7-E986-F81A-FA514E5A2E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75" t="24019" r="24019"/>
          <a:stretch/>
        </p:blipFill>
        <p:spPr>
          <a:xfrm>
            <a:off x="1080655" y="2940685"/>
            <a:ext cx="3963362" cy="355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Virusten lisääntyminen 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839786" y="1239952"/>
            <a:ext cx="5157787" cy="823912"/>
          </a:xfrm>
        </p:spPr>
        <p:txBody>
          <a:bodyPr/>
          <a:lstStyle/>
          <a:p>
            <a:r>
              <a:rPr lang="fi-FI" dirty="0"/>
              <a:t>DNA-virukset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913644" y="2093119"/>
            <a:ext cx="5008633" cy="4451278"/>
          </a:xfrm>
        </p:spPr>
        <p:txBody>
          <a:bodyPr>
            <a:normAutofit lnSpcReduction="10000"/>
          </a:bodyPr>
          <a:lstStyle/>
          <a:p>
            <a:r>
              <a:rPr lang="fi-FI" dirty="0">
                <a:ea typeface="Gungsuh" pitchFamily="18" charset="-127"/>
              </a:rPr>
              <a:t>Virus tunkeutuu isäntäsolun sisään </a:t>
            </a:r>
            <a:r>
              <a:rPr lang="fi-FI" dirty="0" err="1">
                <a:ea typeface="Gungsuh" pitchFamily="18" charset="-127"/>
              </a:rPr>
              <a:t>endosytoosin</a:t>
            </a:r>
            <a:r>
              <a:rPr lang="fi-FI" dirty="0">
                <a:ea typeface="Gungsuh" pitchFamily="18" charset="-127"/>
              </a:rPr>
              <a:t> avulla</a:t>
            </a:r>
          </a:p>
          <a:p>
            <a:r>
              <a:rPr lang="fi-FI" dirty="0">
                <a:ea typeface="Gungsuh" pitchFamily="18" charset="-127"/>
              </a:rPr>
              <a:t>Proteiinikuori hajoaa</a:t>
            </a:r>
          </a:p>
          <a:p>
            <a:r>
              <a:rPr lang="fi-FI" dirty="0">
                <a:ea typeface="Gungsuh" pitchFamily="18" charset="-127"/>
              </a:rPr>
              <a:t>DNA kopioituu tumassa</a:t>
            </a:r>
          </a:p>
          <a:p>
            <a:r>
              <a:rPr lang="fi-FI" dirty="0">
                <a:ea typeface="Gungsuh" pitchFamily="18" charset="-127"/>
              </a:rPr>
              <a:t>Isäntäsolu alkaa tuottamaan viruksen valkuaisaineita</a:t>
            </a:r>
          </a:p>
          <a:p>
            <a:r>
              <a:rPr lang="fi-FI" dirty="0">
                <a:ea typeface="Gungsuh" pitchFamily="18" charset="-127"/>
              </a:rPr>
              <a:t>Valmiit virukset poistuvat solusta, yleensä isäntäsolu kuolee</a:t>
            </a:r>
          </a:p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>
          <a:xfrm>
            <a:off x="6169024" y="1239952"/>
            <a:ext cx="5183188" cy="823912"/>
          </a:xfrm>
        </p:spPr>
        <p:txBody>
          <a:bodyPr/>
          <a:lstStyle/>
          <a:p>
            <a:r>
              <a:rPr lang="fi-FI" dirty="0"/>
              <a:t>RNA-virukset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>
          <a:xfrm>
            <a:off x="6093728" y="2063864"/>
            <a:ext cx="5024178" cy="4683125"/>
          </a:xfrm>
        </p:spPr>
        <p:txBody>
          <a:bodyPr>
            <a:normAutofit lnSpcReduction="10000"/>
          </a:bodyPr>
          <a:lstStyle/>
          <a:p>
            <a:r>
              <a:rPr lang="fi-FI" dirty="0">
                <a:ea typeface="Gungsuh" pitchFamily="18" charset="-127"/>
              </a:rPr>
              <a:t>Osa lisääntyy DNA-virusten tapaan</a:t>
            </a:r>
          </a:p>
          <a:p>
            <a:pPr lvl="1"/>
            <a:r>
              <a:rPr lang="fi-FI" dirty="0">
                <a:ea typeface="Gungsuh" pitchFamily="18" charset="-127"/>
              </a:rPr>
              <a:t>RNA toimii suoraan </a:t>
            </a:r>
            <a:r>
              <a:rPr lang="fi-FI" dirty="0" err="1">
                <a:ea typeface="Gungsuh" pitchFamily="18" charset="-127"/>
              </a:rPr>
              <a:t>lähetti-RNA:na</a:t>
            </a:r>
            <a:endParaRPr lang="fi-FI" dirty="0">
              <a:ea typeface="Gungsuh" pitchFamily="18" charset="-127"/>
            </a:endParaRPr>
          </a:p>
          <a:p>
            <a:r>
              <a:rPr lang="fi-FI" b="1" dirty="0" err="1">
                <a:ea typeface="Gungsuh" pitchFamily="18" charset="-127"/>
              </a:rPr>
              <a:t>Retrovirukset</a:t>
            </a:r>
            <a:r>
              <a:rPr lang="fi-FI" dirty="0">
                <a:ea typeface="Gungsuh" pitchFamily="18" charset="-127"/>
              </a:rPr>
              <a:t>: </a:t>
            </a:r>
            <a:r>
              <a:rPr lang="fi-FI" b="1" dirty="0">
                <a:ea typeface="Gungsuh" pitchFamily="18" charset="-127"/>
              </a:rPr>
              <a:t>käänteiskopioija</a:t>
            </a:r>
            <a:r>
              <a:rPr lang="fi-FI" dirty="0">
                <a:ea typeface="Gungsuh" pitchFamily="18" charset="-127"/>
              </a:rPr>
              <a:t>-entsyymi ohjaa RNA:n koodin mukaisen DNA:n valmistamisen</a:t>
            </a:r>
          </a:p>
          <a:p>
            <a:r>
              <a:rPr lang="fi-FI" dirty="0" err="1">
                <a:ea typeface="Gungsuh" pitchFamily="18" charset="-127"/>
              </a:rPr>
              <a:t>Kopio-DNA</a:t>
            </a:r>
            <a:r>
              <a:rPr lang="fi-FI" dirty="0">
                <a:ea typeface="Gungsuh" pitchFamily="18" charset="-127"/>
              </a:rPr>
              <a:t> liittyy isäntäsolun DNA:han</a:t>
            </a:r>
          </a:p>
          <a:p>
            <a:r>
              <a:rPr lang="fi-FI" dirty="0">
                <a:ea typeface="Gungsuh" pitchFamily="18" charset="-127"/>
              </a:rPr>
              <a:t>Viruspartikkeleiden valmistus </a:t>
            </a:r>
            <a:r>
              <a:rPr lang="fi-FI" dirty="0" err="1">
                <a:ea typeface="Gungsuh" pitchFamily="18" charset="-127"/>
              </a:rPr>
              <a:t>kopio-DNA:n</a:t>
            </a:r>
            <a:r>
              <a:rPr lang="fi-FI" dirty="0">
                <a:ea typeface="Gungsuh" pitchFamily="18" charset="-127"/>
              </a:rPr>
              <a:t> ohjeen mukaan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68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Virusten lisääntyminen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ea typeface="Gungsuh" pitchFamily="18" charset="-127"/>
              </a:rPr>
              <a:t>Latentin</a:t>
            </a:r>
            <a:r>
              <a:rPr lang="fi-FI" dirty="0">
                <a:ea typeface="Gungsuh" pitchFamily="18" charset="-127"/>
              </a:rPr>
              <a:t> viruksen DNA monistuu isäntäsolun DNA:n mukana tautia aiheuttamatta</a:t>
            </a:r>
          </a:p>
          <a:p>
            <a:r>
              <a:rPr lang="fi-FI" b="1" dirty="0">
                <a:ea typeface="Gungsuh" pitchFamily="18" charset="-127"/>
              </a:rPr>
              <a:t>Virulentiksi</a:t>
            </a:r>
            <a:r>
              <a:rPr lang="fi-FI" dirty="0">
                <a:ea typeface="Gungsuh" pitchFamily="18" charset="-127"/>
              </a:rPr>
              <a:t> muututtuaan viruspartikkelien tuotanto käynnistyy isännässä ja tauti puhkeaa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F38DC565-0223-DC68-8614-D33246707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98" y="488819"/>
            <a:ext cx="5887968" cy="5507231"/>
          </a:xfrm>
          <a:prstGeom prst="rect">
            <a:avLst/>
          </a:prstGeom>
        </p:spPr>
      </p:pic>
      <p:sp>
        <p:nvSpPr>
          <p:cNvPr id="126" name="Google Shape;126;g214033d2e80_0_7"/>
          <p:cNvSpPr txBox="1">
            <a:spLocks noGrp="1"/>
          </p:cNvSpPr>
          <p:nvPr>
            <p:ph type="body" idx="1"/>
          </p:nvPr>
        </p:nvSpPr>
        <p:spPr>
          <a:xfrm>
            <a:off x="6307788" y="164044"/>
            <a:ext cx="5589814" cy="70749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pPr indent="0">
              <a:lnSpc>
                <a:spcPct val="115000"/>
              </a:lnSpc>
              <a:spcBef>
                <a:spcPts val="600"/>
              </a:spcBef>
            </a:pPr>
            <a:r>
              <a:rPr lang="fi-FI" sz="4400" b="1" dirty="0">
                <a:solidFill>
                  <a:srgbClr val="000000"/>
                </a:solidFill>
              </a:rPr>
              <a:t>Virusten elinkierto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</a:pPr>
            <a:r>
              <a:rPr lang="fi-FI" sz="4400" b="1" dirty="0">
                <a:solidFill>
                  <a:srgbClr val="000000"/>
                </a:solidFill>
              </a:rPr>
              <a:t> </a:t>
            </a:r>
            <a:endParaRPr sz="4400" b="1" dirty="0">
              <a:solidFill>
                <a:srgbClr val="000000"/>
              </a:solidFill>
            </a:endParaRPr>
          </a:p>
          <a:p>
            <a:pPr marL="333375" indent="-371475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fi-FI" b="1" dirty="0">
                <a:solidFill>
                  <a:srgbClr val="000000"/>
                </a:solidFill>
              </a:rPr>
              <a:t>Tarttuminen </a:t>
            </a:r>
            <a:r>
              <a:rPr lang="fi-FI" dirty="0">
                <a:solidFill>
                  <a:srgbClr val="000000"/>
                </a:solidFill>
              </a:rPr>
              <a:t>isäntäsolun pinnalle: solukalvolla oleva reseptori tunnistaa viruksen kiinnittymisproteiinin</a:t>
            </a:r>
            <a:endParaRPr dirty="0">
              <a:solidFill>
                <a:srgbClr val="000000"/>
              </a:solidFill>
            </a:endParaRPr>
          </a:p>
          <a:p>
            <a:pPr marL="333375" indent="-371475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fi-FI" b="1" dirty="0">
                <a:solidFill>
                  <a:srgbClr val="000000"/>
                </a:solidFill>
              </a:rPr>
              <a:t>Tunkeutuminen</a:t>
            </a:r>
            <a:r>
              <a:rPr lang="fi-FI" dirty="0">
                <a:solidFill>
                  <a:srgbClr val="000000"/>
                </a:solidFill>
              </a:rPr>
              <a:t> isäntäsoluun: viruksen vaipan fuusioituminen solukalvon kanssa tai </a:t>
            </a:r>
            <a:r>
              <a:rPr lang="fi-FI" dirty="0" err="1">
                <a:solidFill>
                  <a:srgbClr val="000000"/>
                </a:solidFill>
              </a:rPr>
              <a:t>endosytoosi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</a:pPr>
            <a:endParaRPr sz="2400" dirty="0">
              <a:solidFill>
                <a:srgbClr val="000000"/>
              </a:solidFill>
            </a:endParaRPr>
          </a:p>
          <a:p>
            <a:pPr marL="68580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sz="2400" dirty="0"/>
          </a:p>
        </p:txBody>
      </p:sp>
      <p:sp>
        <p:nvSpPr>
          <p:cNvPr id="127" name="Google Shape;127;g214033d2e80_0_7"/>
          <p:cNvSpPr txBox="1">
            <a:spLocks noGrp="1"/>
          </p:cNvSpPr>
          <p:nvPr>
            <p:ph type="sldNum" idx="12"/>
          </p:nvPr>
        </p:nvSpPr>
        <p:spPr>
          <a:xfrm>
            <a:off x="8812107" y="61608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9</a:t>
            </a:fld>
            <a:endParaRPr dirty="0"/>
          </a:p>
        </p:txBody>
      </p:sp>
      <p:sp>
        <p:nvSpPr>
          <p:cNvPr id="128" name="Google Shape;128;g214033d2e80_0_7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r>
              <a:rPr lang="fi-FI"/>
              <a:t>Biomi 6 luku 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849</Words>
  <Application>Microsoft Office PowerPoint</Application>
  <PresentationFormat>Laajakuva</PresentationFormat>
  <Paragraphs>124</Paragraphs>
  <Slides>21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Gungsuh</vt:lpstr>
      <vt:lpstr>Aptos</vt:lpstr>
      <vt:lpstr>Aptos Display</vt:lpstr>
      <vt:lpstr>Arial</vt:lpstr>
      <vt:lpstr>Calibri</vt:lpstr>
      <vt:lpstr>Courier New</vt:lpstr>
      <vt:lpstr>Wingdings</vt:lpstr>
      <vt:lpstr>Office-teema</vt:lpstr>
      <vt:lpstr>LUKU 3 VIRUKSET</vt:lpstr>
      <vt:lpstr> 2.1 Virukset</vt:lpstr>
      <vt:lpstr>Viruksen perusrakenne</vt:lpstr>
      <vt:lpstr>PowerPoint-esitys</vt:lpstr>
      <vt:lpstr>Virusten spesifisyys isäntäsoluille</vt:lpstr>
      <vt:lpstr>PowerPoint-esitys</vt:lpstr>
      <vt:lpstr>Virusten lisääntyminen </vt:lpstr>
      <vt:lpstr>Virusten lisääntyminen </vt:lpstr>
      <vt:lpstr>PowerPoint-esitys</vt:lpstr>
      <vt:lpstr>PowerPoint-esitys</vt:lpstr>
      <vt:lpstr>PowerPoint-esitys</vt:lpstr>
      <vt:lpstr>Bakteriofagit</vt:lpstr>
      <vt:lpstr>Bakteriofagin lisääntyminen </vt:lpstr>
      <vt:lpstr>PowerPoint-esitys</vt:lpstr>
      <vt:lpstr>Virusten muuntelu</vt:lpstr>
      <vt:lpstr>PowerPoint-esitys</vt:lpstr>
      <vt:lpstr>PowerPoint-esitys</vt:lpstr>
      <vt:lpstr>PowerPoint-esitys</vt:lpstr>
      <vt:lpstr>Virusten merkitys ekosysteemissä</vt:lpstr>
      <vt:lpstr>PowerPoint-esitys</vt:lpstr>
      <vt:lpstr>Miten viruksia hyödynnetään bioteknologiassa?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Marjo Grönvall-Jokela</dc:creator>
  <cp:lastModifiedBy>Marjo Grönvall-Jokela</cp:lastModifiedBy>
  <cp:revision>1</cp:revision>
  <dcterms:created xsi:type="dcterms:W3CDTF">2026-02-07T15:42:43Z</dcterms:created>
  <dcterms:modified xsi:type="dcterms:W3CDTF">2026-02-11T10:31:45Z</dcterms:modified>
</cp:coreProperties>
</file>