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51" r:id="rId3"/>
    <p:sldId id="452" r:id="rId4"/>
    <p:sldId id="453" r:id="rId5"/>
    <p:sldId id="454" r:id="rId6"/>
    <p:sldId id="455" r:id="rId7"/>
    <p:sldId id="456" r:id="rId8"/>
    <p:sldId id="268" r:id="rId9"/>
    <p:sldId id="267" r:id="rId10"/>
    <p:sldId id="457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-1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Grönvall-Jokela" userId="10993c76-be4d-4698-8a99-80574621722b" providerId="ADAL" clId="{33307EAA-7C51-4650-909A-A3876D76CFAC}"/>
    <pc:docChg chg="modSld">
      <pc:chgData name="Marjo Grönvall-Jokela" userId="10993c76-be4d-4698-8a99-80574621722b" providerId="ADAL" clId="{33307EAA-7C51-4650-909A-A3876D76CFAC}" dt="2026-02-02T13:13:50.957" v="21" actId="20577"/>
      <pc:docMkLst>
        <pc:docMk/>
      </pc:docMkLst>
      <pc:sldChg chg="modSp mod">
        <pc:chgData name="Marjo Grönvall-Jokela" userId="10993c76-be4d-4698-8a99-80574621722b" providerId="ADAL" clId="{33307EAA-7C51-4650-909A-A3876D76CFAC}" dt="2026-02-02T13:13:50.957" v="21" actId="20577"/>
        <pc:sldMkLst>
          <pc:docMk/>
          <pc:sldMk cId="1076872101" sldId="268"/>
        </pc:sldMkLst>
        <pc:spChg chg="mod">
          <ac:chgData name="Marjo Grönvall-Jokela" userId="10993c76-be4d-4698-8a99-80574621722b" providerId="ADAL" clId="{33307EAA-7C51-4650-909A-A3876D76CFAC}" dt="2026-02-02T13:13:50.957" v="21" actId="20577"/>
          <ac:spMkLst>
            <pc:docMk/>
            <pc:sldMk cId="1076872101" sldId="26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C56AD-1692-494B-AFE1-3F9EF78B598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6F390-71E4-4595-A5C7-D7843D803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82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155D3F-7AE9-A3C1-1923-D9340DC26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3F704A3-EA87-D101-730D-58D7697BA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B08FA5-6B2D-64CA-1BAE-E48E23D4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5DEA-62B8-4657-8973-BEFD1545B26A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3BAD44-892F-15C6-FA57-6461956E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B6B7F8-4179-1E60-CA54-8AD1A24E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C909-FB61-4AFC-BE88-9668FBAF69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99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52E0EA-03F3-F217-F5CD-1084E76E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956B08B-7CF7-B926-B4EB-81E40C649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48262A-1A43-A9C4-5633-000D27D5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5DEA-62B8-4657-8973-BEFD1545B26A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2DF535-9477-5AEB-3D17-019C44CA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76D736-519D-D0D1-98B0-5DB918C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C909-FB61-4AFC-BE88-9668FBAF69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48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562BC73-B9D5-F291-D1D6-1E3657D88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C71D7F4-1A70-0001-52EB-E7F4D89FE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0F9B1A-41FD-D89F-73D6-31DCC91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5DEA-62B8-4657-8973-BEFD1545B26A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D9DC55-A9A9-33F8-B746-AAA5D1B7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F61C44-FA3C-3807-A3CF-71F42F1C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C909-FB61-4AFC-BE88-9668FBAF69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78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4DF0A0-3A8C-8431-310F-B59BB9DA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75A8BE-EF6C-E481-FAB3-685850C2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2E10F0-7113-D636-D22F-4BD87B6D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5DEA-62B8-4657-8973-BEFD1545B26A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A91ABE-6E0C-A40F-BC97-05317113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24B624-DE86-0BC1-6EC5-A72C0DD4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C909-FB61-4AFC-BE88-9668FBAF69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90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FB8D06-EC4E-12B2-9249-FE498845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48329A-0907-B9D6-8D43-B93C581D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063BA8-64B6-8283-971A-EA8F209A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5DEA-62B8-4657-8973-BEFD1545B26A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CCC73E-A262-C5EA-7DEF-74954537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3EAC24-7B33-3C6F-0C12-AA908359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C909-FB61-4AFC-BE88-9668FBAF69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71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27A311-47C0-9E57-83BC-9ACE8B9E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EFF24E-EF20-E56D-28B7-BD0A56956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928A6BB-E08D-1ED2-D048-E8C0C027D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010BAC-E14A-2526-EFAD-6592B90C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5DEA-62B8-4657-8973-BEFD1545B26A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C9F5B78-7B1E-0565-6EBD-55E4CE56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32B3378-DB7C-4E4E-1BA0-12181AA7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C909-FB61-4AFC-BE88-9668FBAF69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44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E4F558-75C1-C188-9BFE-714332F8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7A9B736-51E2-5136-B338-F0432025E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77061C-6AE3-0574-28D7-D722C2E8E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F3C3F7D-DC60-4340-F443-3B44EA916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20D0426-BE04-0D23-A0B2-71FBEF89D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3936F4E-C229-0F40-E820-B0AB9C78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5DEA-62B8-4657-8973-BEFD1545B26A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474AF33-4D74-380F-4A0C-1F375084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45D624C-05BB-AA1E-DE63-BA77D083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C909-FB61-4AFC-BE88-9668FBAF69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27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698597-4BAE-435B-7860-422AFFD2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C954F76-2420-C67E-9A52-FFCE576E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5DEA-62B8-4657-8973-BEFD1545B26A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8CD9CD-8C47-9E51-6EF2-6235E28D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44E2DA-82A8-DBBF-3DE8-535A021C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C909-FB61-4AFC-BE88-9668FBAF69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74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93AAFFE-460E-81A9-FFAA-17DD8F8A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5DEA-62B8-4657-8973-BEFD1545B26A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C7DB892-F2D4-1647-6D58-32A323AF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8BE29EF-6DBF-77FA-3F57-CBCD9175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C909-FB61-4AFC-BE88-9668FBAF69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99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7B3E1F-BF25-6ED4-E036-8D41605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C68F99-56E1-57E6-5494-8DFB09C1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63931E-74C8-E2F8-2818-B0B9EF3A4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C38C22-B944-30FD-0DF1-4A1FB10F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5DEA-62B8-4657-8973-BEFD1545B26A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13F3FC3-15E1-E5C1-298B-0D455706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6B66DB-091C-AFB1-D695-106B013A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C909-FB61-4AFC-BE88-9668FBAF69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48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3FB3A4-EAFC-C973-F9DE-6D0DDE61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5744BCF-3D5E-7002-E2F1-9C8A71C7F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68D716-DFC7-5CA2-AD80-51CCB9C8C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A2FDEC-B418-0959-371D-A6457E18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5DEA-62B8-4657-8973-BEFD1545B26A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7FC349A-6ACA-46FD-F8F9-CD8E2E44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F449DD-D116-823D-1F3C-2DC86C46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C909-FB61-4AFC-BE88-9668FBAF69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08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9D78BBB-34D6-B11A-1E21-CD9C8A38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C03E26-8001-F4E0-AE40-7C93698AC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FC8928-DABE-1E55-AC24-FAF34040B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B85DEA-62B8-4657-8973-BEFD1545B26A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D27E78-8918-C6F6-DDB9-022AD76D7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D759-469C-41A4-B367-98BC3B7F7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70C909-FB61-4AFC-BE88-9668FBAF69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051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B6678B-F030-22C6-479F-BE1F4CDA1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fi-FI" sz="5600"/>
              <a:t>LUKU 1</a:t>
            </a:r>
            <a:br>
              <a:rPr lang="fi-FI" sz="5600"/>
            </a:br>
            <a:r>
              <a:rPr lang="fi-FI" sz="5600"/>
              <a:t>MIKROBIOLOGIA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003BE3-CD84-422A-579E-6C3EBEB04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fi-FI" dirty="0"/>
              <a:t>MIKROBIT</a:t>
            </a:r>
          </a:p>
          <a:p>
            <a:r>
              <a:rPr lang="fi-FI" dirty="0"/>
              <a:t>BIOFILMI</a:t>
            </a:r>
          </a:p>
          <a:p>
            <a:r>
              <a:rPr lang="fi-FI" dirty="0"/>
              <a:t>TUMATTOMAT MIKROBIT</a:t>
            </a:r>
          </a:p>
          <a:p>
            <a:r>
              <a:rPr lang="fi-FI" dirty="0"/>
              <a:t>TUMALLISET MIKROBIT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Kuvan paikkamerkki 3" descr="Kuva, joka sisältää kohteen Onteloeläin&#10;&#10;Kuvaus luotu automaattisesti">
            <a:extLst>
              <a:ext uri="{FF2B5EF4-FFF2-40B4-BE49-F238E27FC236}">
                <a16:creationId xmlns:a16="http://schemas.microsoft.com/office/drawing/2014/main" id="{C63AF420-E44A-FB5A-66F5-29C421FD210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r="3" b="3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3D3161-0E64-9D5E-CB96-A046D0CE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Mikrolevät (planktonlevät)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60D1320-F5C0-09AD-84B5-820FCBA76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Elävät joko yksittäisinä soluina tai soluyhdyskuntina</a:t>
            </a:r>
          </a:p>
          <a:p>
            <a:r>
              <a:rPr lang="fi-FI" dirty="0"/>
              <a:t>Vesien ravintoketjujen tuottajia</a:t>
            </a:r>
          </a:p>
          <a:p>
            <a:pPr lvl="1"/>
            <a:r>
              <a:rPr lang="fi-FI" dirty="0"/>
              <a:t>Merkittäviä hiilen sitojia ja hapen tuottajia</a:t>
            </a:r>
          </a:p>
          <a:p>
            <a:r>
              <a:rPr lang="fi-FI" dirty="0"/>
              <a:t>Jäkälät ja korallieläimet ovat </a:t>
            </a:r>
            <a:r>
              <a:rPr lang="fi-FI" dirty="0" err="1"/>
              <a:t>mutualistisia</a:t>
            </a:r>
            <a:r>
              <a:rPr lang="fi-FI" dirty="0"/>
              <a:t> organismeja, joissa toisena osakkaana on mikrolevä</a:t>
            </a:r>
          </a:p>
        </p:txBody>
      </p:sp>
    </p:spTree>
    <p:extLst>
      <p:ext uri="{BB962C8B-B14F-4D97-AF65-F5344CB8AC3E}">
        <p14:creationId xmlns:p14="http://schemas.microsoft.com/office/powerpoint/2010/main" val="8937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3B4088B-5C1F-8407-3894-ABFA8764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i-FI" dirty="0"/>
              <a:t>MIKROBIT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0992F8-CB83-DA78-533E-B73265805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198" y="1621727"/>
            <a:ext cx="5393361" cy="504846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Mikroskooppisen pieniä eliöitä</a:t>
            </a:r>
          </a:p>
          <a:p>
            <a:pPr lvl="1"/>
            <a:r>
              <a:rPr lang="fi-FI" sz="2800" dirty="0"/>
              <a:t>Tumattomia: </a:t>
            </a:r>
            <a:r>
              <a:rPr lang="fi-FI" sz="2800" dirty="0" err="1"/>
              <a:t>arkeonit</a:t>
            </a:r>
            <a:r>
              <a:rPr lang="fi-FI" sz="2800" dirty="0"/>
              <a:t> ja bakteerit</a:t>
            </a:r>
          </a:p>
          <a:p>
            <a:pPr lvl="1"/>
            <a:r>
              <a:rPr lang="fi-FI" sz="2800" dirty="0"/>
              <a:t>Tumallisia: homeet, hiivat, mikrolevät</a:t>
            </a:r>
          </a:p>
          <a:p>
            <a:r>
              <a:rPr lang="fi-FI" dirty="0"/>
              <a:t>myös </a:t>
            </a:r>
            <a:r>
              <a:rPr lang="fi-FI" b="1" dirty="0"/>
              <a:t>virukset</a:t>
            </a:r>
            <a:r>
              <a:rPr lang="fi-FI" dirty="0"/>
              <a:t> kuuluvat mikrobeihin, </a:t>
            </a:r>
            <a:r>
              <a:rPr lang="fi-FI" b="1" dirty="0"/>
              <a:t>vaikka eivät ole eliöitä</a:t>
            </a:r>
          </a:p>
          <a:p>
            <a:r>
              <a:rPr lang="fi-FI" dirty="0"/>
              <a:t>yleensä yksisoluisia</a:t>
            </a:r>
          </a:p>
          <a:p>
            <a:r>
              <a:rPr lang="fi-FI" dirty="0"/>
              <a:t>yksittäisiä bakteeri- tai sienisoluja ei pysty näkemään paljaalla silmällä, mutta niiden muodostamat pesäkkeet ja rihmastot voi nähdä.</a:t>
            </a:r>
          </a:p>
          <a:p>
            <a:pPr marL="0" indent="0">
              <a:buNone/>
            </a:pPr>
            <a:endParaRPr lang="fi-FI" sz="1500" dirty="0"/>
          </a:p>
        </p:txBody>
      </p:sp>
      <p:pic>
        <p:nvPicPr>
          <p:cNvPr id="4" name="Kuvan paikkamerkki 3" descr="Kuva, joka sisältää kohteen sisä-, musta&#10;&#10;Kuvaus luotu automaattisesti">
            <a:extLst>
              <a:ext uri="{FF2B5EF4-FFF2-40B4-BE49-F238E27FC236}">
                <a16:creationId xmlns:a16="http://schemas.microsoft.com/office/drawing/2014/main" id="{63836B8F-513A-2980-CDD9-FA959E21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00" r="11348" b="-2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3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7DD3B0-A556-16D4-1D30-0AD6C3D3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89" y="162995"/>
            <a:ext cx="10853286" cy="857283"/>
          </a:xfrm>
        </p:spPr>
        <p:txBody>
          <a:bodyPr>
            <a:normAutofit fontScale="90000"/>
          </a:bodyPr>
          <a:lstStyle/>
          <a:p>
            <a:r>
              <a:rPr lang="fi-FI" sz="5300" dirty="0"/>
              <a:t>BIOFILMI</a:t>
            </a:r>
            <a:br>
              <a:rPr lang="fi-FI" dirty="0"/>
            </a:br>
            <a:r>
              <a:rPr lang="fi-FI" sz="3600" dirty="0"/>
              <a:t>= mikrobeista ja soluväliaineesta muodostuva eliöyhteisö </a:t>
            </a:r>
            <a:endParaRPr lang="fi-FI" dirty="0"/>
          </a:p>
        </p:txBody>
      </p:sp>
      <p:pic>
        <p:nvPicPr>
          <p:cNvPr id="4" name="Sisällön paikkamerkki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504FDE7-486C-DA74-853D-8BB0050B6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878" y="1116530"/>
            <a:ext cx="8939663" cy="521773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B5ACBF7-AFCD-98C0-5527-9BAB9060440E}"/>
              </a:ext>
            </a:extLst>
          </p:cNvPr>
          <p:cNvSpPr txBox="1"/>
          <p:nvPr/>
        </p:nvSpPr>
        <p:spPr>
          <a:xfrm>
            <a:off x="2059805" y="5274644"/>
            <a:ext cx="20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Esim. plakki</a:t>
            </a:r>
          </a:p>
        </p:txBody>
      </p:sp>
    </p:spTree>
    <p:extLst>
      <p:ext uri="{BB962C8B-B14F-4D97-AF65-F5344CB8AC3E}">
        <p14:creationId xmlns:p14="http://schemas.microsoft.com/office/powerpoint/2010/main" val="336085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BFDBE18-6C06-5EE0-A63A-7E0AD66B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35" y="141240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TUMATTOMAT MIKROBIT: BAKTEERIT JA ARKEONIT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0080363-F73F-E747-8318-1566136AF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0960" y="1322294"/>
            <a:ext cx="5181600" cy="507850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EI tumakoteloa!</a:t>
            </a:r>
          </a:p>
          <a:p>
            <a:r>
              <a:rPr lang="fi-FI" dirty="0"/>
              <a:t>yleensä soluseinä</a:t>
            </a:r>
          </a:p>
          <a:p>
            <a:r>
              <a:rPr lang="fi-FI" dirty="0"/>
              <a:t>usein siimoja ja karvoja</a:t>
            </a:r>
          </a:p>
          <a:p>
            <a:r>
              <a:rPr lang="fi-FI" dirty="0"/>
              <a:t>yksi rengasmainen kromosomi</a:t>
            </a:r>
          </a:p>
          <a:p>
            <a:r>
              <a:rPr lang="fi-FI" dirty="0"/>
              <a:t>ei kalvorakenteisia soluelimiä</a:t>
            </a:r>
          </a:p>
          <a:p>
            <a:r>
              <a:rPr lang="fi-FI" dirty="0" err="1"/>
              <a:t>ribosomeja</a:t>
            </a:r>
            <a:r>
              <a:rPr lang="fi-FI" dirty="0"/>
              <a:t> </a:t>
            </a:r>
          </a:p>
          <a:p>
            <a:r>
              <a:rPr lang="fi-FI" dirty="0"/>
              <a:t>proteiiniputkia ja -säikeitä</a:t>
            </a:r>
          </a:p>
          <a:p>
            <a:r>
              <a:rPr lang="fi-FI" dirty="0"/>
              <a:t>usein plasmideja</a:t>
            </a:r>
          </a:p>
          <a:p>
            <a:r>
              <a:rPr lang="fi-FI" dirty="0"/>
              <a:t>Usein ympärillä limakapseli</a:t>
            </a:r>
          </a:p>
          <a:p>
            <a:r>
              <a:rPr lang="fi-FI" dirty="0"/>
              <a:t>Lisääntyvät suvuttomasti jakautumalla</a:t>
            </a:r>
          </a:p>
          <a:p>
            <a:endParaRPr lang="fi-FI" dirty="0"/>
          </a:p>
        </p:txBody>
      </p:sp>
      <p:pic>
        <p:nvPicPr>
          <p:cNvPr id="7" name="Kuvan paikkamerkki 7" descr="Kuva, joka sisältää kohteen huone, kohtaus, Kasino&#10;&#10;Kuvaus luotu automaattisesti">
            <a:extLst>
              <a:ext uri="{FF2B5EF4-FFF2-40B4-BE49-F238E27FC236}">
                <a16:creationId xmlns:a16="http://schemas.microsoft.com/office/drawing/2014/main" id="{A51C32DB-699C-0059-AA0C-FDCF7D40C5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1" t="1474" r="2196" b="-1474"/>
          <a:stretch/>
        </p:blipFill>
        <p:spPr>
          <a:xfrm>
            <a:off x="168871" y="2252313"/>
            <a:ext cx="5850929" cy="3138884"/>
          </a:xfrm>
        </p:spPr>
      </p:pic>
    </p:spTree>
    <p:extLst>
      <p:ext uri="{BB962C8B-B14F-4D97-AF65-F5344CB8AC3E}">
        <p14:creationId xmlns:p14="http://schemas.microsoft.com/office/powerpoint/2010/main" val="9570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A51AEF48-B133-4930-AD3F-5E1B3FC6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66" y="307374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dirty="0"/>
              <a:t>DNA:n pakkautuminen tumattomilla ja tumallisilla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D261D52-C3CA-0BE1-975D-3D9A06BB7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209" y="1405289"/>
            <a:ext cx="8240645" cy="4702994"/>
          </a:xfrm>
          <a:prstGeom prst="rect">
            <a:avLst/>
          </a:prstGeom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3F3B97C4-A606-531B-02DE-7676F973323B}"/>
              </a:ext>
            </a:extLst>
          </p:cNvPr>
          <p:cNvSpPr/>
          <p:nvPr/>
        </p:nvSpPr>
        <p:spPr>
          <a:xfrm>
            <a:off x="9615638" y="3609473"/>
            <a:ext cx="1155032" cy="10010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85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899D91-A752-24A0-8F74-72BD88FF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ARKEONIT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F64B42-126F-4759-82F9-A9DA47CD0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1015" y="124310"/>
            <a:ext cx="7273491" cy="6651875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Elävät kaikkialla maapallolla</a:t>
            </a:r>
          </a:p>
          <a:p>
            <a:r>
              <a:rPr lang="fi-FI" dirty="0"/>
              <a:t>Monia ääriolosuhteissa eläviä lajeja</a:t>
            </a:r>
          </a:p>
          <a:p>
            <a:pPr lvl="1"/>
            <a:r>
              <a:rPr lang="fi-FI" dirty="0" err="1"/>
              <a:t>Termofiilit</a:t>
            </a:r>
            <a:endParaRPr lang="fi-FI" dirty="0"/>
          </a:p>
          <a:p>
            <a:pPr lvl="1"/>
            <a:r>
              <a:rPr lang="fi-FI" dirty="0" err="1"/>
              <a:t>Halofiilit</a:t>
            </a:r>
            <a:endParaRPr lang="fi-FI" dirty="0"/>
          </a:p>
          <a:p>
            <a:pPr lvl="1"/>
            <a:r>
              <a:rPr lang="fi-FI" dirty="0" err="1"/>
              <a:t>Metanogeenit</a:t>
            </a:r>
            <a:endParaRPr lang="fi-FI" dirty="0"/>
          </a:p>
          <a:p>
            <a:r>
              <a:rPr lang="fi-FI" dirty="0"/>
              <a:t>Erot bakteereihin:</a:t>
            </a:r>
          </a:p>
          <a:p>
            <a:pPr lvl="1"/>
            <a:r>
              <a:rPr lang="fi-FI" b="1" dirty="0"/>
              <a:t>soluseinä ei sisällä </a:t>
            </a:r>
            <a:r>
              <a:rPr lang="fi-FI" b="1" dirty="0" err="1"/>
              <a:t>peptidoglykaania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perimä muistuttaa tumallisia</a:t>
            </a:r>
          </a:p>
          <a:p>
            <a:pPr lvl="2"/>
            <a:r>
              <a:rPr lang="fi-FI" dirty="0" err="1"/>
              <a:t>histoneja</a:t>
            </a:r>
            <a:r>
              <a:rPr lang="fi-FI" dirty="0"/>
              <a:t> ja </a:t>
            </a:r>
            <a:r>
              <a:rPr lang="fi-FI" dirty="0" err="1"/>
              <a:t>introneja</a:t>
            </a:r>
            <a:endParaRPr lang="fi-FI" dirty="0"/>
          </a:p>
          <a:p>
            <a:pPr lvl="1"/>
            <a:r>
              <a:rPr lang="fi-FI" dirty="0"/>
              <a:t>geeninluenta sekä </a:t>
            </a:r>
            <a:r>
              <a:rPr lang="fi-FI" dirty="0" err="1"/>
              <a:t>ribosomien</a:t>
            </a:r>
            <a:r>
              <a:rPr lang="fi-FI" dirty="0"/>
              <a:t> ja RNA-polymeraasien rakenne samankaltaisia kuin tumallisilla</a:t>
            </a:r>
          </a:p>
          <a:p>
            <a:r>
              <a:rPr lang="fi-FI" dirty="0"/>
              <a:t>Energianhankinta:</a:t>
            </a:r>
          </a:p>
          <a:p>
            <a:pPr lvl="1"/>
            <a:r>
              <a:rPr lang="fi-FI" dirty="0"/>
              <a:t>autotrofeilla </a:t>
            </a:r>
            <a:r>
              <a:rPr lang="fi-FI" dirty="0" err="1"/>
              <a:t>kemosynteesi</a:t>
            </a:r>
            <a:endParaRPr lang="fi-FI" dirty="0"/>
          </a:p>
          <a:p>
            <a:pPr lvl="1"/>
            <a:r>
              <a:rPr lang="fi-FI" dirty="0"/>
              <a:t>monet </a:t>
            </a:r>
            <a:r>
              <a:rPr lang="fi-FI" dirty="0" err="1"/>
              <a:t>heterotrofit</a:t>
            </a:r>
            <a:r>
              <a:rPr lang="fi-FI" dirty="0"/>
              <a:t> elävät symbioottisissa suhteissa toisten eliöiden kanssa</a:t>
            </a:r>
          </a:p>
          <a:p>
            <a:r>
              <a:rPr lang="fi-FI" dirty="0"/>
              <a:t>tärkeä merkitys hajottajina</a:t>
            </a:r>
          </a:p>
          <a:p>
            <a:r>
              <a:rPr lang="fi-FI" dirty="0"/>
              <a:t>taudinaiheuttajia ei tunneta</a:t>
            </a:r>
          </a:p>
          <a:p>
            <a:r>
              <a:rPr lang="fi-FI" dirty="0"/>
              <a:t>Hyödynnetään bioteknologiassa mm.</a:t>
            </a:r>
          </a:p>
          <a:p>
            <a:pPr lvl="1"/>
            <a:r>
              <a:rPr lang="fi-FI" dirty="0"/>
              <a:t>PCR-tekniikassa </a:t>
            </a:r>
            <a:r>
              <a:rPr lang="fi-FI" dirty="0" err="1"/>
              <a:t>termofiilisten</a:t>
            </a:r>
            <a:r>
              <a:rPr lang="fi-FI" dirty="0"/>
              <a:t> entsyymejä</a:t>
            </a:r>
          </a:p>
          <a:p>
            <a:pPr lvl="1"/>
            <a:r>
              <a:rPr lang="fi-FI" dirty="0"/>
              <a:t>Malmien rikastuksessa</a:t>
            </a:r>
          </a:p>
          <a:p>
            <a:pPr lvl="1"/>
            <a:r>
              <a:rPr lang="fi-FI" dirty="0"/>
              <a:t>Jäteveden ja jätteiden käsittelyssä </a:t>
            </a:r>
            <a:r>
              <a:rPr lang="fi-FI" dirty="0" err="1"/>
              <a:t>metanogeeneja</a:t>
            </a:r>
            <a:endParaRPr lang="fi-FI" dirty="0"/>
          </a:p>
        </p:txBody>
      </p:sp>
      <p:pic>
        <p:nvPicPr>
          <p:cNvPr id="6" name="Kuvan paikkamerkki 3" descr="Kuva, joka sisältää kohteen piha-, kasvi&#10;&#10;Kuvaus luotu automaattisesti">
            <a:extLst>
              <a:ext uri="{FF2B5EF4-FFF2-40B4-BE49-F238E27FC236}">
                <a16:creationId xmlns:a16="http://schemas.microsoft.com/office/drawing/2014/main" id="{DB0D20DF-D1B8-E1B2-2AB1-05FFB693E6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5440" b="5440"/>
          <a:stretch>
            <a:fillRect/>
          </a:stretch>
        </p:blipFill>
        <p:spPr>
          <a:xfrm>
            <a:off x="456039" y="1440615"/>
            <a:ext cx="4351335" cy="435133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146CCBC-44B8-39EF-2DE1-E6B0C04A7D72}"/>
              </a:ext>
            </a:extLst>
          </p:cNvPr>
          <p:cNvSpPr txBox="1"/>
          <p:nvPr/>
        </p:nvSpPr>
        <p:spPr>
          <a:xfrm>
            <a:off x="362503" y="5934670"/>
            <a:ext cx="444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i-FI" i="1" dirty="0" err="1">
                <a:latin typeface="Calibri"/>
                <a:ea typeface="Calibri"/>
                <a:cs typeface="Calibri"/>
                <a:sym typeface="Calibri"/>
              </a:rPr>
              <a:t>Pyrococcus</a:t>
            </a:r>
            <a:r>
              <a:rPr lang="fi-FI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i="1" dirty="0" err="1">
                <a:latin typeface="Calibri"/>
                <a:ea typeface="Calibri"/>
                <a:cs typeface="Calibri"/>
                <a:sym typeface="Calibri"/>
              </a:rPr>
              <a:t>furiosus</a:t>
            </a:r>
            <a:r>
              <a:rPr lang="fi-FI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dirty="0">
                <a:latin typeface="Calibri"/>
                <a:ea typeface="Calibri"/>
                <a:cs typeface="Calibri"/>
                <a:sym typeface="Calibri"/>
              </a:rPr>
              <a:t>selviytyy erittäin</a:t>
            </a:r>
          </a:p>
          <a:p>
            <a:pPr lvl="0"/>
            <a:r>
              <a:rPr lang="fi-FI" dirty="0">
                <a:latin typeface="Calibri"/>
                <a:ea typeface="Calibri"/>
                <a:cs typeface="Calibri"/>
                <a:sym typeface="Calibri"/>
              </a:rPr>
              <a:t>korkeissa lämpötiloissa (</a:t>
            </a:r>
            <a:r>
              <a:rPr lang="fi-FI" dirty="0" err="1">
                <a:latin typeface="Calibri"/>
                <a:ea typeface="Calibri"/>
                <a:cs typeface="Calibri"/>
                <a:sym typeface="Calibri"/>
              </a:rPr>
              <a:t>hypertermofiilinen</a:t>
            </a:r>
            <a:r>
              <a:rPr lang="fi-FI" dirty="0"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25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17C2CB6-0F1A-123C-5CCD-1615CA56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38218"/>
            <a:ext cx="10515600" cy="1325563"/>
          </a:xfrm>
        </p:spPr>
        <p:txBody>
          <a:bodyPr/>
          <a:lstStyle/>
          <a:p>
            <a:r>
              <a:rPr lang="fi-FI" dirty="0"/>
              <a:t>TUMALLISET MIKROBIT</a:t>
            </a:r>
          </a:p>
        </p:txBody>
      </p:sp>
      <p:pic>
        <p:nvPicPr>
          <p:cNvPr id="7" name="Sisällön paikkamerkki 6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AD4E9102-28D3-4FCB-1831-42D1C7D25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97" y="1186542"/>
            <a:ext cx="9286324" cy="553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6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Homeet ja hiivat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1170653" y="1524318"/>
            <a:ext cx="9875520" cy="4525963"/>
          </a:xfrm>
        </p:spPr>
        <p:txBody>
          <a:bodyPr/>
          <a:lstStyle/>
          <a:p>
            <a:r>
              <a:rPr lang="fi-FI" sz="3000"/>
              <a:t>Tumallisia</a:t>
            </a:r>
            <a:endParaRPr lang="fi-FI" sz="3000" dirty="0"/>
          </a:p>
          <a:p>
            <a:pPr lvl="1"/>
            <a:r>
              <a:rPr lang="fi-FI" sz="3000" dirty="0"/>
              <a:t>Tumakotelo, kromosomit tuman sisällä</a:t>
            </a:r>
          </a:p>
          <a:p>
            <a:pPr lvl="1"/>
            <a:r>
              <a:rPr lang="fi-FI" sz="3000" dirty="0"/>
              <a:t>Hiivasoluissa myös plasmideja!</a:t>
            </a:r>
          </a:p>
          <a:p>
            <a:pPr lvl="1"/>
            <a:r>
              <a:rPr lang="fi-FI" sz="3000" dirty="0"/>
              <a:t>Soluelimiä</a:t>
            </a:r>
          </a:p>
          <a:p>
            <a:r>
              <a:rPr lang="fi-FI" sz="3000" dirty="0"/>
              <a:t>Soluseinä kitiiniä</a:t>
            </a:r>
          </a:p>
          <a:p>
            <a:r>
              <a:rPr lang="fi-FI" sz="3000" dirty="0"/>
              <a:t>Ei viherhiukkasia</a:t>
            </a:r>
          </a:p>
          <a:p>
            <a:pPr marL="0" indent="0">
              <a:buNone/>
            </a:pPr>
            <a:endParaRPr lang="fi-FI" sz="30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2" descr="https://upload.wikimedia.org/wikipedia/commons/thumb/4/48/Simple_diagram_of_yeast_cell_(en).svg/2000px-Simple_diagram_of_yeast_cell_(en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81" y="2672942"/>
            <a:ext cx="5875853" cy="43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231905" y="6160053"/>
            <a:ext cx="354314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60" dirty="0"/>
              <a:t>Lähde: wikimedia </a:t>
            </a:r>
            <a:r>
              <a:rPr lang="fi-FI" sz="2160" dirty="0" err="1"/>
              <a:t>commons</a:t>
            </a:r>
            <a:endParaRPr lang="fi-FI" sz="2160" dirty="0"/>
          </a:p>
        </p:txBody>
      </p:sp>
    </p:spTree>
    <p:extLst>
      <p:ext uri="{BB962C8B-B14F-4D97-AF65-F5344CB8AC3E}">
        <p14:creationId xmlns:p14="http://schemas.microsoft.com/office/powerpoint/2010/main" val="107687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5015" y="-77637"/>
            <a:ext cx="10515600" cy="1325563"/>
          </a:xfrm>
        </p:spPr>
        <p:txBody>
          <a:bodyPr/>
          <a:lstStyle/>
          <a:p>
            <a:r>
              <a:rPr lang="fi-FI" dirty="0"/>
              <a:t> Homeet ja hiivat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900233" y="852052"/>
            <a:ext cx="4848227" cy="639763"/>
          </a:xfrm>
        </p:spPr>
        <p:txBody>
          <a:bodyPr/>
          <a:lstStyle/>
          <a:p>
            <a:r>
              <a:rPr lang="fi-FI" dirty="0"/>
              <a:t>Homesienet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825015" y="1690965"/>
            <a:ext cx="5530214" cy="5070782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Eri sieniryhmiin kuuluvia ”homemaista kasvustoa muodostavat” lajeja</a:t>
            </a:r>
          </a:p>
          <a:p>
            <a:r>
              <a:rPr lang="fi-FI" b="1" dirty="0"/>
              <a:t>Lisääntyvät itiöistä</a:t>
            </a:r>
          </a:p>
          <a:p>
            <a:r>
              <a:rPr lang="fi-FI" dirty="0"/>
              <a:t>Vaativat </a:t>
            </a:r>
            <a:r>
              <a:rPr lang="fi-FI" b="1" dirty="0"/>
              <a:t>happea, kosteutta ja ravintoa</a:t>
            </a:r>
          </a:p>
          <a:p>
            <a:r>
              <a:rPr lang="fi-FI" i="1" dirty="0" err="1"/>
              <a:t>Aspergillus</a:t>
            </a:r>
            <a:r>
              <a:rPr lang="fi-FI" dirty="0"/>
              <a:t> ja </a:t>
            </a:r>
            <a:r>
              <a:rPr lang="fi-FI" i="1" dirty="0" err="1"/>
              <a:t>Penicillium</a:t>
            </a:r>
            <a:r>
              <a:rPr lang="fi-FI" dirty="0"/>
              <a:t> tunnetuimmat suvut</a:t>
            </a:r>
          </a:p>
          <a:p>
            <a:r>
              <a:rPr lang="fi-FI" dirty="0"/>
              <a:t>Pilaavat elintarvikkeita ja rakenteita</a:t>
            </a:r>
          </a:p>
          <a:p>
            <a:r>
              <a:rPr lang="fi-FI" dirty="0"/>
              <a:t>Joidenkin itiöt allergeeneja tai myrkyllisiä (</a:t>
            </a:r>
            <a:r>
              <a:rPr lang="fi-FI" dirty="0" err="1"/>
              <a:t>mykotoksiinit</a:t>
            </a:r>
            <a:r>
              <a:rPr lang="fi-FI" dirty="0"/>
              <a:t>)</a:t>
            </a:r>
          </a:p>
          <a:p>
            <a:r>
              <a:rPr lang="fi-FI" dirty="0"/>
              <a:t>Bioteknisiä sovelluksia: homejuustot, penisilliini, entsyymien, antibioottien ym. tuotanto homesoluissa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3"/>
          </p:nvPr>
        </p:nvSpPr>
        <p:spPr>
          <a:xfrm>
            <a:off x="6441638" y="852051"/>
            <a:ext cx="4850129" cy="639763"/>
          </a:xfrm>
        </p:spPr>
        <p:txBody>
          <a:bodyPr/>
          <a:lstStyle/>
          <a:p>
            <a:r>
              <a:rPr lang="fi-FI" dirty="0"/>
              <a:t>Hiivasienet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4"/>
          </p:nvPr>
        </p:nvSpPr>
        <p:spPr>
          <a:xfrm>
            <a:off x="6516856" y="1649383"/>
            <a:ext cx="4850129" cy="5085185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Yksisoluisia/rihmamaisia</a:t>
            </a:r>
          </a:p>
          <a:p>
            <a:r>
              <a:rPr lang="fi-FI" b="1" dirty="0"/>
              <a:t>Lisääntyvät jakautumalla</a:t>
            </a:r>
          </a:p>
          <a:p>
            <a:r>
              <a:rPr lang="fi-FI" dirty="0"/>
              <a:t>Sekä aerobisia että anaerobisia lajeja</a:t>
            </a:r>
          </a:p>
          <a:p>
            <a:r>
              <a:rPr lang="fi-FI" dirty="0"/>
              <a:t>Hiivasienisukuja n. 40</a:t>
            </a:r>
          </a:p>
          <a:p>
            <a:r>
              <a:rPr lang="fi-FI" dirty="0"/>
              <a:t>Hyvää ravintoa: runsaasti proteiineja ja B-vitamiineja</a:t>
            </a:r>
          </a:p>
          <a:p>
            <a:r>
              <a:rPr lang="fi-FI" dirty="0"/>
              <a:t>Bioteknologisia sovelluksia: oluen ja alkoholin valmistus, mm. ihmisen proteiinien valmistus hiivasoluissa</a:t>
            </a:r>
          </a:p>
          <a:p>
            <a:r>
              <a:rPr lang="fi-FI" dirty="0"/>
              <a:t>Leivinhiiva (</a:t>
            </a:r>
            <a:r>
              <a:rPr lang="fi-FI" i="1" dirty="0"/>
              <a:t>S. </a:t>
            </a:r>
            <a:r>
              <a:rPr lang="fi-FI" i="1" dirty="0" err="1"/>
              <a:t>cerevisiae</a:t>
            </a:r>
            <a:r>
              <a:rPr lang="fi-FI" dirty="0"/>
              <a:t>) on ensimmäisenä sekvensoitu aitotumainen eliö</a:t>
            </a:r>
          </a:p>
        </p:txBody>
      </p:sp>
    </p:spTree>
    <p:extLst>
      <p:ext uri="{BB962C8B-B14F-4D97-AF65-F5344CB8AC3E}">
        <p14:creationId xmlns:p14="http://schemas.microsoft.com/office/powerpoint/2010/main" val="3087128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337</Words>
  <Application>Microsoft Office PowerPoint</Application>
  <PresentationFormat>Laajakuva</PresentationFormat>
  <Paragraphs>79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Office-teema</vt:lpstr>
      <vt:lpstr>LUKU 1 MIKROBIOLOGIA</vt:lpstr>
      <vt:lpstr>MIKROBIT</vt:lpstr>
      <vt:lpstr>BIOFILMI = mikrobeista ja soluväliaineesta muodostuva eliöyhteisö </vt:lpstr>
      <vt:lpstr>TUMATTOMAT MIKROBIT: BAKTEERIT JA ARKEONIT</vt:lpstr>
      <vt:lpstr>DNA:n pakkautuminen tumattomilla ja tumallisilla</vt:lpstr>
      <vt:lpstr>ARKEONIT</vt:lpstr>
      <vt:lpstr>TUMALLISET MIKROBIT</vt:lpstr>
      <vt:lpstr>Homeet ja hiivat</vt:lpstr>
      <vt:lpstr> Homeet ja hiivat</vt:lpstr>
      <vt:lpstr>Mikrolevät (planktonlevät)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Marjo Grönvall-Jokela</dc:creator>
  <cp:lastModifiedBy>Marjo Grönvall-Jokela</cp:lastModifiedBy>
  <cp:revision>1</cp:revision>
  <dcterms:created xsi:type="dcterms:W3CDTF">2026-02-01T08:58:20Z</dcterms:created>
  <dcterms:modified xsi:type="dcterms:W3CDTF">2026-02-02T13:13:55Z</dcterms:modified>
</cp:coreProperties>
</file>