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61" r:id="rId4"/>
    <p:sldId id="468" r:id="rId5"/>
    <p:sldId id="295" r:id="rId6"/>
    <p:sldId id="296" r:id="rId7"/>
    <p:sldId id="297" r:id="rId8"/>
    <p:sldId id="262" r:id="rId9"/>
    <p:sldId id="461" r:id="rId10"/>
    <p:sldId id="264" r:id="rId11"/>
    <p:sldId id="306" r:id="rId12"/>
    <p:sldId id="263" r:id="rId13"/>
    <p:sldId id="467" r:id="rId14"/>
    <p:sldId id="310" r:id="rId15"/>
    <p:sldId id="390" r:id="rId16"/>
    <p:sldId id="265" r:id="rId17"/>
    <p:sldId id="317" r:id="rId18"/>
    <p:sldId id="266" r:id="rId19"/>
    <p:sldId id="454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935C94-DE97-457B-A704-7AA6ED8FDD56}" v="1" dt="2026-02-16T12:55:09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 Grönvall-Jokela" userId="10993c76-be4d-4698-8a99-80574621722b" providerId="ADAL" clId="{33307EAA-7C51-4650-909A-A3876D76CFAC}"/>
    <pc:docChg chg="custSel modSld">
      <pc:chgData name="Marjo Grönvall-Jokela" userId="10993c76-be4d-4698-8a99-80574621722b" providerId="ADAL" clId="{33307EAA-7C51-4650-909A-A3876D76CFAC}" dt="2026-02-16T12:55:12.656" v="8"/>
      <pc:docMkLst>
        <pc:docMk/>
      </pc:docMkLst>
      <pc:sldChg chg="delSp modSp mod">
        <pc:chgData name="Marjo Grönvall-Jokela" userId="10993c76-be4d-4698-8a99-80574621722b" providerId="ADAL" clId="{33307EAA-7C51-4650-909A-A3876D76CFAC}" dt="2026-02-14T16:48:45.749" v="6" actId="1076"/>
        <pc:sldMkLst>
          <pc:docMk/>
          <pc:sldMk cId="2382287033" sldId="256"/>
        </pc:sldMkLst>
        <pc:spChg chg="mod">
          <ac:chgData name="Marjo Grönvall-Jokela" userId="10993c76-be4d-4698-8a99-80574621722b" providerId="ADAL" clId="{33307EAA-7C51-4650-909A-A3876D76CFAC}" dt="2026-02-14T16:48:45.749" v="6" actId="1076"/>
          <ac:spMkLst>
            <pc:docMk/>
            <pc:sldMk cId="2382287033" sldId="256"/>
            <ac:spMk id="2" creationId="{4CAC682C-44DF-0B1E-2BEA-212A499EBB42}"/>
          </ac:spMkLst>
        </pc:spChg>
        <pc:picChg chg="mod">
          <ac:chgData name="Marjo Grönvall-Jokela" userId="10993c76-be4d-4698-8a99-80574621722b" providerId="ADAL" clId="{33307EAA-7C51-4650-909A-A3876D76CFAC}" dt="2026-02-14T16:48:35.532" v="5" actId="1076"/>
          <ac:picMkLst>
            <pc:docMk/>
            <pc:sldMk cId="2382287033" sldId="256"/>
            <ac:picMk id="4" creationId="{CCB25AA7-BB30-AF34-B569-80D61B5C4CE2}"/>
          </ac:picMkLst>
        </pc:picChg>
      </pc:sldChg>
      <pc:sldChg chg="addAnim delAnim modAnim">
        <pc:chgData name="Marjo Grönvall-Jokela" userId="10993c76-be4d-4698-8a99-80574621722b" providerId="ADAL" clId="{33307EAA-7C51-4650-909A-A3876D76CFAC}" dt="2026-02-16T12:55:12.656" v="8"/>
        <pc:sldMkLst>
          <pc:docMk/>
          <pc:sldMk cId="2307280736" sldId="297"/>
        </pc:sldMkLst>
      </pc:sldChg>
      <pc:sldChg chg="addSp delSp modSp mod">
        <pc:chgData name="Marjo Grönvall-Jokela" userId="10993c76-be4d-4698-8a99-80574621722b" providerId="ADAL" clId="{33307EAA-7C51-4650-909A-A3876D76CFAC}" dt="2026-02-14T16:48:10.318" v="3" actId="27636"/>
        <pc:sldMkLst>
          <pc:docMk/>
          <pc:sldMk cId="1068533410" sldId="317"/>
        </pc:sldMkLst>
        <pc:spChg chg="mod">
          <ac:chgData name="Marjo Grönvall-Jokela" userId="10993c76-be4d-4698-8a99-80574621722b" providerId="ADAL" clId="{33307EAA-7C51-4650-909A-A3876D76CFAC}" dt="2026-02-14T16:48:10.318" v="3" actId="27636"/>
          <ac:spMkLst>
            <pc:docMk/>
            <pc:sldMk cId="1068533410" sldId="317"/>
            <ac:spMk id="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E10BAF-1463-448E-BDA3-BD01ED175005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fi-FI"/>
        </a:p>
      </dgm:t>
    </dgm:pt>
    <dgm:pt modelId="{76490E70-6154-4FEF-849A-187176808118}">
      <dgm:prSet/>
      <dgm:spPr/>
      <dgm:t>
        <a:bodyPr/>
        <a:lstStyle/>
        <a:p>
          <a:pPr rtl="0"/>
          <a:r>
            <a:rPr lang="fi-FI"/>
            <a:t>Geenitekniikka on </a:t>
          </a:r>
        </a:p>
      </dgm:t>
    </dgm:pt>
    <dgm:pt modelId="{9681C7E5-56AA-4ABC-BDA3-3CA5AC767939}" type="parTrans" cxnId="{3E8AF090-3A77-4740-81FB-5253BB9608F4}">
      <dgm:prSet/>
      <dgm:spPr/>
      <dgm:t>
        <a:bodyPr/>
        <a:lstStyle/>
        <a:p>
          <a:endParaRPr lang="fi-FI"/>
        </a:p>
      </dgm:t>
    </dgm:pt>
    <dgm:pt modelId="{0F83426C-154A-4BB2-9711-B15D3FA852F9}" type="sibTrans" cxnId="{3E8AF090-3A77-4740-81FB-5253BB9608F4}">
      <dgm:prSet/>
      <dgm:spPr/>
      <dgm:t>
        <a:bodyPr/>
        <a:lstStyle/>
        <a:p>
          <a:endParaRPr lang="fi-FI"/>
        </a:p>
      </dgm:t>
    </dgm:pt>
    <dgm:pt modelId="{7F6CD060-D872-4BAB-99B4-B55B1E236BAE}">
      <dgm:prSet/>
      <dgm:spPr/>
      <dgm:t>
        <a:bodyPr/>
        <a:lstStyle/>
        <a:p>
          <a:pPr rtl="0"/>
          <a:r>
            <a:rPr lang="fi-FI"/>
            <a:t>DNA:n eristämistä, siirtämistä ja muokkaamista </a:t>
          </a:r>
        </a:p>
      </dgm:t>
    </dgm:pt>
    <dgm:pt modelId="{367B2849-A20A-4619-BB91-A3C33CAEF546}" type="parTrans" cxnId="{0D4849C7-3ABA-45C3-B5C1-EE0965052253}">
      <dgm:prSet/>
      <dgm:spPr/>
      <dgm:t>
        <a:bodyPr/>
        <a:lstStyle/>
        <a:p>
          <a:endParaRPr lang="fi-FI"/>
        </a:p>
      </dgm:t>
    </dgm:pt>
    <dgm:pt modelId="{3FA2BE64-95BC-4B3E-82BA-4CE07D968017}" type="sibTrans" cxnId="{0D4849C7-3ABA-45C3-B5C1-EE0965052253}">
      <dgm:prSet/>
      <dgm:spPr/>
      <dgm:t>
        <a:bodyPr/>
        <a:lstStyle/>
        <a:p>
          <a:endParaRPr lang="fi-FI"/>
        </a:p>
      </dgm:t>
    </dgm:pt>
    <dgm:pt modelId="{DCE06C30-FCC6-4BB2-8145-E0FD60617815}">
      <dgm:prSet/>
      <dgm:spPr/>
      <dgm:t>
        <a:bodyPr/>
        <a:lstStyle/>
        <a:p>
          <a:pPr rtl="0"/>
          <a:r>
            <a:rPr lang="fi-FI" dirty="0"/>
            <a:t>Geneettisen tiedon tallentamista ja analysointia </a:t>
          </a:r>
        </a:p>
      </dgm:t>
    </dgm:pt>
    <dgm:pt modelId="{AF8A3E6E-10B9-4ABC-9452-DF263674987B}" type="parTrans" cxnId="{D60A159A-D081-4FEB-86EB-78090391F604}">
      <dgm:prSet/>
      <dgm:spPr/>
      <dgm:t>
        <a:bodyPr/>
        <a:lstStyle/>
        <a:p>
          <a:endParaRPr lang="fi-FI"/>
        </a:p>
      </dgm:t>
    </dgm:pt>
    <dgm:pt modelId="{0E2D4ADA-733B-4CEE-A030-44F1A9F243DC}" type="sibTrans" cxnId="{D60A159A-D081-4FEB-86EB-78090391F604}">
      <dgm:prSet/>
      <dgm:spPr/>
      <dgm:t>
        <a:bodyPr/>
        <a:lstStyle/>
        <a:p>
          <a:endParaRPr lang="fi-FI"/>
        </a:p>
      </dgm:t>
    </dgm:pt>
    <dgm:pt modelId="{26E674FA-DC8B-4085-8F58-B6F9EBD471D7}">
      <dgm:prSet/>
      <dgm:spPr/>
      <dgm:t>
        <a:bodyPr/>
        <a:lstStyle/>
        <a:p>
          <a:pPr rtl="0"/>
          <a:r>
            <a:rPr lang="fi-FI"/>
            <a:t>Geenin rakenteen ja toiminnan tutkimista</a:t>
          </a:r>
        </a:p>
      </dgm:t>
    </dgm:pt>
    <dgm:pt modelId="{64961CE6-5279-4569-B53C-CDAC45BC2252}" type="parTrans" cxnId="{CA7C94F9-726D-4268-B47B-C1D7A85B3CCA}">
      <dgm:prSet/>
      <dgm:spPr/>
      <dgm:t>
        <a:bodyPr/>
        <a:lstStyle/>
        <a:p>
          <a:endParaRPr lang="fi-FI"/>
        </a:p>
      </dgm:t>
    </dgm:pt>
    <dgm:pt modelId="{592AEAE4-7350-4174-B7F8-96FC4F5C5FE8}" type="sibTrans" cxnId="{CA7C94F9-726D-4268-B47B-C1D7A85B3CCA}">
      <dgm:prSet/>
      <dgm:spPr/>
      <dgm:t>
        <a:bodyPr/>
        <a:lstStyle/>
        <a:p>
          <a:endParaRPr lang="fi-FI"/>
        </a:p>
      </dgm:t>
    </dgm:pt>
    <dgm:pt modelId="{0F972CE1-F8E9-4157-AA95-2BD0CF7AB6FA}">
      <dgm:prSet/>
      <dgm:spPr/>
      <dgm:t>
        <a:bodyPr/>
        <a:lstStyle/>
        <a:p>
          <a:pPr rtl="0"/>
          <a:r>
            <a:rPr lang="fi-FI"/>
            <a:t>Eliöiden perimän muokkaamista (siirtogeeniset eliöt)</a:t>
          </a:r>
        </a:p>
      </dgm:t>
    </dgm:pt>
    <dgm:pt modelId="{7AC9A872-D62D-41C6-9C63-C91D01571554}" type="parTrans" cxnId="{EB4B124B-125B-4F18-8BB7-1F5CE742ADCE}">
      <dgm:prSet/>
      <dgm:spPr/>
      <dgm:t>
        <a:bodyPr/>
        <a:lstStyle/>
        <a:p>
          <a:endParaRPr lang="fi-FI"/>
        </a:p>
      </dgm:t>
    </dgm:pt>
    <dgm:pt modelId="{46983A32-2C15-48F7-8E5B-C0ECD7FA6590}" type="sibTrans" cxnId="{EB4B124B-125B-4F18-8BB7-1F5CE742ADCE}">
      <dgm:prSet/>
      <dgm:spPr/>
      <dgm:t>
        <a:bodyPr/>
        <a:lstStyle/>
        <a:p>
          <a:endParaRPr lang="fi-FI"/>
        </a:p>
      </dgm:t>
    </dgm:pt>
    <dgm:pt modelId="{26F47DE4-2802-4749-82A2-B46A18CCC17A}" type="pres">
      <dgm:prSet presAssocID="{09E10BAF-1463-448E-BDA3-BD01ED17500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DBD1DAD-7067-4435-9306-5D9AB0714C52}" type="pres">
      <dgm:prSet presAssocID="{09E10BAF-1463-448E-BDA3-BD01ED175005}" presName="matrix" presStyleCnt="0"/>
      <dgm:spPr/>
    </dgm:pt>
    <dgm:pt modelId="{56C3086E-D993-402E-A2DD-675EA7DF63F6}" type="pres">
      <dgm:prSet presAssocID="{09E10BAF-1463-448E-BDA3-BD01ED175005}" presName="tile1" presStyleLbl="node1" presStyleIdx="0" presStyleCnt="4"/>
      <dgm:spPr/>
    </dgm:pt>
    <dgm:pt modelId="{D6BCD616-7ADF-4E99-8572-239019DC4354}" type="pres">
      <dgm:prSet presAssocID="{09E10BAF-1463-448E-BDA3-BD01ED17500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B13F5F0-5E69-4ECC-B3AC-EE783F3DEC35}" type="pres">
      <dgm:prSet presAssocID="{09E10BAF-1463-448E-BDA3-BD01ED175005}" presName="tile2" presStyleLbl="node1" presStyleIdx="1" presStyleCnt="4"/>
      <dgm:spPr/>
    </dgm:pt>
    <dgm:pt modelId="{58510EC0-8E1F-4CAF-B0A3-1C76AACA0E7A}" type="pres">
      <dgm:prSet presAssocID="{09E10BAF-1463-448E-BDA3-BD01ED17500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F100EA1-CE4C-44BE-8816-FE4D368BCC8E}" type="pres">
      <dgm:prSet presAssocID="{09E10BAF-1463-448E-BDA3-BD01ED175005}" presName="tile3" presStyleLbl="node1" presStyleIdx="2" presStyleCnt="4"/>
      <dgm:spPr/>
    </dgm:pt>
    <dgm:pt modelId="{BD254303-CB4B-41A0-993C-228E29A9DE1C}" type="pres">
      <dgm:prSet presAssocID="{09E10BAF-1463-448E-BDA3-BD01ED17500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6CBB00E-2DFA-4F7D-A5D6-31BCC6ADD5A7}" type="pres">
      <dgm:prSet presAssocID="{09E10BAF-1463-448E-BDA3-BD01ED175005}" presName="tile4" presStyleLbl="node1" presStyleIdx="3" presStyleCnt="4"/>
      <dgm:spPr/>
    </dgm:pt>
    <dgm:pt modelId="{C2752EFA-CE29-450A-A1ED-7902CAD6D9D4}" type="pres">
      <dgm:prSet presAssocID="{09E10BAF-1463-448E-BDA3-BD01ED17500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34F124E-CDED-4368-AF22-477F9738D3C0}" type="pres">
      <dgm:prSet presAssocID="{09E10BAF-1463-448E-BDA3-BD01ED17500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0BC7736-90E1-4E43-A7AD-5E520386A241}" type="presOf" srcId="{26E674FA-DC8B-4085-8F58-B6F9EBD471D7}" destId="{7F100EA1-CE4C-44BE-8816-FE4D368BCC8E}" srcOrd="0" destOrd="0" presId="urn:microsoft.com/office/officeart/2005/8/layout/matrix1"/>
    <dgm:cxn modelId="{B993B760-5E22-461A-87F6-AD4126E44FBF}" type="presOf" srcId="{0F972CE1-F8E9-4157-AA95-2BD0CF7AB6FA}" destId="{E6CBB00E-2DFA-4F7D-A5D6-31BCC6ADD5A7}" srcOrd="0" destOrd="0" presId="urn:microsoft.com/office/officeart/2005/8/layout/matrix1"/>
    <dgm:cxn modelId="{76189C42-2CA1-4EFE-83BE-E351D58C0D04}" type="presOf" srcId="{0F972CE1-F8E9-4157-AA95-2BD0CF7AB6FA}" destId="{C2752EFA-CE29-450A-A1ED-7902CAD6D9D4}" srcOrd="1" destOrd="0" presId="urn:microsoft.com/office/officeart/2005/8/layout/matrix1"/>
    <dgm:cxn modelId="{EB4B124B-125B-4F18-8BB7-1F5CE742ADCE}" srcId="{76490E70-6154-4FEF-849A-187176808118}" destId="{0F972CE1-F8E9-4157-AA95-2BD0CF7AB6FA}" srcOrd="3" destOrd="0" parTransId="{7AC9A872-D62D-41C6-9C63-C91D01571554}" sibTransId="{46983A32-2C15-48F7-8E5B-C0ECD7FA6590}"/>
    <dgm:cxn modelId="{C3F62578-EB4D-477F-A7D9-4455A721563E}" type="presOf" srcId="{7F6CD060-D872-4BAB-99B4-B55B1E236BAE}" destId="{56C3086E-D993-402E-A2DD-675EA7DF63F6}" srcOrd="0" destOrd="0" presId="urn:microsoft.com/office/officeart/2005/8/layout/matrix1"/>
    <dgm:cxn modelId="{23068058-5A89-4D3D-83C4-6808478671F3}" type="presOf" srcId="{7F6CD060-D872-4BAB-99B4-B55B1E236BAE}" destId="{D6BCD616-7ADF-4E99-8572-239019DC4354}" srcOrd="1" destOrd="0" presId="urn:microsoft.com/office/officeart/2005/8/layout/matrix1"/>
    <dgm:cxn modelId="{8070938D-D050-4A5A-9AA2-0B16E70AB1CC}" type="presOf" srcId="{76490E70-6154-4FEF-849A-187176808118}" destId="{A34F124E-CDED-4368-AF22-477F9738D3C0}" srcOrd="0" destOrd="0" presId="urn:microsoft.com/office/officeart/2005/8/layout/matrix1"/>
    <dgm:cxn modelId="{3E8AF090-3A77-4740-81FB-5253BB9608F4}" srcId="{09E10BAF-1463-448E-BDA3-BD01ED175005}" destId="{76490E70-6154-4FEF-849A-187176808118}" srcOrd="0" destOrd="0" parTransId="{9681C7E5-56AA-4ABC-BDA3-3CA5AC767939}" sibTransId="{0F83426C-154A-4BB2-9711-B15D3FA852F9}"/>
    <dgm:cxn modelId="{D60A159A-D081-4FEB-86EB-78090391F604}" srcId="{76490E70-6154-4FEF-849A-187176808118}" destId="{DCE06C30-FCC6-4BB2-8145-E0FD60617815}" srcOrd="1" destOrd="0" parTransId="{AF8A3E6E-10B9-4ABC-9452-DF263674987B}" sibTransId="{0E2D4ADA-733B-4CEE-A030-44F1A9F243DC}"/>
    <dgm:cxn modelId="{0D4849C7-3ABA-45C3-B5C1-EE0965052253}" srcId="{76490E70-6154-4FEF-849A-187176808118}" destId="{7F6CD060-D872-4BAB-99B4-B55B1E236BAE}" srcOrd="0" destOrd="0" parTransId="{367B2849-A20A-4619-BB91-A3C33CAEF546}" sibTransId="{3FA2BE64-95BC-4B3E-82BA-4CE07D968017}"/>
    <dgm:cxn modelId="{85919EC8-C227-4FC8-A83B-882B5B0F6E02}" type="presOf" srcId="{DCE06C30-FCC6-4BB2-8145-E0FD60617815}" destId="{5B13F5F0-5E69-4ECC-B3AC-EE783F3DEC35}" srcOrd="0" destOrd="0" presId="urn:microsoft.com/office/officeart/2005/8/layout/matrix1"/>
    <dgm:cxn modelId="{BC8B98EE-DEA0-4239-A666-77115152B86A}" type="presOf" srcId="{09E10BAF-1463-448E-BDA3-BD01ED175005}" destId="{26F47DE4-2802-4749-82A2-B46A18CCC17A}" srcOrd="0" destOrd="0" presId="urn:microsoft.com/office/officeart/2005/8/layout/matrix1"/>
    <dgm:cxn modelId="{AE92C7F2-7B4B-4284-8707-3DAA88C8FB9E}" type="presOf" srcId="{DCE06C30-FCC6-4BB2-8145-E0FD60617815}" destId="{58510EC0-8E1F-4CAF-B0A3-1C76AACA0E7A}" srcOrd="1" destOrd="0" presId="urn:microsoft.com/office/officeart/2005/8/layout/matrix1"/>
    <dgm:cxn modelId="{CA7C94F9-726D-4268-B47B-C1D7A85B3CCA}" srcId="{76490E70-6154-4FEF-849A-187176808118}" destId="{26E674FA-DC8B-4085-8F58-B6F9EBD471D7}" srcOrd="2" destOrd="0" parTransId="{64961CE6-5279-4569-B53C-CDAC45BC2252}" sibTransId="{592AEAE4-7350-4174-B7F8-96FC4F5C5FE8}"/>
    <dgm:cxn modelId="{C8E06CFC-14F9-46BB-B6F1-3168AE4C201A}" type="presOf" srcId="{26E674FA-DC8B-4085-8F58-B6F9EBD471D7}" destId="{BD254303-CB4B-41A0-993C-228E29A9DE1C}" srcOrd="1" destOrd="0" presId="urn:microsoft.com/office/officeart/2005/8/layout/matrix1"/>
    <dgm:cxn modelId="{1A71AF37-2643-46A8-86DC-17E2845E07FC}" type="presParOf" srcId="{26F47DE4-2802-4749-82A2-B46A18CCC17A}" destId="{9DBD1DAD-7067-4435-9306-5D9AB0714C52}" srcOrd="0" destOrd="0" presId="urn:microsoft.com/office/officeart/2005/8/layout/matrix1"/>
    <dgm:cxn modelId="{7D540CB6-24BC-4524-AA60-D598CBC72A27}" type="presParOf" srcId="{9DBD1DAD-7067-4435-9306-5D9AB0714C52}" destId="{56C3086E-D993-402E-A2DD-675EA7DF63F6}" srcOrd="0" destOrd="0" presId="urn:microsoft.com/office/officeart/2005/8/layout/matrix1"/>
    <dgm:cxn modelId="{50829257-C67D-44D5-9A19-80379400B2CE}" type="presParOf" srcId="{9DBD1DAD-7067-4435-9306-5D9AB0714C52}" destId="{D6BCD616-7ADF-4E99-8572-239019DC4354}" srcOrd="1" destOrd="0" presId="urn:microsoft.com/office/officeart/2005/8/layout/matrix1"/>
    <dgm:cxn modelId="{DA907CEA-2196-4C5D-894F-6CE7265C8D7E}" type="presParOf" srcId="{9DBD1DAD-7067-4435-9306-5D9AB0714C52}" destId="{5B13F5F0-5E69-4ECC-B3AC-EE783F3DEC35}" srcOrd="2" destOrd="0" presId="urn:microsoft.com/office/officeart/2005/8/layout/matrix1"/>
    <dgm:cxn modelId="{C0DE34D7-5A23-4234-88E8-BFB825389A6C}" type="presParOf" srcId="{9DBD1DAD-7067-4435-9306-5D9AB0714C52}" destId="{58510EC0-8E1F-4CAF-B0A3-1C76AACA0E7A}" srcOrd="3" destOrd="0" presId="urn:microsoft.com/office/officeart/2005/8/layout/matrix1"/>
    <dgm:cxn modelId="{E6F5CE98-91AB-4C82-A8E1-D0ECBDD65C1A}" type="presParOf" srcId="{9DBD1DAD-7067-4435-9306-5D9AB0714C52}" destId="{7F100EA1-CE4C-44BE-8816-FE4D368BCC8E}" srcOrd="4" destOrd="0" presId="urn:microsoft.com/office/officeart/2005/8/layout/matrix1"/>
    <dgm:cxn modelId="{1DCD88FB-145A-4B4A-A43B-BE448E1A3CA6}" type="presParOf" srcId="{9DBD1DAD-7067-4435-9306-5D9AB0714C52}" destId="{BD254303-CB4B-41A0-993C-228E29A9DE1C}" srcOrd="5" destOrd="0" presId="urn:microsoft.com/office/officeart/2005/8/layout/matrix1"/>
    <dgm:cxn modelId="{39841BBA-B301-4B93-91B0-166240D88819}" type="presParOf" srcId="{9DBD1DAD-7067-4435-9306-5D9AB0714C52}" destId="{E6CBB00E-2DFA-4F7D-A5D6-31BCC6ADD5A7}" srcOrd="6" destOrd="0" presId="urn:microsoft.com/office/officeart/2005/8/layout/matrix1"/>
    <dgm:cxn modelId="{92991B20-490A-495C-A075-4A6D60E406CB}" type="presParOf" srcId="{9DBD1DAD-7067-4435-9306-5D9AB0714C52}" destId="{C2752EFA-CE29-450A-A1ED-7902CAD6D9D4}" srcOrd="7" destOrd="0" presId="urn:microsoft.com/office/officeart/2005/8/layout/matrix1"/>
    <dgm:cxn modelId="{1EAA5F09-E3EA-4ED8-A599-698B210A1588}" type="presParOf" srcId="{26F47DE4-2802-4749-82A2-B46A18CCC17A}" destId="{A34F124E-CDED-4368-AF22-477F9738D3C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B5AD97-7C84-471E-B902-2940162D7C6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38CB7CC8-2105-4546-8708-C526CF4FA8A8}">
      <dgm:prSet custT="1"/>
      <dgm:spPr/>
      <dgm:t>
        <a:bodyPr/>
        <a:lstStyle/>
        <a:p>
          <a:pPr rtl="0"/>
          <a:r>
            <a:rPr lang="fi-FI" sz="2400" dirty="0">
              <a:solidFill>
                <a:schemeClr val="tx1"/>
              </a:solidFill>
            </a:rPr>
            <a:t>Entsyymit työkaluina</a:t>
          </a:r>
        </a:p>
      </dgm:t>
    </dgm:pt>
    <dgm:pt modelId="{E61347F7-0F3E-41AF-9953-2E98EF8EDEC7}" type="parTrans" cxnId="{5DBB4C23-39EF-4CE7-9BC3-B371F156E4A7}">
      <dgm:prSet/>
      <dgm:spPr/>
      <dgm:t>
        <a:bodyPr/>
        <a:lstStyle/>
        <a:p>
          <a:endParaRPr lang="fi-FI"/>
        </a:p>
      </dgm:t>
    </dgm:pt>
    <dgm:pt modelId="{98E94110-080A-47E5-BE67-56CED329A4A0}" type="sibTrans" cxnId="{5DBB4C23-39EF-4CE7-9BC3-B371F156E4A7}">
      <dgm:prSet/>
      <dgm:spPr/>
      <dgm:t>
        <a:bodyPr/>
        <a:lstStyle/>
        <a:p>
          <a:endParaRPr lang="fi-FI"/>
        </a:p>
      </dgm:t>
    </dgm:pt>
    <dgm:pt modelId="{02665C45-6ABC-4824-B34F-63D306A30ADE}">
      <dgm:prSet custT="1"/>
      <dgm:spPr/>
      <dgm:t>
        <a:bodyPr/>
        <a:lstStyle/>
        <a:p>
          <a:pPr rtl="0"/>
          <a:r>
            <a:rPr lang="fi-FI" sz="2400" dirty="0">
              <a:solidFill>
                <a:schemeClr val="tx1"/>
              </a:solidFill>
            </a:rPr>
            <a:t>DNA:n tallentaminen geenikirjastoksi</a:t>
          </a:r>
        </a:p>
      </dgm:t>
    </dgm:pt>
    <dgm:pt modelId="{6DAB03F9-5B48-4502-9DBA-4C4CA68960F0}" type="parTrans" cxnId="{C97D0160-A609-44AA-A8CF-4E792E10A540}">
      <dgm:prSet/>
      <dgm:spPr/>
      <dgm:t>
        <a:bodyPr/>
        <a:lstStyle/>
        <a:p>
          <a:endParaRPr lang="fi-FI"/>
        </a:p>
      </dgm:t>
    </dgm:pt>
    <dgm:pt modelId="{FA165CE7-9F7C-40B3-B899-F2D3976AD3B2}" type="sibTrans" cxnId="{C97D0160-A609-44AA-A8CF-4E792E10A540}">
      <dgm:prSet/>
      <dgm:spPr/>
      <dgm:t>
        <a:bodyPr/>
        <a:lstStyle/>
        <a:p>
          <a:endParaRPr lang="fi-FI"/>
        </a:p>
      </dgm:t>
    </dgm:pt>
    <dgm:pt modelId="{35E9C334-050E-4D68-B57C-2ECA75F6C532}">
      <dgm:prSet custT="1"/>
      <dgm:spPr/>
      <dgm:t>
        <a:bodyPr/>
        <a:lstStyle/>
        <a:p>
          <a:pPr rtl="0"/>
          <a:r>
            <a:rPr lang="fi-FI" sz="2400" dirty="0">
              <a:solidFill>
                <a:schemeClr val="tx1"/>
              </a:solidFill>
            </a:rPr>
            <a:t>DNA:n monistaminen (PCR)</a:t>
          </a:r>
        </a:p>
      </dgm:t>
    </dgm:pt>
    <dgm:pt modelId="{CDA15B30-C027-422B-B909-790DECC50146}" type="parTrans" cxnId="{37585FC2-768D-480A-9709-4DD3EC01504C}">
      <dgm:prSet/>
      <dgm:spPr/>
      <dgm:t>
        <a:bodyPr/>
        <a:lstStyle/>
        <a:p>
          <a:endParaRPr lang="fi-FI"/>
        </a:p>
      </dgm:t>
    </dgm:pt>
    <dgm:pt modelId="{8F63F4E8-68B3-4981-A193-84DBFDC165E1}" type="sibTrans" cxnId="{37585FC2-768D-480A-9709-4DD3EC01504C}">
      <dgm:prSet/>
      <dgm:spPr/>
      <dgm:t>
        <a:bodyPr/>
        <a:lstStyle/>
        <a:p>
          <a:endParaRPr lang="fi-FI"/>
        </a:p>
      </dgm:t>
    </dgm:pt>
    <dgm:pt modelId="{B8B8039D-1608-4D6F-B283-27D542F2E5C5}">
      <dgm:prSet custT="1"/>
      <dgm:spPr/>
      <dgm:t>
        <a:bodyPr/>
        <a:lstStyle/>
        <a:p>
          <a:pPr rtl="0"/>
          <a:r>
            <a:rPr lang="fi-FI" sz="2400" dirty="0">
              <a:solidFill>
                <a:schemeClr val="tx1"/>
              </a:solidFill>
            </a:rPr>
            <a:t>DNA-palojen erottelu elektroforeesilla</a:t>
          </a:r>
        </a:p>
      </dgm:t>
    </dgm:pt>
    <dgm:pt modelId="{692ADF43-2D66-4C34-BAF8-5D76E8C0608D}" type="parTrans" cxnId="{571BCBB6-BB35-4F6D-B9C6-C348A16D004F}">
      <dgm:prSet/>
      <dgm:spPr/>
      <dgm:t>
        <a:bodyPr/>
        <a:lstStyle/>
        <a:p>
          <a:endParaRPr lang="fi-FI"/>
        </a:p>
      </dgm:t>
    </dgm:pt>
    <dgm:pt modelId="{9B4D6D99-2398-4F87-B5ED-917FD4076EC3}" type="sibTrans" cxnId="{571BCBB6-BB35-4F6D-B9C6-C348A16D004F}">
      <dgm:prSet/>
      <dgm:spPr/>
      <dgm:t>
        <a:bodyPr/>
        <a:lstStyle/>
        <a:p>
          <a:endParaRPr lang="fi-FI"/>
        </a:p>
      </dgm:t>
    </dgm:pt>
    <dgm:pt modelId="{37995992-8519-47DC-A396-93F61CD63B1A}">
      <dgm:prSet custT="1"/>
      <dgm:spPr/>
      <dgm:t>
        <a:bodyPr/>
        <a:lstStyle/>
        <a:p>
          <a:pPr rtl="0"/>
          <a:r>
            <a:rPr lang="fi-FI" sz="2400" dirty="0">
              <a:solidFill>
                <a:schemeClr val="tx1"/>
              </a:solidFill>
            </a:rPr>
            <a:t>Geenin eristäminen </a:t>
          </a:r>
        </a:p>
      </dgm:t>
    </dgm:pt>
    <dgm:pt modelId="{A7FE816B-92EC-4480-8CDB-095C116C6C8E}" type="parTrans" cxnId="{4CCE3924-6831-4BF8-AC10-8DADB36AC9D3}">
      <dgm:prSet/>
      <dgm:spPr/>
      <dgm:t>
        <a:bodyPr/>
        <a:lstStyle/>
        <a:p>
          <a:endParaRPr lang="fi-FI"/>
        </a:p>
      </dgm:t>
    </dgm:pt>
    <dgm:pt modelId="{E4EB9190-B7F8-45E5-9B6B-D8AFEF7A5D88}" type="sibTrans" cxnId="{4CCE3924-6831-4BF8-AC10-8DADB36AC9D3}">
      <dgm:prSet/>
      <dgm:spPr/>
      <dgm:t>
        <a:bodyPr/>
        <a:lstStyle/>
        <a:p>
          <a:endParaRPr lang="fi-FI"/>
        </a:p>
      </dgm:t>
    </dgm:pt>
    <dgm:pt modelId="{1F56F6DC-A0B7-4907-85D7-0076FFE0F0E7}">
      <dgm:prSet custT="1"/>
      <dgm:spPr/>
      <dgm:t>
        <a:bodyPr/>
        <a:lstStyle/>
        <a:p>
          <a:pPr rtl="0"/>
          <a:r>
            <a:rPr lang="fi-FI" sz="2400" dirty="0">
              <a:solidFill>
                <a:schemeClr val="tx1"/>
              </a:solidFill>
            </a:rPr>
            <a:t>DNA-sirut</a:t>
          </a:r>
        </a:p>
      </dgm:t>
    </dgm:pt>
    <dgm:pt modelId="{C80F5238-DE62-46A8-AC19-B5B4F5B1553E}" type="parTrans" cxnId="{477B0F9D-D870-4415-BF95-A0F5F7DD17AF}">
      <dgm:prSet/>
      <dgm:spPr/>
      <dgm:t>
        <a:bodyPr/>
        <a:lstStyle/>
        <a:p>
          <a:endParaRPr lang="fi-FI"/>
        </a:p>
      </dgm:t>
    </dgm:pt>
    <dgm:pt modelId="{ADC689ED-CF3D-437A-A685-FA6C9D4B281E}" type="sibTrans" cxnId="{477B0F9D-D870-4415-BF95-A0F5F7DD17AF}">
      <dgm:prSet/>
      <dgm:spPr/>
      <dgm:t>
        <a:bodyPr/>
        <a:lstStyle/>
        <a:p>
          <a:endParaRPr lang="fi-FI"/>
        </a:p>
      </dgm:t>
    </dgm:pt>
    <dgm:pt modelId="{936D33D8-775C-440D-A725-3EC62CFAFFB2}">
      <dgm:prSet custT="1"/>
      <dgm:spPr/>
      <dgm:t>
        <a:bodyPr/>
        <a:lstStyle/>
        <a:p>
          <a:pPr rtl="0"/>
          <a:r>
            <a:rPr lang="fi-FI" sz="2400" dirty="0">
              <a:solidFill>
                <a:schemeClr val="tx1"/>
              </a:solidFill>
            </a:rPr>
            <a:t>DNA:n sekvensointi</a:t>
          </a:r>
        </a:p>
      </dgm:t>
    </dgm:pt>
    <dgm:pt modelId="{C9FC36A3-E7DC-4A5F-960A-C87A016F3ACE}" type="parTrans" cxnId="{8D621F45-66D5-419E-B74D-6946272A91B1}">
      <dgm:prSet/>
      <dgm:spPr/>
      <dgm:t>
        <a:bodyPr/>
        <a:lstStyle/>
        <a:p>
          <a:endParaRPr lang="fi-FI"/>
        </a:p>
      </dgm:t>
    </dgm:pt>
    <dgm:pt modelId="{DE1459BB-EFA7-44B7-92EA-1186470D942F}" type="sibTrans" cxnId="{8D621F45-66D5-419E-B74D-6946272A91B1}">
      <dgm:prSet/>
      <dgm:spPr/>
      <dgm:t>
        <a:bodyPr/>
        <a:lstStyle/>
        <a:p>
          <a:endParaRPr lang="fi-FI"/>
        </a:p>
      </dgm:t>
    </dgm:pt>
    <dgm:pt modelId="{C90CC1CD-CBC3-41EC-A722-14D8895D0061}">
      <dgm:prSet custT="1"/>
      <dgm:spPr/>
      <dgm:t>
        <a:bodyPr/>
        <a:lstStyle/>
        <a:p>
          <a:pPr rtl="0"/>
          <a:r>
            <a:rPr lang="fi-FI" sz="2400" dirty="0">
              <a:solidFill>
                <a:schemeClr val="tx1"/>
              </a:solidFill>
            </a:rPr>
            <a:t>DNA:n eristäminen</a:t>
          </a:r>
        </a:p>
      </dgm:t>
    </dgm:pt>
    <dgm:pt modelId="{A86EDC70-D651-456F-AD03-81EC5843EFBE}" type="parTrans" cxnId="{9174629E-7FDF-47BB-83F7-60A69652F68C}">
      <dgm:prSet/>
      <dgm:spPr/>
      <dgm:t>
        <a:bodyPr/>
        <a:lstStyle/>
        <a:p>
          <a:endParaRPr lang="fi-FI"/>
        </a:p>
      </dgm:t>
    </dgm:pt>
    <dgm:pt modelId="{70C1F02C-0DBD-4BB0-89D8-C7ADE7B332EA}" type="sibTrans" cxnId="{9174629E-7FDF-47BB-83F7-60A69652F68C}">
      <dgm:prSet/>
      <dgm:spPr/>
      <dgm:t>
        <a:bodyPr/>
        <a:lstStyle/>
        <a:p>
          <a:endParaRPr lang="fi-FI"/>
        </a:p>
      </dgm:t>
    </dgm:pt>
    <dgm:pt modelId="{C478BF21-EBD4-4AAD-B527-68AB39B17E5D}">
      <dgm:prSet custT="1"/>
      <dgm:spPr/>
      <dgm:t>
        <a:bodyPr/>
        <a:lstStyle/>
        <a:p>
          <a:pPr rtl="0"/>
          <a:r>
            <a:rPr lang="fi-FI" sz="2400" dirty="0">
              <a:solidFill>
                <a:schemeClr val="tx1"/>
              </a:solidFill>
            </a:rPr>
            <a:t>DNA:n pilkkominen</a:t>
          </a:r>
        </a:p>
      </dgm:t>
    </dgm:pt>
    <dgm:pt modelId="{40813084-8D61-45C5-BB07-AC2816E43770}" type="parTrans" cxnId="{4702D1BC-80E1-46AF-93A9-AF17AC84C088}">
      <dgm:prSet/>
      <dgm:spPr/>
      <dgm:t>
        <a:bodyPr/>
        <a:lstStyle/>
        <a:p>
          <a:endParaRPr lang="fi-FI"/>
        </a:p>
      </dgm:t>
    </dgm:pt>
    <dgm:pt modelId="{13D98EC9-FA44-42AE-9792-1B669506361F}" type="sibTrans" cxnId="{4702D1BC-80E1-46AF-93A9-AF17AC84C088}">
      <dgm:prSet/>
      <dgm:spPr/>
      <dgm:t>
        <a:bodyPr/>
        <a:lstStyle/>
        <a:p>
          <a:endParaRPr lang="fi-FI"/>
        </a:p>
      </dgm:t>
    </dgm:pt>
    <dgm:pt modelId="{D96D54DC-95EE-46E4-B607-351E99829643}">
      <dgm:prSet custT="1"/>
      <dgm:spPr/>
      <dgm:t>
        <a:bodyPr/>
        <a:lstStyle/>
        <a:p>
          <a:pPr rtl="0"/>
          <a:r>
            <a:rPr lang="fi-FI" sz="2400" dirty="0">
              <a:solidFill>
                <a:schemeClr val="tx1"/>
              </a:solidFill>
            </a:rPr>
            <a:t>Geenin siirtämien toiseen eliöön</a:t>
          </a:r>
        </a:p>
      </dgm:t>
    </dgm:pt>
    <dgm:pt modelId="{21AB6948-0234-4C0A-96E8-FF37A866DB11}" type="parTrans" cxnId="{D8ECC0F5-982C-4ACC-8149-801831D2526C}">
      <dgm:prSet/>
      <dgm:spPr/>
      <dgm:t>
        <a:bodyPr/>
        <a:lstStyle/>
        <a:p>
          <a:endParaRPr lang="fi-FI"/>
        </a:p>
      </dgm:t>
    </dgm:pt>
    <dgm:pt modelId="{FFBFF286-9EFC-43B1-83A2-AD5FBFF00AA7}" type="sibTrans" cxnId="{D8ECC0F5-982C-4ACC-8149-801831D2526C}">
      <dgm:prSet/>
      <dgm:spPr/>
      <dgm:t>
        <a:bodyPr/>
        <a:lstStyle/>
        <a:p>
          <a:endParaRPr lang="fi-FI"/>
        </a:p>
      </dgm:t>
    </dgm:pt>
    <dgm:pt modelId="{D0932092-A2E1-4820-8D72-FF7A1B2A22DA}" type="pres">
      <dgm:prSet presAssocID="{97B5AD97-7C84-471E-B902-2940162D7C6A}" presName="linear" presStyleCnt="0">
        <dgm:presLayoutVars>
          <dgm:animLvl val="lvl"/>
          <dgm:resizeHandles val="exact"/>
        </dgm:presLayoutVars>
      </dgm:prSet>
      <dgm:spPr/>
    </dgm:pt>
    <dgm:pt modelId="{C0CBC828-1A5A-4F58-B03A-C2526C6D9487}" type="pres">
      <dgm:prSet presAssocID="{38CB7CC8-2105-4546-8708-C526CF4FA8A8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97FF9B02-2A7A-43F8-A503-442195D25867}" type="pres">
      <dgm:prSet presAssocID="{98E94110-080A-47E5-BE67-56CED329A4A0}" presName="spacer" presStyleCnt="0"/>
      <dgm:spPr/>
    </dgm:pt>
    <dgm:pt modelId="{C4C74CCC-3637-4565-BA73-A08F73C43787}" type="pres">
      <dgm:prSet presAssocID="{C90CC1CD-CBC3-41EC-A722-14D8895D0061}" presName="parentText" presStyleLbl="node1" presStyleIdx="1" presStyleCnt="10" custLinFactNeighborX="164" custLinFactNeighborY="-17220">
        <dgm:presLayoutVars>
          <dgm:chMax val="0"/>
          <dgm:bulletEnabled val="1"/>
        </dgm:presLayoutVars>
      </dgm:prSet>
      <dgm:spPr/>
    </dgm:pt>
    <dgm:pt modelId="{6CBAD98F-110E-484B-985C-3B95B2688ECE}" type="pres">
      <dgm:prSet presAssocID="{70C1F02C-0DBD-4BB0-89D8-C7ADE7B332EA}" presName="spacer" presStyleCnt="0"/>
      <dgm:spPr/>
    </dgm:pt>
    <dgm:pt modelId="{2EB3F5FA-00B1-475C-A60F-5FC44AEC44B5}" type="pres">
      <dgm:prSet presAssocID="{C478BF21-EBD4-4AAD-B527-68AB39B17E5D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33A05EDB-11A6-4694-9711-9F9577189561}" type="pres">
      <dgm:prSet presAssocID="{13D98EC9-FA44-42AE-9792-1B669506361F}" presName="spacer" presStyleCnt="0"/>
      <dgm:spPr/>
    </dgm:pt>
    <dgm:pt modelId="{4610F0F6-41E6-45B5-B690-DB3235D05479}" type="pres">
      <dgm:prSet presAssocID="{B8B8039D-1608-4D6F-B283-27D542F2E5C5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A69D0D80-1373-485F-AA5B-DB3AAC202020}" type="pres">
      <dgm:prSet presAssocID="{9B4D6D99-2398-4F87-B5ED-917FD4076EC3}" presName="spacer" presStyleCnt="0"/>
      <dgm:spPr/>
    </dgm:pt>
    <dgm:pt modelId="{866B3D65-7806-44A6-B617-03DF844BD43C}" type="pres">
      <dgm:prSet presAssocID="{35E9C334-050E-4D68-B57C-2ECA75F6C532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B2723B2E-F74D-48BD-A045-B2D3C87D6B46}" type="pres">
      <dgm:prSet presAssocID="{8F63F4E8-68B3-4981-A193-84DBFDC165E1}" presName="spacer" presStyleCnt="0"/>
      <dgm:spPr/>
    </dgm:pt>
    <dgm:pt modelId="{1BD66366-0E31-4325-9DD2-360EF3677630}" type="pres">
      <dgm:prSet presAssocID="{936D33D8-775C-440D-A725-3EC62CFAFFB2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76DB2541-30CC-4D1A-975F-E1DAEF05048E}" type="pres">
      <dgm:prSet presAssocID="{DE1459BB-EFA7-44B7-92EA-1186470D942F}" presName="spacer" presStyleCnt="0"/>
      <dgm:spPr/>
    </dgm:pt>
    <dgm:pt modelId="{F55C718A-4080-4C92-91BD-ECE7E25854C6}" type="pres">
      <dgm:prSet presAssocID="{37995992-8519-47DC-A396-93F61CD63B1A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DDDF1EED-403C-4D1F-80C3-2B650C866412}" type="pres">
      <dgm:prSet presAssocID="{E4EB9190-B7F8-45E5-9B6B-D8AFEF7A5D88}" presName="spacer" presStyleCnt="0"/>
      <dgm:spPr/>
    </dgm:pt>
    <dgm:pt modelId="{3299B114-C750-4DA8-8687-EBBE59F4985E}" type="pres">
      <dgm:prSet presAssocID="{02665C45-6ABC-4824-B34F-63D306A30ADE}" presName="parentText" presStyleLbl="node1" presStyleIdx="7" presStyleCnt="10" custLinFactNeighborY="76192">
        <dgm:presLayoutVars>
          <dgm:chMax val="0"/>
          <dgm:bulletEnabled val="1"/>
        </dgm:presLayoutVars>
      </dgm:prSet>
      <dgm:spPr/>
    </dgm:pt>
    <dgm:pt modelId="{4A4F0BF3-0039-4FD4-B7EA-65970AAC4204}" type="pres">
      <dgm:prSet presAssocID="{FA165CE7-9F7C-40B3-B899-F2D3976AD3B2}" presName="spacer" presStyleCnt="0"/>
      <dgm:spPr/>
    </dgm:pt>
    <dgm:pt modelId="{2BF5EB5B-FE42-46DE-9E43-A8FBCC75E974}" type="pres">
      <dgm:prSet presAssocID="{D96D54DC-95EE-46E4-B607-351E99829643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0B253610-9BDE-41D3-A038-965B485B1805}" type="pres">
      <dgm:prSet presAssocID="{FFBFF286-9EFC-43B1-83A2-AD5FBFF00AA7}" presName="spacer" presStyleCnt="0"/>
      <dgm:spPr/>
    </dgm:pt>
    <dgm:pt modelId="{242B505D-5E71-43CB-A910-4D95F7D2C9E3}" type="pres">
      <dgm:prSet presAssocID="{1F56F6DC-A0B7-4907-85D7-0076FFE0F0E7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5DBB4C23-39EF-4CE7-9BC3-B371F156E4A7}" srcId="{97B5AD97-7C84-471E-B902-2940162D7C6A}" destId="{38CB7CC8-2105-4546-8708-C526CF4FA8A8}" srcOrd="0" destOrd="0" parTransId="{E61347F7-0F3E-41AF-9953-2E98EF8EDEC7}" sibTransId="{98E94110-080A-47E5-BE67-56CED329A4A0}"/>
    <dgm:cxn modelId="{4CCE3924-6831-4BF8-AC10-8DADB36AC9D3}" srcId="{97B5AD97-7C84-471E-B902-2940162D7C6A}" destId="{37995992-8519-47DC-A396-93F61CD63B1A}" srcOrd="6" destOrd="0" parTransId="{A7FE816B-92EC-4480-8CDB-095C116C6C8E}" sibTransId="{E4EB9190-B7F8-45E5-9B6B-D8AFEF7A5D88}"/>
    <dgm:cxn modelId="{5DFBC626-65BF-4D12-B1FB-EC5D8828655E}" type="presOf" srcId="{02665C45-6ABC-4824-B34F-63D306A30ADE}" destId="{3299B114-C750-4DA8-8687-EBBE59F4985E}" srcOrd="0" destOrd="0" presId="urn:microsoft.com/office/officeart/2005/8/layout/vList2"/>
    <dgm:cxn modelId="{C97D0160-A609-44AA-A8CF-4E792E10A540}" srcId="{97B5AD97-7C84-471E-B902-2940162D7C6A}" destId="{02665C45-6ABC-4824-B34F-63D306A30ADE}" srcOrd="7" destOrd="0" parTransId="{6DAB03F9-5B48-4502-9DBA-4C4CA68960F0}" sibTransId="{FA165CE7-9F7C-40B3-B899-F2D3976AD3B2}"/>
    <dgm:cxn modelId="{67258E63-3FD6-4202-9BDA-2205A4D600B1}" type="presOf" srcId="{D96D54DC-95EE-46E4-B607-351E99829643}" destId="{2BF5EB5B-FE42-46DE-9E43-A8FBCC75E974}" srcOrd="0" destOrd="0" presId="urn:microsoft.com/office/officeart/2005/8/layout/vList2"/>
    <dgm:cxn modelId="{8D621F45-66D5-419E-B74D-6946272A91B1}" srcId="{97B5AD97-7C84-471E-B902-2940162D7C6A}" destId="{936D33D8-775C-440D-A725-3EC62CFAFFB2}" srcOrd="5" destOrd="0" parTransId="{C9FC36A3-E7DC-4A5F-960A-C87A016F3ACE}" sibTransId="{DE1459BB-EFA7-44B7-92EA-1186470D942F}"/>
    <dgm:cxn modelId="{370E6472-CF0A-421F-BDCE-89AB47390707}" type="presOf" srcId="{37995992-8519-47DC-A396-93F61CD63B1A}" destId="{F55C718A-4080-4C92-91BD-ECE7E25854C6}" srcOrd="0" destOrd="0" presId="urn:microsoft.com/office/officeart/2005/8/layout/vList2"/>
    <dgm:cxn modelId="{1174647F-1BF0-4298-B59C-E3CAA5A58033}" type="presOf" srcId="{38CB7CC8-2105-4546-8708-C526CF4FA8A8}" destId="{C0CBC828-1A5A-4F58-B03A-C2526C6D9487}" srcOrd="0" destOrd="0" presId="urn:microsoft.com/office/officeart/2005/8/layout/vList2"/>
    <dgm:cxn modelId="{318D7386-7BAD-49B7-AD4D-76742B6E8459}" type="presOf" srcId="{35E9C334-050E-4D68-B57C-2ECA75F6C532}" destId="{866B3D65-7806-44A6-B617-03DF844BD43C}" srcOrd="0" destOrd="0" presId="urn:microsoft.com/office/officeart/2005/8/layout/vList2"/>
    <dgm:cxn modelId="{477B0F9D-D870-4415-BF95-A0F5F7DD17AF}" srcId="{97B5AD97-7C84-471E-B902-2940162D7C6A}" destId="{1F56F6DC-A0B7-4907-85D7-0076FFE0F0E7}" srcOrd="9" destOrd="0" parTransId="{C80F5238-DE62-46A8-AC19-B5B4F5B1553E}" sibTransId="{ADC689ED-CF3D-437A-A685-FA6C9D4B281E}"/>
    <dgm:cxn modelId="{9174629E-7FDF-47BB-83F7-60A69652F68C}" srcId="{97B5AD97-7C84-471E-B902-2940162D7C6A}" destId="{C90CC1CD-CBC3-41EC-A722-14D8895D0061}" srcOrd="1" destOrd="0" parTransId="{A86EDC70-D651-456F-AD03-81EC5843EFBE}" sibTransId="{70C1F02C-0DBD-4BB0-89D8-C7ADE7B332EA}"/>
    <dgm:cxn modelId="{EB3629A1-9CF5-408E-A5F7-0B43EEF8CAEF}" type="presOf" srcId="{C478BF21-EBD4-4AAD-B527-68AB39B17E5D}" destId="{2EB3F5FA-00B1-475C-A60F-5FC44AEC44B5}" srcOrd="0" destOrd="0" presId="urn:microsoft.com/office/officeart/2005/8/layout/vList2"/>
    <dgm:cxn modelId="{32257EB0-DF45-4F14-BF26-CC18F458EE15}" type="presOf" srcId="{B8B8039D-1608-4D6F-B283-27D542F2E5C5}" destId="{4610F0F6-41E6-45B5-B690-DB3235D05479}" srcOrd="0" destOrd="0" presId="urn:microsoft.com/office/officeart/2005/8/layout/vList2"/>
    <dgm:cxn modelId="{571BCBB6-BB35-4F6D-B9C6-C348A16D004F}" srcId="{97B5AD97-7C84-471E-B902-2940162D7C6A}" destId="{B8B8039D-1608-4D6F-B283-27D542F2E5C5}" srcOrd="3" destOrd="0" parTransId="{692ADF43-2D66-4C34-BAF8-5D76E8C0608D}" sibTransId="{9B4D6D99-2398-4F87-B5ED-917FD4076EC3}"/>
    <dgm:cxn modelId="{4702D1BC-80E1-46AF-93A9-AF17AC84C088}" srcId="{97B5AD97-7C84-471E-B902-2940162D7C6A}" destId="{C478BF21-EBD4-4AAD-B527-68AB39B17E5D}" srcOrd="2" destOrd="0" parTransId="{40813084-8D61-45C5-BB07-AC2816E43770}" sibTransId="{13D98EC9-FA44-42AE-9792-1B669506361F}"/>
    <dgm:cxn modelId="{814018BD-C634-4D14-AAE5-5CA43BC8A2A9}" type="presOf" srcId="{1F56F6DC-A0B7-4907-85D7-0076FFE0F0E7}" destId="{242B505D-5E71-43CB-A910-4D95F7D2C9E3}" srcOrd="0" destOrd="0" presId="urn:microsoft.com/office/officeart/2005/8/layout/vList2"/>
    <dgm:cxn modelId="{37585FC2-768D-480A-9709-4DD3EC01504C}" srcId="{97B5AD97-7C84-471E-B902-2940162D7C6A}" destId="{35E9C334-050E-4D68-B57C-2ECA75F6C532}" srcOrd="4" destOrd="0" parTransId="{CDA15B30-C027-422B-B909-790DECC50146}" sibTransId="{8F63F4E8-68B3-4981-A193-84DBFDC165E1}"/>
    <dgm:cxn modelId="{7B238FED-19D0-4E06-845D-B26F907B3134}" type="presOf" srcId="{97B5AD97-7C84-471E-B902-2940162D7C6A}" destId="{D0932092-A2E1-4820-8D72-FF7A1B2A22DA}" srcOrd="0" destOrd="0" presId="urn:microsoft.com/office/officeart/2005/8/layout/vList2"/>
    <dgm:cxn modelId="{8F41A6F1-54B7-4A27-BD51-295C441B4B66}" type="presOf" srcId="{C90CC1CD-CBC3-41EC-A722-14D8895D0061}" destId="{C4C74CCC-3637-4565-BA73-A08F73C43787}" srcOrd="0" destOrd="0" presId="urn:microsoft.com/office/officeart/2005/8/layout/vList2"/>
    <dgm:cxn modelId="{D8ECC0F5-982C-4ACC-8149-801831D2526C}" srcId="{97B5AD97-7C84-471E-B902-2940162D7C6A}" destId="{D96D54DC-95EE-46E4-B607-351E99829643}" srcOrd="8" destOrd="0" parTransId="{21AB6948-0234-4C0A-96E8-FF37A866DB11}" sibTransId="{FFBFF286-9EFC-43B1-83A2-AD5FBFF00AA7}"/>
    <dgm:cxn modelId="{0D4ED9FE-02E3-49E4-A452-7CA0DC88910C}" type="presOf" srcId="{936D33D8-775C-440D-A725-3EC62CFAFFB2}" destId="{1BD66366-0E31-4325-9DD2-360EF3677630}" srcOrd="0" destOrd="0" presId="urn:microsoft.com/office/officeart/2005/8/layout/vList2"/>
    <dgm:cxn modelId="{F21E9AE9-B3AE-4866-BB1F-6E18BC9DC982}" type="presParOf" srcId="{D0932092-A2E1-4820-8D72-FF7A1B2A22DA}" destId="{C0CBC828-1A5A-4F58-B03A-C2526C6D9487}" srcOrd="0" destOrd="0" presId="urn:microsoft.com/office/officeart/2005/8/layout/vList2"/>
    <dgm:cxn modelId="{7DF9480F-ED6B-4C4A-839E-27A2764BE21D}" type="presParOf" srcId="{D0932092-A2E1-4820-8D72-FF7A1B2A22DA}" destId="{97FF9B02-2A7A-43F8-A503-442195D25867}" srcOrd="1" destOrd="0" presId="urn:microsoft.com/office/officeart/2005/8/layout/vList2"/>
    <dgm:cxn modelId="{BAEA0557-EEF4-4301-8053-6CB7A96C610F}" type="presParOf" srcId="{D0932092-A2E1-4820-8D72-FF7A1B2A22DA}" destId="{C4C74CCC-3637-4565-BA73-A08F73C43787}" srcOrd="2" destOrd="0" presId="urn:microsoft.com/office/officeart/2005/8/layout/vList2"/>
    <dgm:cxn modelId="{3DE37FD9-93F0-44C4-AB16-F14E663E5FED}" type="presParOf" srcId="{D0932092-A2E1-4820-8D72-FF7A1B2A22DA}" destId="{6CBAD98F-110E-484B-985C-3B95B2688ECE}" srcOrd="3" destOrd="0" presId="urn:microsoft.com/office/officeart/2005/8/layout/vList2"/>
    <dgm:cxn modelId="{739455C5-B245-42AE-8813-6E0FB57C6F8C}" type="presParOf" srcId="{D0932092-A2E1-4820-8D72-FF7A1B2A22DA}" destId="{2EB3F5FA-00B1-475C-A60F-5FC44AEC44B5}" srcOrd="4" destOrd="0" presId="urn:microsoft.com/office/officeart/2005/8/layout/vList2"/>
    <dgm:cxn modelId="{6897BCF5-5DAD-43AB-A493-CFA6022F1A1B}" type="presParOf" srcId="{D0932092-A2E1-4820-8D72-FF7A1B2A22DA}" destId="{33A05EDB-11A6-4694-9711-9F9577189561}" srcOrd="5" destOrd="0" presId="urn:microsoft.com/office/officeart/2005/8/layout/vList2"/>
    <dgm:cxn modelId="{B5AB5C4A-01C1-433D-9993-8CD7B9FF9969}" type="presParOf" srcId="{D0932092-A2E1-4820-8D72-FF7A1B2A22DA}" destId="{4610F0F6-41E6-45B5-B690-DB3235D05479}" srcOrd="6" destOrd="0" presId="urn:microsoft.com/office/officeart/2005/8/layout/vList2"/>
    <dgm:cxn modelId="{2EE9B74C-BCA6-4DAA-99FF-C99AE5E44FF6}" type="presParOf" srcId="{D0932092-A2E1-4820-8D72-FF7A1B2A22DA}" destId="{A69D0D80-1373-485F-AA5B-DB3AAC202020}" srcOrd="7" destOrd="0" presId="urn:microsoft.com/office/officeart/2005/8/layout/vList2"/>
    <dgm:cxn modelId="{403CB216-7ADC-4FAB-A029-D0112337D7FD}" type="presParOf" srcId="{D0932092-A2E1-4820-8D72-FF7A1B2A22DA}" destId="{866B3D65-7806-44A6-B617-03DF844BD43C}" srcOrd="8" destOrd="0" presId="urn:microsoft.com/office/officeart/2005/8/layout/vList2"/>
    <dgm:cxn modelId="{348B36D5-B388-463B-B50C-93F0F12073F0}" type="presParOf" srcId="{D0932092-A2E1-4820-8D72-FF7A1B2A22DA}" destId="{B2723B2E-F74D-48BD-A045-B2D3C87D6B46}" srcOrd="9" destOrd="0" presId="urn:microsoft.com/office/officeart/2005/8/layout/vList2"/>
    <dgm:cxn modelId="{6598F327-CF73-441A-9A2F-6E0FF18A49EB}" type="presParOf" srcId="{D0932092-A2E1-4820-8D72-FF7A1B2A22DA}" destId="{1BD66366-0E31-4325-9DD2-360EF3677630}" srcOrd="10" destOrd="0" presId="urn:microsoft.com/office/officeart/2005/8/layout/vList2"/>
    <dgm:cxn modelId="{F4D99176-560C-45A1-A4B0-68DE49D5D43D}" type="presParOf" srcId="{D0932092-A2E1-4820-8D72-FF7A1B2A22DA}" destId="{76DB2541-30CC-4D1A-975F-E1DAEF05048E}" srcOrd="11" destOrd="0" presId="urn:microsoft.com/office/officeart/2005/8/layout/vList2"/>
    <dgm:cxn modelId="{CE6BD01C-25C3-4C38-83B8-1DF981FFCB13}" type="presParOf" srcId="{D0932092-A2E1-4820-8D72-FF7A1B2A22DA}" destId="{F55C718A-4080-4C92-91BD-ECE7E25854C6}" srcOrd="12" destOrd="0" presId="urn:microsoft.com/office/officeart/2005/8/layout/vList2"/>
    <dgm:cxn modelId="{734EF8B9-A9C7-427B-8F64-FB5BC3F75BF7}" type="presParOf" srcId="{D0932092-A2E1-4820-8D72-FF7A1B2A22DA}" destId="{DDDF1EED-403C-4D1F-80C3-2B650C866412}" srcOrd="13" destOrd="0" presId="urn:microsoft.com/office/officeart/2005/8/layout/vList2"/>
    <dgm:cxn modelId="{4936D077-6A00-4153-AFC3-91C46FC0495D}" type="presParOf" srcId="{D0932092-A2E1-4820-8D72-FF7A1B2A22DA}" destId="{3299B114-C750-4DA8-8687-EBBE59F4985E}" srcOrd="14" destOrd="0" presId="urn:microsoft.com/office/officeart/2005/8/layout/vList2"/>
    <dgm:cxn modelId="{B65D405F-504B-470F-BCDA-0B2C3C541865}" type="presParOf" srcId="{D0932092-A2E1-4820-8D72-FF7A1B2A22DA}" destId="{4A4F0BF3-0039-4FD4-B7EA-65970AAC4204}" srcOrd="15" destOrd="0" presId="urn:microsoft.com/office/officeart/2005/8/layout/vList2"/>
    <dgm:cxn modelId="{4E4CFD8A-F794-41A7-9645-1CA28B81D037}" type="presParOf" srcId="{D0932092-A2E1-4820-8D72-FF7A1B2A22DA}" destId="{2BF5EB5B-FE42-46DE-9E43-A8FBCC75E974}" srcOrd="16" destOrd="0" presId="urn:microsoft.com/office/officeart/2005/8/layout/vList2"/>
    <dgm:cxn modelId="{8FE87057-6C19-4143-845B-B55DB9533C89}" type="presParOf" srcId="{D0932092-A2E1-4820-8D72-FF7A1B2A22DA}" destId="{0B253610-9BDE-41D3-A038-965B485B1805}" srcOrd="17" destOrd="0" presId="urn:microsoft.com/office/officeart/2005/8/layout/vList2"/>
    <dgm:cxn modelId="{80E2B095-3B2D-4CAF-88D3-C75A74C9C50D}" type="presParOf" srcId="{D0932092-A2E1-4820-8D72-FF7A1B2A22DA}" destId="{242B505D-5E71-43CB-A910-4D95F7D2C9E3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3086E-D993-402E-A2DD-675EA7DF63F6}">
      <dsp:nvSpPr>
        <dsp:cNvPr id="0" name=""/>
        <dsp:cNvSpPr/>
      </dsp:nvSpPr>
      <dsp:spPr>
        <a:xfrm rot="16200000">
          <a:off x="1193373" y="-1193373"/>
          <a:ext cx="2551013" cy="493776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DNA:n eristämistä, siirtämistä ja muokkaamista </a:t>
          </a:r>
        </a:p>
      </dsp:txBody>
      <dsp:txXfrm rot="5400000">
        <a:off x="-1" y="1"/>
        <a:ext cx="4937760" cy="1913260"/>
      </dsp:txXfrm>
    </dsp:sp>
    <dsp:sp modelId="{5B13F5F0-5E69-4ECC-B3AC-EE783F3DEC35}">
      <dsp:nvSpPr>
        <dsp:cNvPr id="0" name=""/>
        <dsp:cNvSpPr/>
      </dsp:nvSpPr>
      <dsp:spPr>
        <a:xfrm>
          <a:off x="4937760" y="0"/>
          <a:ext cx="4937760" cy="2551013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Geneettisen tiedon tallentamista ja analysointia </a:t>
          </a:r>
        </a:p>
      </dsp:txBody>
      <dsp:txXfrm>
        <a:off x="4937760" y="0"/>
        <a:ext cx="4937760" cy="1913260"/>
      </dsp:txXfrm>
    </dsp:sp>
    <dsp:sp modelId="{7F100EA1-CE4C-44BE-8816-FE4D368BCC8E}">
      <dsp:nvSpPr>
        <dsp:cNvPr id="0" name=""/>
        <dsp:cNvSpPr/>
      </dsp:nvSpPr>
      <dsp:spPr>
        <a:xfrm rot="10800000">
          <a:off x="0" y="2551013"/>
          <a:ext cx="4937760" cy="2551013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Geenin rakenteen ja toiminnan tutkimista</a:t>
          </a:r>
        </a:p>
      </dsp:txBody>
      <dsp:txXfrm rot="10800000">
        <a:off x="0" y="3188766"/>
        <a:ext cx="4937760" cy="1913260"/>
      </dsp:txXfrm>
    </dsp:sp>
    <dsp:sp modelId="{E6CBB00E-2DFA-4F7D-A5D6-31BCC6ADD5A7}">
      <dsp:nvSpPr>
        <dsp:cNvPr id="0" name=""/>
        <dsp:cNvSpPr/>
      </dsp:nvSpPr>
      <dsp:spPr>
        <a:xfrm rot="5400000">
          <a:off x="6131133" y="1357640"/>
          <a:ext cx="2551013" cy="493776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Eliöiden perimän muokkaamista (siirtogeeniset eliöt)</a:t>
          </a:r>
        </a:p>
      </dsp:txBody>
      <dsp:txXfrm rot="-5400000">
        <a:off x="4937759" y="3188766"/>
        <a:ext cx="4937760" cy="1913260"/>
      </dsp:txXfrm>
    </dsp:sp>
    <dsp:sp modelId="{A34F124E-CDED-4368-AF22-477F9738D3C0}">
      <dsp:nvSpPr>
        <dsp:cNvPr id="0" name=""/>
        <dsp:cNvSpPr/>
      </dsp:nvSpPr>
      <dsp:spPr>
        <a:xfrm>
          <a:off x="3456432" y="1913260"/>
          <a:ext cx="2962656" cy="127550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Geenitekniikka on </a:t>
          </a:r>
        </a:p>
      </dsp:txBody>
      <dsp:txXfrm>
        <a:off x="3518697" y="1975525"/>
        <a:ext cx="2838126" cy="1150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BC828-1A5A-4F58-B03A-C2526C6D9487}">
      <dsp:nvSpPr>
        <dsp:cNvPr id="0" name=""/>
        <dsp:cNvSpPr/>
      </dsp:nvSpPr>
      <dsp:spPr>
        <a:xfrm>
          <a:off x="0" y="996"/>
          <a:ext cx="10843795" cy="5804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chemeClr val="tx1"/>
              </a:solidFill>
            </a:rPr>
            <a:t>Entsyymit työkaluina</a:t>
          </a:r>
        </a:p>
      </dsp:txBody>
      <dsp:txXfrm>
        <a:off x="28334" y="29330"/>
        <a:ext cx="10787127" cy="523761"/>
      </dsp:txXfrm>
    </dsp:sp>
    <dsp:sp modelId="{C4C74CCC-3637-4565-BA73-A08F73C43787}">
      <dsp:nvSpPr>
        <dsp:cNvPr id="0" name=""/>
        <dsp:cNvSpPr/>
      </dsp:nvSpPr>
      <dsp:spPr>
        <a:xfrm>
          <a:off x="0" y="593253"/>
          <a:ext cx="10843795" cy="5804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chemeClr val="tx1"/>
              </a:solidFill>
            </a:rPr>
            <a:t>DNA:n eristäminen</a:t>
          </a:r>
        </a:p>
      </dsp:txBody>
      <dsp:txXfrm>
        <a:off x="28334" y="621587"/>
        <a:ext cx="10787127" cy="523761"/>
      </dsp:txXfrm>
    </dsp:sp>
    <dsp:sp modelId="{2EB3F5FA-00B1-475C-A60F-5FC44AEC44B5}">
      <dsp:nvSpPr>
        <dsp:cNvPr id="0" name=""/>
        <dsp:cNvSpPr/>
      </dsp:nvSpPr>
      <dsp:spPr>
        <a:xfrm>
          <a:off x="0" y="1190430"/>
          <a:ext cx="10843795" cy="5804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chemeClr val="tx1"/>
              </a:solidFill>
            </a:rPr>
            <a:t>DNA:n pilkkominen</a:t>
          </a:r>
        </a:p>
      </dsp:txBody>
      <dsp:txXfrm>
        <a:off x="28334" y="1218764"/>
        <a:ext cx="10787127" cy="523761"/>
      </dsp:txXfrm>
    </dsp:sp>
    <dsp:sp modelId="{4610F0F6-41E6-45B5-B690-DB3235D05479}">
      <dsp:nvSpPr>
        <dsp:cNvPr id="0" name=""/>
        <dsp:cNvSpPr/>
      </dsp:nvSpPr>
      <dsp:spPr>
        <a:xfrm>
          <a:off x="0" y="1785147"/>
          <a:ext cx="10843795" cy="5804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chemeClr val="tx1"/>
              </a:solidFill>
            </a:rPr>
            <a:t>DNA-palojen erottelu elektroforeesilla</a:t>
          </a:r>
        </a:p>
      </dsp:txBody>
      <dsp:txXfrm>
        <a:off x="28334" y="1813481"/>
        <a:ext cx="10787127" cy="523761"/>
      </dsp:txXfrm>
    </dsp:sp>
    <dsp:sp modelId="{866B3D65-7806-44A6-B617-03DF844BD43C}">
      <dsp:nvSpPr>
        <dsp:cNvPr id="0" name=""/>
        <dsp:cNvSpPr/>
      </dsp:nvSpPr>
      <dsp:spPr>
        <a:xfrm>
          <a:off x="0" y="2379865"/>
          <a:ext cx="10843795" cy="58042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chemeClr val="tx1"/>
              </a:solidFill>
            </a:rPr>
            <a:t>DNA:n monistaminen (PCR)</a:t>
          </a:r>
        </a:p>
      </dsp:txBody>
      <dsp:txXfrm>
        <a:off x="28334" y="2408199"/>
        <a:ext cx="10787127" cy="523761"/>
      </dsp:txXfrm>
    </dsp:sp>
    <dsp:sp modelId="{1BD66366-0E31-4325-9DD2-360EF3677630}">
      <dsp:nvSpPr>
        <dsp:cNvPr id="0" name=""/>
        <dsp:cNvSpPr/>
      </dsp:nvSpPr>
      <dsp:spPr>
        <a:xfrm>
          <a:off x="0" y="2974582"/>
          <a:ext cx="10843795" cy="5804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chemeClr val="tx1"/>
              </a:solidFill>
            </a:rPr>
            <a:t>DNA:n sekvensointi</a:t>
          </a:r>
        </a:p>
      </dsp:txBody>
      <dsp:txXfrm>
        <a:off x="28334" y="3002916"/>
        <a:ext cx="10787127" cy="523761"/>
      </dsp:txXfrm>
    </dsp:sp>
    <dsp:sp modelId="{F55C718A-4080-4C92-91BD-ECE7E25854C6}">
      <dsp:nvSpPr>
        <dsp:cNvPr id="0" name=""/>
        <dsp:cNvSpPr/>
      </dsp:nvSpPr>
      <dsp:spPr>
        <a:xfrm>
          <a:off x="0" y="3569299"/>
          <a:ext cx="10843795" cy="5804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chemeClr val="tx1"/>
              </a:solidFill>
            </a:rPr>
            <a:t>Geenin eristäminen </a:t>
          </a:r>
        </a:p>
      </dsp:txBody>
      <dsp:txXfrm>
        <a:off x="28334" y="3597633"/>
        <a:ext cx="10787127" cy="523761"/>
      </dsp:txXfrm>
    </dsp:sp>
    <dsp:sp modelId="{3299B114-C750-4DA8-8687-EBBE59F4985E}">
      <dsp:nvSpPr>
        <dsp:cNvPr id="0" name=""/>
        <dsp:cNvSpPr/>
      </dsp:nvSpPr>
      <dsp:spPr>
        <a:xfrm>
          <a:off x="0" y="4174902"/>
          <a:ext cx="10843795" cy="5804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chemeClr val="tx1"/>
              </a:solidFill>
            </a:rPr>
            <a:t>DNA:n tallentaminen geenikirjastoksi</a:t>
          </a:r>
        </a:p>
      </dsp:txBody>
      <dsp:txXfrm>
        <a:off x="28334" y="4203236"/>
        <a:ext cx="10787127" cy="523761"/>
      </dsp:txXfrm>
    </dsp:sp>
    <dsp:sp modelId="{2BF5EB5B-FE42-46DE-9E43-A8FBCC75E974}">
      <dsp:nvSpPr>
        <dsp:cNvPr id="0" name=""/>
        <dsp:cNvSpPr/>
      </dsp:nvSpPr>
      <dsp:spPr>
        <a:xfrm>
          <a:off x="0" y="4758733"/>
          <a:ext cx="10843795" cy="5804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chemeClr val="tx1"/>
              </a:solidFill>
            </a:rPr>
            <a:t>Geenin siirtämien toiseen eliöön</a:t>
          </a:r>
        </a:p>
      </dsp:txBody>
      <dsp:txXfrm>
        <a:off x="28334" y="4787067"/>
        <a:ext cx="10787127" cy="523761"/>
      </dsp:txXfrm>
    </dsp:sp>
    <dsp:sp modelId="{242B505D-5E71-43CB-A910-4D95F7D2C9E3}">
      <dsp:nvSpPr>
        <dsp:cNvPr id="0" name=""/>
        <dsp:cNvSpPr/>
      </dsp:nvSpPr>
      <dsp:spPr>
        <a:xfrm>
          <a:off x="0" y="5353451"/>
          <a:ext cx="10843795" cy="58042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chemeClr val="tx1"/>
              </a:solidFill>
            </a:rPr>
            <a:t>DNA-sirut</a:t>
          </a:r>
        </a:p>
      </dsp:txBody>
      <dsp:txXfrm>
        <a:off x="28334" y="5381785"/>
        <a:ext cx="10787127" cy="523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8D1D66-6CF8-D99A-D90F-EF15525AA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1538764-4E71-F012-5CC6-3D50F008B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625F11-5831-24D0-A40A-6AA7244C8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DD8A-BA18-4561-842F-DC68BDAE28B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A10DEF-4F22-CEB3-E6ED-C072AF5DB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D021D3-80BF-6F1E-BB5B-B331AC27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FAE-A8A4-43FF-87A7-D6C3EF5122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18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A35BBA-31CE-A9A1-EC29-46296D2F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DE38348-623E-DFDF-8D23-042635179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8F4CC0-2D01-0AEF-744B-58AB1222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DD8A-BA18-4561-842F-DC68BDAE28B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FEF410-F119-2383-C815-BE8F728E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9EE049-03BE-7DEE-F774-9BDDF120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FAE-A8A4-43FF-87A7-D6C3EF5122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586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768CAFE-E927-2DAC-A9D5-45D1A0CBC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FDB1F8A-2A45-295F-623D-BF264A526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59E207-397E-E971-62D7-C9C1BF59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DD8A-BA18-4561-842F-DC68BDAE28B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968E20-8BE5-7287-0ADF-090DD1D7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2731DB-D185-F454-47B0-360BB9E3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FAE-A8A4-43FF-87A7-D6C3EF5122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9447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Biomi 6 luku 4</a:t>
            </a:r>
          </a:p>
        </p:txBody>
      </p:sp>
    </p:spTree>
    <p:extLst>
      <p:ext uri="{BB962C8B-B14F-4D97-AF65-F5344CB8AC3E}">
        <p14:creationId xmlns:p14="http://schemas.microsoft.com/office/powerpoint/2010/main" val="204738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847BD-EE81-5B21-161A-9C0F8172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7325FB-AF35-9738-36E7-8894745E0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535848-12C0-3B78-96A5-762C11D9C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DD8A-BA18-4561-842F-DC68BDAE28B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ACFCA0-5C1F-ADEA-1182-36181369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FD805B-DCB5-69CA-B5B3-7C39EF1D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FAE-A8A4-43FF-87A7-D6C3EF5122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424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743BCF-0770-45D1-8DE2-7F1A959D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4DCBE5-1E0D-BB98-9CD5-EEDBD2653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CD9900-2481-0A4A-D961-16B38FAFE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DD8A-BA18-4561-842F-DC68BDAE28B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7782FD-29A3-9A3A-B5F5-38D19AF85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62AFBF-E271-2006-DAF1-B877AB4B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FAE-A8A4-43FF-87A7-D6C3EF5122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13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2C7A22-D56B-B524-196F-3E26AAF3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F18CA5-34E7-D3B3-83B6-B526FF274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C052CA8-86A5-3265-A680-9254256F4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78C1448-8C73-04B1-0578-50321BBA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DD8A-BA18-4561-842F-DC68BDAE28B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67EF2EF-40D4-B297-49F7-2FCB7CADD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298775E-CA76-90D0-93AF-420069FF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FAE-A8A4-43FF-87A7-D6C3EF5122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892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82F220-C8CB-411F-DDCE-A27047E45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AA9933-E33E-32E7-898B-D9CAD0900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8A415AD-6A5D-C20F-C8FA-A11AB1665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B2E7756-A2DE-FD6B-FC74-7D6003317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73FFBDA-271B-019A-C7D7-2423E3FC0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1BB4A3C-12C7-A6D0-80D9-D916F67B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DD8A-BA18-4561-842F-DC68BDAE28B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4035955-A527-7A8A-DB88-1D78EA7D2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D98BBAF-C233-9703-059B-8024C165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FAE-A8A4-43FF-87A7-D6C3EF5122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35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4BF260-D07C-4314-F4AA-C60D1A45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F01665-4A7F-B4EE-3A08-5045F3CBD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DD8A-BA18-4561-842F-DC68BDAE28B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1E15FF6-987E-81BA-453A-035A8E3D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E6B6F99-51DD-CA39-AB9D-7FDAC0E7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FAE-A8A4-43FF-87A7-D6C3EF5122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037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A7906FE-9B98-9FFB-4B31-9D5168A9A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DD8A-BA18-4561-842F-DC68BDAE28B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596F53F-D00E-62E5-DE7D-D739151F2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A83753A-8398-8162-2B3A-55218917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FAE-A8A4-43FF-87A7-D6C3EF5122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89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597F68-15C4-0E37-8626-C3A441163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4E1690-6BCA-A620-1B11-CCF4D4219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BA8ED96-F9F1-006F-64CD-197CA62DD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E727446-A140-0DA7-3034-B3C38720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DD8A-BA18-4561-842F-DC68BDAE28B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E8F2C0-63AE-3DCE-2C57-71E6C1945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1CBF75F-3BBC-D201-2DFB-C4F19D3C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FAE-A8A4-43FF-87A7-D6C3EF5122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410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6BE77F-795F-B5C8-D92D-E3675E89D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695980F-274C-6BC3-B315-1F8973909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1BC6570-E033-F0BB-7B8D-922C4C6B0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44C12C-9443-46C0-DBFA-E057DF273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DD8A-BA18-4561-842F-DC68BDAE28B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D68137B-E52B-4CBB-9F4C-C0ACE6621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B58C401-C5C1-1CC9-CC27-0F7B98D8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FAE-A8A4-43FF-87A7-D6C3EF5122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16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DA1E189-AB37-F052-B660-5814FFC0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9B87E72-6C28-77E7-2235-E4272F78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E49278-DA97-2105-C675-016287C26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D5DD8A-BA18-4561-842F-DC68BDAE28BD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B63062-828C-8019-24E0-117245F43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5C03FC-0A42-8FAD-CF1E-0C0513C91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EE1FAE-A8A4-43FF-87A7-D6C3EF5122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063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Qsu3Kz9NY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shorts/GVcrSRe01f0" TargetMode="External"/><Relationship Id="rId2" Type="http://schemas.openxmlformats.org/officeDocument/2006/relationships/hyperlink" Target="https://www.youtube.com/watch?v=vq759wKCCUQ&amp;list=TLPQMTQwMjIwMjZ4l-aPRl8XiQ&amp;index=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P1fTcKB3TI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sisä-&#10;&#10;Kuvaus luotu automaattisesti">
            <a:extLst>
              <a:ext uri="{FF2B5EF4-FFF2-40B4-BE49-F238E27FC236}">
                <a16:creationId xmlns:a16="http://schemas.microsoft.com/office/drawing/2014/main" id="{CCB25AA7-BB30-AF34-B569-80D61B5C4C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74" r="1199" b="2407"/>
          <a:stretch>
            <a:fillRect/>
          </a:stretch>
        </p:blipFill>
        <p:spPr>
          <a:xfrm>
            <a:off x="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AC682C-44DF-0B1E-2BEA-212A499EB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184" y="306170"/>
            <a:ext cx="5394960" cy="3122830"/>
          </a:xfrm>
        </p:spPr>
        <p:txBody>
          <a:bodyPr anchor="b">
            <a:normAutofit/>
          </a:bodyPr>
          <a:lstStyle/>
          <a:p>
            <a:pPr algn="l"/>
            <a:r>
              <a:rPr lang="fi-FI" sz="4400" dirty="0"/>
              <a:t>LUKU 4</a:t>
            </a:r>
            <a:br>
              <a:rPr lang="fi-FI" sz="4400" dirty="0"/>
            </a:br>
            <a:r>
              <a:rPr lang="fi-FI" sz="4400" dirty="0"/>
              <a:t>GEENITEKNIIKAN PERUSMENETELMÄT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287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63149-5D0B-411D-8D53-FCEF7840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457" y="365125"/>
            <a:ext cx="5595258" cy="5611132"/>
          </a:xfrm>
        </p:spPr>
        <p:txBody>
          <a:bodyPr/>
          <a:lstStyle/>
          <a:p>
            <a:r>
              <a:rPr lang="fi-FI" dirty="0"/>
              <a:t>DNA:n kloonaus bakteerisolussa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812C1-9FA4-471C-A952-76B0D6A29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9" name="Kuva 8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C693C40E-BEC8-E400-42F1-37151A35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1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7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4562" y="146182"/>
            <a:ext cx="10972800" cy="1143000"/>
          </a:xfrm>
        </p:spPr>
        <p:txBody>
          <a:bodyPr/>
          <a:lstStyle/>
          <a:p>
            <a:pPr lvl="0"/>
            <a:r>
              <a:rPr lang="fi-FI" dirty="0"/>
              <a:t>DNA:n monistaminen (PCR)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09602" y="1268760"/>
            <a:ext cx="10937760" cy="5589240"/>
          </a:xfrm>
        </p:spPr>
        <p:txBody>
          <a:bodyPr>
            <a:normAutofit/>
          </a:bodyPr>
          <a:lstStyle/>
          <a:p>
            <a:r>
              <a:rPr lang="fi-FI" dirty="0"/>
              <a:t>POLYMERASE CHAIN REACTION =PCR</a:t>
            </a:r>
          </a:p>
          <a:p>
            <a:r>
              <a:rPr lang="fi-FI" dirty="0"/>
              <a:t>Tekniikka, jolla voidaan </a:t>
            </a:r>
            <a:r>
              <a:rPr lang="fi-FI" b="1" dirty="0"/>
              <a:t>monistaa </a:t>
            </a:r>
            <a:r>
              <a:rPr lang="fi-FI" b="1" dirty="0" err="1"/>
              <a:t>DNA:a</a:t>
            </a:r>
            <a:r>
              <a:rPr lang="fi-FI" b="1" dirty="0"/>
              <a:t> </a:t>
            </a:r>
            <a:r>
              <a:rPr lang="fi-FI" dirty="0"/>
              <a:t>-&gt; tarpeeksi materiaalia tutkimuksia varten</a:t>
            </a:r>
          </a:p>
          <a:p>
            <a:r>
              <a:rPr lang="fi-FI" dirty="0"/>
              <a:t>Sopii </a:t>
            </a:r>
            <a:r>
              <a:rPr lang="fi-FI" dirty="0" err="1"/>
              <a:t>max</a:t>
            </a:r>
            <a:r>
              <a:rPr lang="fi-FI" dirty="0"/>
              <a:t> 1000 emäsparille</a:t>
            </a:r>
          </a:p>
          <a:p>
            <a:r>
              <a:rPr lang="fi-FI" dirty="0"/>
              <a:t>Sopivien </a:t>
            </a:r>
            <a:r>
              <a:rPr lang="fi-FI" b="1" dirty="0"/>
              <a:t>alukkeiden</a:t>
            </a:r>
            <a:r>
              <a:rPr lang="fi-FI" dirty="0"/>
              <a:t> avulla rajataan haluttu DNA-pätkä monistettavaksi -&gt;DNA-polymeraasi syntetisoi kopioita</a:t>
            </a:r>
          </a:p>
          <a:p>
            <a:r>
              <a:rPr lang="fi-FI" dirty="0"/>
              <a:t>Sovelletaan mm. :</a:t>
            </a:r>
          </a:p>
          <a:p>
            <a:pPr lvl="1"/>
            <a:r>
              <a:rPr lang="fi-FI" dirty="0"/>
              <a:t>Tautidiagnostiikka</a:t>
            </a:r>
          </a:p>
          <a:p>
            <a:pPr lvl="1"/>
            <a:r>
              <a:rPr lang="fi-FI" dirty="0"/>
              <a:t>Geneettiset sormenjäljet (yksilötunnistus)</a:t>
            </a:r>
          </a:p>
          <a:p>
            <a:pPr lvl="1"/>
            <a:r>
              <a:rPr lang="fi-FI" dirty="0"/>
              <a:t>Isyystutkimus</a:t>
            </a:r>
          </a:p>
          <a:p>
            <a:r>
              <a:rPr lang="fi-FI" dirty="0">
                <a:hlinkClick r:id="rId2"/>
              </a:rPr>
              <a:t>https://www.youtube.com/watch?v=iQsu3Kz9NYo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pPr marL="747643" indent="-747643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597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153E-24AB-4D93-B756-8A47A444A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137" y="403593"/>
            <a:ext cx="5242863" cy="6317882"/>
          </a:xfrm>
        </p:spPr>
        <p:txBody>
          <a:bodyPr>
            <a:normAutofit fontScale="90000"/>
          </a:bodyPr>
          <a:lstStyle/>
          <a:p>
            <a:b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b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b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Putkeen: </a:t>
            </a:r>
            <a:b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Monistettava DNA + alukkeet + DNA-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nukleotideja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(A,T,G,C) + DNA-polymeraasia</a:t>
            </a:r>
            <a:b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b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lang="fi-FI" sz="2800" b="1" dirty="0"/>
              <a:t>PCR-laite toistaa seuraavaa ohjelmaa:</a:t>
            </a:r>
            <a:br>
              <a:rPr lang="fi-FI" sz="2800" b="1" dirty="0"/>
            </a:br>
            <a:br>
              <a:rPr lang="fi-FI" sz="2800" dirty="0"/>
            </a:br>
            <a:r>
              <a:rPr lang="fi-FI" sz="2800" dirty="0"/>
              <a:t>1. Kuumennus  yli + 90⁰C</a:t>
            </a:r>
            <a:br>
              <a:rPr lang="fi-FI" sz="2800" dirty="0"/>
            </a:br>
            <a:r>
              <a:rPr lang="fi-FI" sz="2800" dirty="0"/>
              <a:t>Juosteet eroavat</a:t>
            </a:r>
            <a:br>
              <a:rPr lang="fi-FI" sz="2800" dirty="0"/>
            </a:br>
            <a:br>
              <a:rPr lang="fi-FI" sz="2800" dirty="0"/>
            </a:br>
            <a:r>
              <a:rPr lang="fi-FI" sz="2800" dirty="0"/>
              <a:t>2. Jäähdytys + 55⁰C</a:t>
            </a:r>
            <a:br>
              <a:rPr lang="fi-FI" sz="2800" dirty="0"/>
            </a:br>
            <a:r>
              <a:rPr lang="fi-FI" sz="2800" dirty="0"/>
              <a:t>Alukkeet pariutuvat näyte-DNA:n juosteiden kanssa</a:t>
            </a:r>
            <a:br>
              <a:rPr lang="fi-FI" sz="2800" dirty="0"/>
            </a:br>
            <a:br>
              <a:rPr lang="fi-FI" sz="2800" dirty="0"/>
            </a:br>
            <a:r>
              <a:rPr lang="fi-FI" sz="2800" dirty="0"/>
              <a:t>3. Kuumennus + 70⁰C</a:t>
            </a:r>
            <a:br>
              <a:rPr lang="fi-FI" sz="2800" dirty="0"/>
            </a:br>
            <a:r>
              <a:rPr lang="fi-FI" sz="2800" dirty="0"/>
              <a:t>DNA-polymeraasi rakentaa vastinjuosteet  alukkeista eteenpäin</a:t>
            </a:r>
            <a:br>
              <a:rPr lang="fi-FI" sz="2800" dirty="0"/>
            </a:br>
            <a:b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b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b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lang="fi-FI" sz="4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ADFA-5060-4F16-B78F-563DCB8CA7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Biomi 6 luku 4</a:t>
            </a:r>
          </a:p>
        </p:txBody>
      </p:sp>
      <p:pic>
        <p:nvPicPr>
          <p:cNvPr id="9" name="Kuva 8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D9FB7871-BFD5-D68E-3368-448499959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949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1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"/>
            <a:ext cx="12192000" cy="635812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"/>
            <a:ext cx="12192000" cy="635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10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38605" y="145437"/>
            <a:ext cx="10541971" cy="1066129"/>
          </a:xfrm>
        </p:spPr>
        <p:txBody>
          <a:bodyPr>
            <a:noAutofit/>
          </a:bodyPr>
          <a:lstStyle/>
          <a:p>
            <a:pPr lvl="0"/>
            <a:r>
              <a:rPr lang="fi-FI" sz="4320" dirty="0"/>
              <a:t>DNA-palojen erottelu elektroforeesilla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5015" y="1527989"/>
            <a:ext cx="10628378" cy="5330011"/>
          </a:xfrm>
        </p:spPr>
        <p:txBody>
          <a:bodyPr>
            <a:noAutofit/>
          </a:bodyPr>
          <a:lstStyle/>
          <a:p>
            <a:r>
              <a:rPr lang="fi-FI" sz="2880" b="1" dirty="0"/>
              <a:t>Elektroforeesi</a:t>
            </a:r>
            <a:r>
              <a:rPr lang="fi-FI" sz="2880" dirty="0"/>
              <a:t> = sähkövirran avulla tapahtuvaa molekyylien erottelua (DNA, RNA, proteiinit) hyytelömäisessä väliaineessa</a:t>
            </a:r>
          </a:p>
          <a:p>
            <a:pPr lvl="1"/>
            <a:r>
              <a:rPr lang="fi-FI" sz="2880" dirty="0"/>
              <a:t>DNA:lle ja RNA:lle käytetään yleensä </a:t>
            </a:r>
            <a:r>
              <a:rPr lang="fi-FI" sz="2880" dirty="0" err="1"/>
              <a:t>agaroosigeeliä</a:t>
            </a:r>
            <a:r>
              <a:rPr lang="fi-FI" sz="2880" dirty="0"/>
              <a:t>, proteiineille polyakryyliamidia</a:t>
            </a:r>
          </a:p>
          <a:p>
            <a:r>
              <a:rPr lang="fi-FI" sz="2880" dirty="0"/>
              <a:t>Periaate: </a:t>
            </a:r>
          </a:p>
          <a:p>
            <a:pPr lvl="1"/>
            <a:r>
              <a:rPr lang="fi-FI" sz="2880" b="1" dirty="0"/>
              <a:t>DNA on varaukseltaan negatiivista ja liikkuu sähkökentässä kohti positiivista varausta</a:t>
            </a:r>
          </a:p>
          <a:p>
            <a:pPr lvl="1"/>
            <a:r>
              <a:rPr lang="fi-FI" sz="2880" b="1" dirty="0"/>
              <a:t>Mitä pienempi molekyyli, sitä nopeammin ja pidemmälle se liikkuu</a:t>
            </a:r>
          </a:p>
          <a:p>
            <a:pPr lvl="1">
              <a:buNone/>
            </a:pPr>
            <a:endParaRPr lang="fi-FI" sz="2640" dirty="0"/>
          </a:p>
          <a:p>
            <a:pPr marL="630823" indent="-560732"/>
            <a:endParaRPr lang="fi-FI" sz="2640" dirty="0"/>
          </a:p>
          <a:p>
            <a:pPr marL="0" indent="0">
              <a:buNone/>
            </a:pPr>
            <a:endParaRPr lang="fi-FI" sz="2640" dirty="0"/>
          </a:p>
        </p:txBody>
      </p:sp>
    </p:spTree>
    <p:extLst>
      <p:ext uri="{BB962C8B-B14F-4D97-AF65-F5344CB8AC3E}">
        <p14:creationId xmlns:p14="http://schemas.microsoft.com/office/powerpoint/2010/main" val="55203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320" dirty="0"/>
              <a:t>DNA-palojen erottelu elektroforeesilla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38605" y="1268761"/>
            <a:ext cx="10295158" cy="5357396"/>
          </a:xfrm>
        </p:spPr>
        <p:txBody>
          <a:bodyPr>
            <a:normAutofit fontScale="92500" lnSpcReduction="10000"/>
          </a:bodyPr>
          <a:lstStyle/>
          <a:p>
            <a:pPr marL="70091" indent="0">
              <a:buNone/>
            </a:pPr>
            <a:r>
              <a:rPr lang="fi-FI" sz="2880" dirty="0"/>
              <a:t>Toteutus:</a:t>
            </a:r>
          </a:p>
          <a:p>
            <a:pPr marL="481571" indent="-411480"/>
            <a:r>
              <a:rPr lang="fi-FI" sz="2880" dirty="0"/>
              <a:t>Näytteet pipetoidaan geelissä oleviin koloihin ja kytketään sähköjännite</a:t>
            </a:r>
          </a:p>
          <a:p>
            <a:pPr marL="1121464" lvl="1" indent="-560732"/>
            <a:r>
              <a:rPr lang="fi-FI" sz="2880" dirty="0"/>
              <a:t>Fragmenttien koon arvioimiseksi reunimmaiseen koloon laitetaan yleensä molekyylipainomarkkeri (sis. tunnetun kokoisia fragmentteja)</a:t>
            </a:r>
          </a:p>
          <a:p>
            <a:r>
              <a:rPr lang="fi-FI" sz="2880" dirty="0"/>
              <a:t>Fragmentit näkyvät UV-valossa, kun geeli värjätään fluoresoivalla väriaineella (</a:t>
            </a:r>
            <a:r>
              <a:rPr lang="fi-FI" sz="2880" i="1" dirty="0" err="1"/>
              <a:t>etidiumbromidi</a:t>
            </a:r>
            <a:r>
              <a:rPr lang="fi-FI" sz="2880" dirty="0"/>
              <a:t>)</a:t>
            </a:r>
          </a:p>
          <a:p>
            <a:r>
              <a:rPr lang="fi-FI" sz="2880" dirty="0"/>
              <a:t>Sopiva DNA voidaan leikata geelistä, puhdistaa ja käyttää jatkotutkimuksiin</a:t>
            </a:r>
          </a:p>
          <a:p>
            <a:r>
              <a:rPr lang="fi-FI" sz="2880" dirty="0">
                <a:hlinkClick r:id="rId2"/>
              </a:rPr>
              <a:t>https://www.youtube.com/watch?v=vq759wKCCUQ&amp;list=TLPQMTQwMjIwMjZ4l-aPRl8XiQ&amp;index=2</a:t>
            </a:r>
            <a:endParaRPr lang="fi-FI" sz="2880" dirty="0"/>
          </a:p>
          <a:p>
            <a:r>
              <a:rPr lang="fi-FI" sz="2880" dirty="0">
                <a:hlinkClick r:id="rId3"/>
              </a:rPr>
              <a:t>https://www.youtube.com/shorts/GVcrSRe01f0</a:t>
            </a:r>
            <a:endParaRPr lang="fi-FI" sz="2880" dirty="0"/>
          </a:p>
          <a:p>
            <a:endParaRPr lang="fi-FI" sz="2880" dirty="0"/>
          </a:p>
          <a:p>
            <a:endParaRPr lang="fi-FI" sz="2880" dirty="0"/>
          </a:p>
          <a:p>
            <a:endParaRPr lang="fi-FI" sz="288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5801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9706-440C-41A2-ABFD-D8D414FA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Erikokoisten DNA-palojen erottelu ja tunnistaminen elektroforeesilla</a:t>
            </a:r>
          </a:p>
        </p:txBody>
      </p:sp>
      <p:pic>
        <p:nvPicPr>
          <p:cNvPr id="9" name="Kuva 8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4E573F6A-E89F-261F-9DDF-488D984B8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48" y="1690688"/>
            <a:ext cx="10368468" cy="48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5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4471" y="260653"/>
            <a:ext cx="5024170" cy="994121"/>
          </a:xfrm>
        </p:spPr>
        <p:txBody>
          <a:bodyPr>
            <a:normAutofit/>
          </a:bodyPr>
          <a:lstStyle/>
          <a:p>
            <a:r>
              <a:rPr lang="fi-FI" dirty="0"/>
              <a:t>DNA:n sekvensointi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01583" y="1254774"/>
            <a:ext cx="11084874" cy="5243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= </a:t>
            </a:r>
            <a:r>
              <a:rPr lang="fi-FI" dirty="0"/>
              <a:t>DNA:n </a:t>
            </a:r>
            <a:r>
              <a:rPr lang="fi-FI" b="1" dirty="0"/>
              <a:t>emäsjärjestyksen eli sekvenssin selvittäminen</a:t>
            </a:r>
          </a:p>
          <a:p>
            <a:pPr>
              <a:lnSpc>
                <a:spcPct val="90000"/>
              </a:lnSpc>
            </a:pPr>
            <a:r>
              <a:rPr lang="fi-FI" dirty="0"/>
              <a:t>Perustuu </a:t>
            </a:r>
            <a:r>
              <a:rPr lang="fi-FI" b="1" dirty="0"/>
              <a:t>PCR-tekniikkaan ja synteesin lopettaviin </a:t>
            </a:r>
            <a:r>
              <a:rPr lang="fi-FI" b="1" dirty="0" err="1"/>
              <a:t>nukleotideihin</a:t>
            </a:r>
            <a:r>
              <a:rPr lang="fi-FI" b="1" dirty="0"/>
              <a:t> </a:t>
            </a:r>
          </a:p>
          <a:p>
            <a:pPr>
              <a:lnSpc>
                <a:spcPct val="90000"/>
              </a:lnSpc>
            </a:pPr>
            <a:r>
              <a:rPr lang="fi-FI" dirty="0"/>
              <a:t>Nykyisin automaattisella sekvensointilaitteella, jonka toiminta perustuu elektroforeesiin</a:t>
            </a:r>
          </a:p>
          <a:p>
            <a:pPr>
              <a:lnSpc>
                <a:spcPct val="90000"/>
              </a:lnSpc>
            </a:pPr>
            <a:r>
              <a:rPr lang="fi-FI" dirty="0"/>
              <a:t>Tulokset tallennetaan tietokantoihin, joista tutkijoiden mahdollista etsiä eri geenien ja eri lajien sekvenssejä</a:t>
            </a:r>
          </a:p>
          <a:p>
            <a:pPr>
              <a:lnSpc>
                <a:spcPct val="90000"/>
              </a:lnSpc>
            </a:pPr>
            <a:r>
              <a:rPr lang="fi-FI" dirty="0">
                <a:hlinkClick r:id="rId2"/>
              </a:rPr>
              <a:t>https://www.youtube.com/watch?v=CP1fTcKB3TI</a:t>
            </a:r>
            <a:endParaRPr lang="fi-FI" dirty="0"/>
          </a:p>
          <a:p>
            <a:pPr>
              <a:lnSpc>
                <a:spcPct val="90000"/>
              </a:lnSpc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8533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0E9A5-3CA3-4DAE-803B-4B163727E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5" y="-22522"/>
            <a:ext cx="12192000" cy="1496332"/>
          </a:xfrm>
        </p:spPr>
        <p:txBody>
          <a:bodyPr>
            <a:normAutofit/>
          </a:bodyPr>
          <a:lstStyle/>
          <a:p>
            <a:r>
              <a:rPr lang="fi-FI" sz="4000" dirty="0"/>
              <a:t>DNA:n sekvensointi = emäsjärjestyksen selvittäminen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73F5A-4CC3-4A28-B356-EE028903B3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Biomi 6 luku 4</a:t>
            </a:r>
          </a:p>
        </p:txBody>
      </p:sp>
      <p:pic>
        <p:nvPicPr>
          <p:cNvPr id="9" name="Kuva 8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88C2D5FE-440B-0739-3573-A4384A319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43" y="1090155"/>
            <a:ext cx="9295119" cy="576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DNA:n sekvensointi perinteisesti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609602" y="1600201"/>
            <a:ext cx="10972800" cy="5257799"/>
          </a:xfrm>
        </p:spPr>
        <p:txBody>
          <a:bodyPr>
            <a:normAutofit/>
          </a:bodyPr>
          <a:lstStyle/>
          <a:p>
            <a:r>
              <a:rPr lang="fi-FI" dirty="0"/>
              <a:t>4 PCR-putkeen laitetaan näyte-DNA, alukkeet, DNA-polymeraasi, normaaleja </a:t>
            </a:r>
            <a:r>
              <a:rPr lang="fi-FI" dirty="0" err="1"/>
              <a:t>nukleotideja</a:t>
            </a:r>
            <a:r>
              <a:rPr lang="fi-FI" dirty="0"/>
              <a:t> (A, T, G, C)</a:t>
            </a:r>
          </a:p>
          <a:p>
            <a:r>
              <a:rPr lang="fi-FI" dirty="0"/>
              <a:t>Muunnettuja, synteesin lopettavia </a:t>
            </a:r>
            <a:r>
              <a:rPr lang="fi-FI" dirty="0" err="1"/>
              <a:t>nukleotideja</a:t>
            </a:r>
            <a:r>
              <a:rPr lang="fi-FI" dirty="0"/>
              <a:t> (A*, T*, G*, C*) laitetaan yhtä kuhunkin putkeen, putket merkataan</a:t>
            </a:r>
          </a:p>
          <a:p>
            <a:r>
              <a:rPr lang="fi-FI" dirty="0"/>
              <a:t>DNA:n monistaminen </a:t>
            </a:r>
          </a:p>
          <a:p>
            <a:pPr lvl="1"/>
            <a:r>
              <a:rPr lang="fi-FI" dirty="0"/>
              <a:t>pysähtyy sattumanvaraisesti eri kohdissa kussakin putkessa lopettavaan </a:t>
            </a:r>
            <a:r>
              <a:rPr lang="fi-FI" dirty="0" err="1"/>
              <a:t>nukleotidiin</a:t>
            </a:r>
            <a:r>
              <a:rPr lang="fi-FI" dirty="0"/>
              <a:t> -&gt; erimittaisia pätkiä</a:t>
            </a:r>
          </a:p>
          <a:p>
            <a:r>
              <a:rPr lang="fi-FI" dirty="0"/>
              <a:t>Kunkin putken sisältö ajetaan geelielektroforeesissa -&gt; pisimmälle ehtinyt pätkä on lyhin, siis sekvenssissä ensimmäisenä!</a:t>
            </a:r>
          </a:p>
        </p:txBody>
      </p:sp>
    </p:spTree>
    <p:extLst>
      <p:ext uri="{BB962C8B-B14F-4D97-AF65-F5344CB8AC3E}">
        <p14:creationId xmlns:p14="http://schemas.microsoft.com/office/powerpoint/2010/main" val="298539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</p:nvPr>
        </p:nvGraphicFramePr>
        <p:xfrm>
          <a:off x="1158242" y="1417640"/>
          <a:ext cx="9875520" cy="510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tsikko 4">
            <a:extLst>
              <a:ext uri="{FF2B5EF4-FFF2-40B4-BE49-F238E27FC236}">
                <a16:creationId xmlns:a16="http://schemas.microsoft.com/office/drawing/2014/main" id="{F184647E-C660-B0A2-43D7-293311524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204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Perinteinen ja moderni bioteknologia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Perinteinen</a:t>
            </a:r>
            <a:r>
              <a:rPr lang="en-US" dirty="0"/>
              <a:t> </a:t>
            </a:r>
            <a:r>
              <a:rPr lang="en-US" dirty="0" err="1"/>
              <a:t>bioteknologia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hyödynnetään</a:t>
            </a:r>
            <a:r>
              <a:rPr lang="en-US" dirty="0"/>
              <a:t> </a:t>
            </a:r>
            <a:r>
              <a:rPr lang="en-US" dirty="0" err="1"/>
              <a:t>luonnon</a:t>
            </a:r>
            <a:r>
              <a:rPr lang="en-US" dirty="0"/>
              <a:t> </a:t>
            </a:r>
            <a:r>
              <a:rPr lang="en-US" dirty="0" err="1"/>
              <a:t>mikrobeja</a:t>
            </a:r>
            <a:r>
              <a:rPr lang="en-US" dirty="0"/>
              <a:t> </a:t>
            </a:r>
            <a:r>
              <a:rPr lang="en-US" dirty="0" err="1"/>
              <a:t>elintarvikkeiden</a:t>
            </a:r>
            <a:r>
              <a:rPr lang="en-US" dirty="0"/>
              <a:t> </a:t>
            </a:r>
            <a:r>
              <a:rPr lang="en-US" dirty="0" err="1"/>
              <a:t>valmistuksessa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juusto</a:t>
            </a:r>
            <a:endParaRPr lang="en-US" dirty="0"/>
          </a:p>
          <a:p>
            <a:pPr lvl="1"/>
            <a:r>
              <a:rPr lang="en-US" dirty="0" err="1"/>
              <a:t>piimä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Olut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viini</a:t>
            </a:r>
            <a:endParaRPr lang="en-US" dirty="0"/>
          </a:p>
          <a:p>
            <a:pPr lvl="1"/>
            <a:r>
              <a:rPr lang="en-US" dirty="0" err="1"/>
              <a:t>leipä</a:t>
            </a:r>
            <a:endParaRPr lang="en-US" dirty="0"/>
          </a:p>
          <a:p>
            <a:pPr lvl="1"/>
            <a:r>
              <a:rPr lang="en-US" dirty="0" err="1"/>
              <a:t>Jne</a:t>
            </a:r>
            <a:r>
              <a:rPr lang="en-US" dirty="0"/>
              <a:t>.</a:t>
            </a:r>
          </a:p>
          <a:p>
            <a:endParaRPr lang="fi-FI" dirty="0"/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Moderni</a:t>
            </a:r>
            <a:r>
              <a:rPr lang="en-US" dirty="0"/>
              <a:t> </a:t>
            </a:r>
            <a:r>
              <a:rPr lang="en-US" dirty="0" err="1"/>
              <a:t>bioteknologia</a:t>
            </a:r>
            <a:endParaRPr lang="fi-FI" dirty="0"/>
          </a:p>
        </p:txBody>
      </p:sp>
      <p:sp>
        <p:nvSpPr>
          <p:cNvPr id="14" name="Sisällön paikkamerkki 1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sovelletaan</a:t>
            </a:r>
            <a:r>
              <a:rPr lang="en-US" dirty="0"/>
              <a:t> </a:t>
            </a:r>
            <a:r>
              <a:rPr lang="en-US" dirty="0" err="1"/>
              <a:t>solu</a:t>
            </a:r>
            <a:r>
              <a:rPr lang="en-US" dirty="0"/>
              <a:t>-, </a:t>
            </a:r>
            <a:r>
              <a:rPr lang="en-US" dirty="0" err="1"/>
              <a:t>molekyyli</a:t>
            </a:r>
            <a:r>
              <a:rPr lang="en-US" dirty="0"/>
              <a:t>-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mikrobiologiasta</a:t>
            </a:r>
            <a:r>
              <a:rPr lang="en-US" dirty="0"/>
              <a:t> </a:t>
            </a:r>
            <a:r>
              <a:rPr lang="en-US" dirty="0" err="1"/>
              <a:t>saatuja</a:t>
            </a:r>
            <a:r>
              <a:rPr lang="en-US" dirty="0"/>
              <a:t> </a:t>
            </a:r>
            <a:r>
              <a:rPr lang="en-US" dirty="0" err="1"/>
              <a:t>tietoja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työkaluja</a:t>
            </a:r>
            <a:endParaRPr lang="en-US" dirty="0"/>
          </a:p>
          <a:p>
            <a:pPr lvl="1" indent="-420550">
              <a:buFont typeface="Wingdings" pitchFamily="2" charset="2"/>
              <a:buChar char="Ø"/>
            </a:pPr>
            <a:r>
              <a:rPr lang="en-US" dirty="0" err="1"/>
              <a:t>muokataan</a:t>
            </a:r>
            <a:r>
              <a:rPr lang="en-US" dirty="0"/>
              <a:t> </a:t>
            </a:r>
            <a:r>
              <a:rPr lang="en-US" dirty="0" err="1"/>
              <a:t>mikrobeja</a:t>
            </a:r>
            <a:r>
              <a:rPr lang="en-US" dirty="0"/>
              <a:t> </a:t>
            </a:r>
            <a:r>
              <a:rPr lang="en-US" dirty="0" err="1"/>
              <a:t>geenitekniikalla</a:t>
            </a:r>
            <a:endParaRPr lang="en-US" dirty="0"/>
          </a:p>
          <a:p>
            <a:pPr lvl="1" indent="-420550">
              <a:buFont typeface="Wingdings" pitchFamily="2" charset="2"/>
              <a:buChar char="Ø"/>
            </a:pPr>
            <a:r>
              <a:rPr lang="en-US" dirty="0" err="1"/>
              <a:t>tuotetaan</a:t>
            </a:r>
            <a:r>
              <a:rPr lang="en-US" dirty="0"/>
              <a:t> </a:t>
            </a:r>
            <a:r>
              <a:rPr lang="en-US" dirty="0" err="1"/>
              <a:t>haluttuja</a:t>
            </a:r>
            <a:r>
              <a:rPr lang="en-US" dirty="0"/>
              <a:t> </a:t>
            </a:r>
            <a:r>
              <a:rPr lang="en-US" dirty="0" err="1"/>
              <a:t>proteiineja</a:t>
            </a:r>
            <a:endParaRPr lang="en-US" dirty="0"/>
          </a:p>
          <a:p>
            <a:r>
              <a:rPr lang="en-US" dirty="0" err="1"/>
              <a:t>Sovellusaloina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lääketiede</a:t>
            </a:r>
            <a:r>
              <a:rPr lang="en-US" dirty="0"/>
              <a:t>, </a:t>
            </a:r>
            <a:r>
              <a:rPr lang="en-US" dirty="0" err="1"/>
              <a:t>jalostus</a:t>
            </a:r>
            <a:r>
              <a:rPr lang="en-US" dirty="0"/>
              <a:t>, </a:t>
            </a:r>
            <a:r>
              <a:rPr lang="en-US" dirty="0" err="1"/>
              <a:t>elintarviketuotanto</a:t>
            </a:r>
            <a:r>
              <a:rPr lang="en-US" dirty="0"/>
              <a:t>, </a:t>
            </a:r>
            <a:r>
              <a:rPr lang="en-US" dirty="0" err="1"/>
              <a:t>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16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0D7E4EB7-3B0C-5156-2518-8C9E188DA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11" y="-141514"/>
            <a:ext cx="10515600" cy="1325563"/>
          </a:xfrm>
        </p:spPr>
        <p:txBody>
          <a:bodyPr/>
          <a:lstStyle/>
          <a:p>
            <a:r>
              <a:rPr lang="fi-FI" dirty="0"/>
              <a:t>Mihin geenitekniikkaa sovelletaan?</a:t>
            </a:r>
          </a:p>
        </p:txBody>
      </p:sp>
      <p:pic>
        <p:nvPicPr>
          <p:cNvPr id="9" name="Sisällön paikkamerkki 8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35712DCD-2679-4FE6-46FE-EE69358B6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153" y="881743"/>
            <a:ext cx="9713693" cy="588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70653" y="21991"/>
            <a:ext cx="9875520" cy="1143000"/>
          </a:xfrm>
        </p:spPr>
        <p:txBody>
          <a:bodyPr/>
          <a:lstStyle/>
          <a:p>
            <a:r>
              <a:rPr lang="fi-FI" dirty="0"/>
              <a:t>Menetelmiä</a:t>
            </a:r>
          </a:p>
        </p:txBody>
      </p:sp>
      <p:graphicFrame>
        <p:nvGraphicFramePr>
          <p:cNvPr id="4" name="Sisällön paikkamerkk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051774"/>
              </p:ext>
            </p:extLst>
          </p:nvPr>
        </p:nvGraphicFramePr>
        <p:xfrm>
          <a:off x="632992" y="882014"/>
          <a:ext cx="10843795" cy="5934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43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70653" y="145435"/>
            <a:ext cx="9875520" cy="734892"/>
          </a:xfrm>
        </p:spPr>
        <p:txBody>
          <a:bodyPr>
            <a:normAutofit/>
          </a:bodyPr>
          <a:lstStyle/>
          <a:p>
            <a:r>
              <a:rPr lang="fi-FI" dirty="0"/>
              <a:t>Entsyymit työkaluina</a:t>
            </a:r>
          </a:p>
        </p:txBody>
      </p:sp>
      <p:graphicFrame>
        <p:nvGraphicFramePr>
          <p:cNvPr id="5" name="Group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575927"/>
              </p:ext>
            </p:extLst>
          </p:nvPr>
        </p:nvGraphicFramePr>
        <p:xfrm>
          <a:off x="12413" y="795048"/>
          <a:ext cx="12192000" cy="616093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343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8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i-FI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Entsyymi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9728" marR="109728" marT="34291" marB="3429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i-FI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Tehtävä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9728" marR="109728" marT="34291" marB="3429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i-FI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DNA-polymeraasi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9728" marR="109728" marT="34291" marB="3429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i-FI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Rakentaa </a:t>
                      </a:r>
                      <a:r>
                        <a:rPr kumimoji="0" lang="fi-FI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nukleotideista</a:t>
                      </a:r>
                      <a:r>
                        <a:rPr kumimoji="0" lang="fi-FI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DNA-ketjua emäspari-periaatteen mukaisesti, tarvitsee alukkeen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9728" marR="109728" marT="34291" marB="3429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i-FI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RNA-polymeraasi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9728" marR="109728" marT="34291" marB="3429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i-FI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Rakentaa </a:t>
                      </a:r>
                      <a:r>
                        <a:rPr kumimoji="0" lang="fi-FI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nukleotideista</a:t>
                      </a:r>
                      <a:r>
                        <a:rPr kumimoji="0" lang="fi-FI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RNA-molekyylin DNA-juosteen mallin mukaisesti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9728" marR="109728" marT="34291" marB="3429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i-FI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Katkaisu- eli restriktioentsyymit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9728" marR="109728" marT="34291" marB="3429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i-FI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Katkaisevat DNA-n kullekin luonteen-omaisesta kohdasta (tunnistavat tietyn emäsjärjestyksen)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9728" marR="109728" marT="34291" marB="3429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i-FI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Liittäjä- eli </a:t>
                      </a:r>
                      <a:r>
                        <a:rPr kumimoji="0" lang="fi-FI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ligaasientsyymit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9728" marR="109728" marT="34291" marB="3429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i-FI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Liittävät irrallaan olevat DNA-juosteiden päät toisiinsa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9728" marR="109728" marT="34291" marB="34291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i-FI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Käänteiskopiojaentsyymi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9728" marR="109728" marT="34291" marB="3429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i-FI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Kopioi RNA:n emäsjärjestyksen DNA:n emäsjärjestykseksi (</a:t>
                      </a:r>
                      <a:r>
                        <a:rPr kumimoji="0" lang="fi-FI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vastin-DNA:ksi</a:t>
                      </a:r>
                      <a:r>
                        <a:rPr kumimoji="0" lang="fi-FI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9728" marR="109728" marT="34291" marB="34291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0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Cas-entsyymi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9728" marR="109728" marT="34291" marB="3429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Entsyymi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joka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pilkkoo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DNA:a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juuri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halutusta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kohdastaa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Crispr-tekniikka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109728" marR="109728" marT="34291" marB="34291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0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i-FI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Proteaasit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9728" marR="109728" marT="34291" marB="3429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i-FI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Yhteisnimi erilaisille proteiineja pilkkoville entsyymeille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9728" marR="109728" marT="34291" marB="34291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4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09592" y="274639"/>
            <a:ext cx="5855837" cy="1143000"/>
          </a:xfrm>
        </p:spPr>
        <p:txBody>
          <a:bodyPr>
            <a:noAutofit/>
          </a:bodyPr>
          <a:lstStyle/>
          <a:p>
            <a:r>
              <a:rPr lang="fi-FI" sz="4320" dirty="0"/>
              <a:t>DNA:n eristäminen ja puhdistus perinteisesti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187441" y="1600203"/>
            <a:ext cx="5394960" cy="5025954"/>
          </a:xfrm>
        </p:spPr>
        <p:txBody>
          <a:bodyPr>
            <a:normAutofit/>
          </a:bodyPr>
          <a:lstStyle/>
          <a:p>
            <a:pPr marL="630823" indent="-630823">
              <a:buAutoNum type="arabicParenR"/>
            </a:pPr>
            <a:r>
              <a:rPr lang="fi-FI" dirty="0"/>
              <a:t>Solujen murskaus</a:t>
            </a:r>
          </a:p>
          <a:p>
            <a:pPr marL="1121464" lvl="1" indent="-630823"/>
            <a:r>
              <a:rPr lang="fi-FI" dirty="0"/>
              <a:t>Nestetyppijäädytys + </a:t>
            </a:r>
            <a:r>
              <a:rPr lang="fi-FI" dirty="0" err="1"/>
              <a:t>puhdistuaine</a:t>
            </a:r>
            <a:r>
              <a:rPr lang="fi-FI" dirty="0"/>
              <a:t> + </a:t>
            </a:r>
            <a:r>
              <a:rPr lang="fi-FI" dirty="0" err="1"/>
              <a:t>proteaasit</a:t>
            </a:r>
            <a:endParaRPr lang="fi-FI" dirty="0"/>
          </a:p>
          <a:p>
            <a:pPr marL="630823" indent="-630823">
              <a:buAutoNum type="arabicParenR"/>
            </a:pPr>
            <a:r>
              <a:rPr lang="fi-FI" dirty="0"/>
              <a:t>Uutto: rasvat ja proteiinit liukenevat fenoliin    -&gt; DNA jää vesifaasiin</a:t>
            </a:r>
          </a:p>
          <a:p>
            <a:pPr marL="630823" indent="-630823">
              <a:buAutoNum type="arabicParenR"/>
            </a:pPr>
            <a:r>
              <a:rPr lang="fi-FI" dirty="0"/>
              <a:t>Etanolisaostus (-20⁰C): DNA saostuu rihmamaisena vyyhtinä </a:t>
            </a:r>
          </a:p>
          <a:p>
            <a:pPr marL="630823" indent="-630823">
              <a:buAutoNum type="arabicParenR"/>
            </a:pPr>
            <a:r>
              <a:rPr lang="fi-FI" dirty="0"/>
              <a:t>Pesu etanolilla</a:t>
            </a:r>
          </a:p>
          <a:p>
            <a:pPr marL="630823" indent="-630823">
              <a:buAutoNum type="arabicParenR"/>
            </a:pPr>
            <a:r>
              <a:rPr lang="fi-FI" dirty="0"/>
              <a:t>Liuotus veteen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9026"/>
            <a:ext cx="5541084" cy="679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28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9F772-F5F6-48E3-ABF8-0FC973B8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DNA:n eristys puhdistuskitillä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64315-E818-41ED-A06C-87597D77F6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Biomi 6 luku 4</a:t>
            </a:r>
          </a:p>
        </p:txBody>
      </p:sp>
      <p:pic>
        <p:nvPicPr>
          <p:cNvPr id="9" name="Kuva 8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8BA4FF62-E723-954E-A31D-667ED909F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3" y="1834325"/>
            <a:ext cx="7620103" cy="45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2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DNA:n pilkkominen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787400" y="1600201"/>
            <a:ext cx="5181600" cy="4351338"/>
          </a:xfrm>
        </p:spPr>
        <p:txBody>
          <a:bodyPr>
            <a:normAutofit/>
          </a:bodyPr>
          <a:lstStyle/>
          <a:p>
            <a:r>
              <a:rPr lang="fi-FI" sz="3200" b="1" dirty="0"/>
              <a:t>Restriktiotekniikka</a:t>
            </a:r>
          </a:p>
          <a:p>
            <a:pPr lvl="1"/>
            <a:r>
              <a:rPr lang="fi-FI" sz="3200" dirty="0"/>
              <a:t>Käytetään bakteereista eristettyjä </a:t>
            </a:r>
            <a:r>
              <a:rPr lang="fi-FI" sz="3200" b="1" dirty="0"/>
              <a:t>restriktioentsyymejä</a:t>
            </a:r>
          </a:p>
          <a:p>
            <a:pPr lvl="2"/>
            <a:r>
              <a:rPr lang="fi-FI" sz="2800" dirty="0"/>
              <a:t>Tunnistavat </a:t>
            </a:r>
            <a:r>
              <a:rPr lang="fi-FI" sz="2800" dirty="0" err="1"/>
              <a:t>tietyn</a:t>
            </a:r>
            <a:r>
              <a:rPr lang="fi-FI" sz="2800" dirty="0"/>
              <a:t> emässekvenssin</a:t>
            </a:r>
          </a:p>
          <a:p>
            <a:pPr marL="1042304" lvl="1" indent="-411480">
              <a:buFontTx/>
              <a:buChar char="-"/>
            </a:pPr>
            <a:r>
              <a:rPr lang="fi-FI" sz="3200" dirty="0"/>
              <a:t>Vaatii DNA-molekyylien eristämisen</a:t>
            </a:r>
          </a:p>
          <a:p>
            <a:pPr marL="630824" lvl="1" indent="0">
              <a:buNone/>
            </a:pP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197602" y="1600201"/>
            <a:ext cx="5384800" cy="5257799"/>
          </a:xfrm>
        </p:spPr>
        <p:txBody>
          <a:bodyPr>
            <a:normAutofit/>
          </a:bodyPr>
          <a:lstStyle/>
          <a:p>
            <a:r>
              <a:rPr lang="fi-FI" sz="3200" b="1" dirty="0" err="1"/>
              <a:t>Crispr</a:t>
            </a:r>
            <a:r>
              <a:rPr lang="fi-FI" sz="3200" b="1" dirty="0"/>
              <a:t>-tekniikka</a:t>
            </a:r>
            <a:r>
              <a:rPr lang="fi-FI" sz="3200" dirty="0"/>
              <a:t> Käytetään bakteereista eristettyjä</a:t>
            </a:r>
            <a:r>
              <a:rPr lang="fi-FI" sz="3200" b="1" dirty="0"/>
              <a:t> </a:t>
            </a:r>
            <a:r>
              <a:rPr lang="fi-FI" sz="3200" b="1" dirty="0" err="1"/>
              <a:t>Cas</a:t>
            </a:r>
            <a:r>
              <a:rPr lang="fi-FI" sz="3200" b="1" dirty="0"/>
              <a:t>-entsyymejä</a:t>
            </a:r>
            <a:r>
              <a:rPr lang="fi-FI" sz="3200" dirty="0"/>
              <a:t>, joiden tunnistuskykyä voidaan muokata juuri halutunlaiseksi </a:t>
            </a:r>
          </a:p>
          <a:p>
            <a:pPr lvl="2"/>
            <a:r>
              <a:rPr lang="fi-FI" sz="2400" dirty="0"/>
              <a:t>Jopa 1 </a:t>
            </a:r>
            <a:r>
              <a:rPr lang="fi-FI" sz="2400" dirty="0" err="1"/>
              <a:t>nukleotidin</a:t>
            </a:r>
            <a:r>
              <a:rPr lang="fi-FI" sz="2400" dirty="0"/>
              <a:t> tarkkuus</a:t>
            </a:r>
          </a:p>
          <a:p>
            <a:pPr lvl="1"/>
            <a:r>
              <a:rPr lang="fi-FI" sz="2800" dirty="0"/>
              <a:t>Toimii elävissä soluissa</a:t>
            </a:r>
          </a:p>
          <a:p>
            <a:pPr lvl="1"/>
            <a:r>
              <a:rPr lang="fi-FI" sz="2800" dirty="0"/>
              <a:t>Voidaan muuttaa kohdesolun perimää vaikka emäs kerrallaan</a:t>
            </a:r>
          </a:p>
        </p:txBody>
      </p:sp>
    </p:spTree>
    <p:extLst>
      <p:ext uri="{BB962C8B-B14F-4D97-AF65-F5344CB8AC3E}">
        <p14:creationId xmlns:p14="http://schemas.microsoft.com/office/powerpoint/2010/main" val="3425662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722</Words>
  <Application>Microsoft Office PowerPoint</Application>
  <PresentationFormat>Laajakuva</PresentationFormat>
  <Paragraphs>116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Wingdings</vt:lpstr>
      <vt:lpstr>Office-teema</vt:lpstr>
      <vt:lpstr>LUKU 4 GEENITEKNIIKAN PERUSMENETELMÄT</vt:lpstr>
      <vt:lpstr>PowerPoint-esitys</vt:lpstr>
      <vt:lpstr>Perinteinen ja moderni bioteknologia</vt:lpstr>
      <vt:lpstr>Mihin geenitekniikkaa sovelletaan?</vt:lpstr>
      <vt:lpstr>Menetelmiä</vt:lpstr>
      <vt:lpstr>Entsyymit työkaluina</vt:lpstr>
      <vt:lpstr>DNA:n eristäminen ja puhdistus perinteisesti</vt:lpstr>
      <vt:lpstr>DNA:n eristys puhdistuskitillä</vt:lpstr>
      <vt:lpstr>DNA:n pilkkominen</vt:lpstr>
      <vt:lpstr>DNA:n kloonaus bakteerisolussa</vt:lpstr>
      <vt:lpstr>DNA:n monistaminen (PCR)</vt:lpstr>
      <vt:lpstr>   Putkeen:  Monistettava DNA + alukkeet + DNA-nukleotideja (A,T,G,C) + DNA-polymeraasia  PCR-laite toistaa seuraavaa ohjelmaa:  1. Kuumennus  yli + 90⁰C Juosteet eroavat  2. Jäähdytys + 55⁰C Alukkeet pariutuvat näyte-DNA:n juosteiden kanssa  3. Kuumennus + 70⁰C DNA-polymeraasi rakentaa vastinjuosteet  alukkeista eteenpäin    </vt:lpstr>
      <vt:lpstr>PowerPoint-esitys</vt:lpstr>
      <vt:lpstr>DNA-palojen erottelu elektroforeesilla</vt:lpstr>
      <vt:lpstr>DNA-palojen erottelu elektroforeesilla</vt:lpstr>
      <vt:lpstr>Erikokoisten DNA-palojen erottelu ja tunnistaminen elektroforeesilla</vt:lpstr>
      <vt:lpstr>DNA:n sekvensointi</vt:lpstr>
      <vt:lpstr>DNA:n sekvensointi = emäsjärjestyksen selvittäminen</vt:lpstr>
      <vt:lpstr>DNA:n sekvensointi perinteisesti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Marjo Grönvall-Jokela</dc:creator>
  <cp:lastModifiedBy>Marjo Grönvall-Jokela</cp:lastModifiedBy>
  <cp:revision>1</cp:revision>
  <dcterms:created xsi:type="dcterms:W3CDTF">2026-02-14T10:36:58Z</dcterms:created>
  <dcterms:modified xsi:type="dcterms:W3CDTF">2026-02-16T12:55:18Z</dcterms:modified>
</cp:coreProperties>
</file>