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4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9" r:id="rId3"/>
    <p:sldId id="270" r:id="rId4"/>
    <p:sldId id="257" r:id="rId5"/>
    <p:sldId id="258" r:id="rId6"/>
    <p:sldId id="259" r:id="rId7"/>
    <p:sldId id="260" r:id="rId8"/>
    <p:sldId id="261" r:id="rId9"/>
    <p:sldId id="265" r:id="rId10"/>
    <p:sldId id="263" r:id="rId11"/>
    <p:sldId id="264" r:id="rId12"/>
    <p:sldId id="266" r:id="rId13"/>
    <p:sldId id="267" r:id="rId14"/>
    <p:sldId id="268" r:id="rId15"/>
    <p:sldId id="262" r:id="rId16"/>
    <p:sldId id="272" r:id="rId17"/>
    <p:sldId id="271" r:id="rId18"/>
  </p:sldIdLst>
  <p:sldSz cx="12192000" cy="6858000"/>
  <p:notesSz cx="6858000" cy="9144000"/>
  <p:defaultTextStyle>
    <a:defPPr rtl="0"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lkkari Satu" initials="TS" lastIdx="0" clrIdx="0">
    <p:extLst>
      <p:ext uri="{19B8F6BF-5375-455C-9EA6-DF929625EA0E}">
        <p15:presenceInfo xmlns:p15="http://schemas.microsoft.com/office/powerpoint/2012/main" userId="S-1-5-21-2029089813-1839756496-1287535205-35887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5C4869-369B-4A33-8C24-641E8D9B8E6D}" v="2395" dt="2021-09-23T10:50:49.9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6623" autoAdjust="0"/>
  </p:normalViewPr>
  <p:slideViewPr>
    <p:cSldViewPr snapToGrid="0">
      <p:cViewPr varScale="1">
        <p:scale>
          <a:sx n="99" d="100"/>
          <a:sy n="99" d="100"/>
        </p:scale>
        <p:origin x="84" y="7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6D0E483E-4EC2-4F9B-88BF-28E88739DA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8B7747E-2976-4BE5-B1E3-CC7626F68A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6A3BD-21EC-421A-A16E-4E7E060EB0E8}" type="datetime1">
              <a:rPr lang="fi-FI" smtClean="0"/>
              <a:t>12.10.2021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5820F94-E557-4CEE-98B6-FF0F186561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7AE7D2D-7D26-472F-8C4B-D43209C8F8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EC7FD-1EEB-4419-ACB1-C7E705A51DA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16354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53498-D561-4EE5-A9B0-AE708B55822B}" type="datetime1">
              <a:rPr lang="fi-FI" smtClean="0"/>
              <a:pPr/>
              <a:t>12.10.2021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40D25-1997-498A-BC72-EE0923005613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9837503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40D25-1997-498A-BC72-EE092300561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49636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40D25-1997-498A-BC72-EE0923005613}" type="slidenum">
              <a:rPr lang="fi-FI" noProof="0" smtClean="0"/>
              <a:t>12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0143767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40D25-1997-498A-BC72-EE0923005613}" type="slidenum">
              <a:rPr lang="fi-FI" noProof="0" smtClean="0"/>
              <a:t>13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6457951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40D25-1997-498A-BC72-EE0923005613}" type="slidenum">
              <a:rPr lang="fi-FI" noProof="0" smtClean="0"/>
              <a:t>14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017819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40D25-1997-498A-BC72-EE0923005613}" type="slidenum">
              <a:rPr lang="fi-FI" noProof="0" smtClean="0"/>
              <a:t>15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308290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40D25-1997-498A-BC72-EE0923005613}" type="slidenum">
              <a:rPr lang="fi-FI" noProof="0" smtClean="0"/>
              <a:t>4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94248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40D25-1997-498A-BC72-EE0923005613}" type="slidenum">
              <a:rPr lang="fi-FI" noProof="0" smtClean="0"/>
              <a:t>5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403218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40D25-1997-498A-BC72-EE0923005613}" type="slidenum">
              <a:rPr lang="fi-FI" noProof="0" smtClean="0"/>
              <a:t>6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946768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40D25-1997-498A-BC72-EE0923005613}" type="slidenum">
              <a:rPr lang="fi-FI" noProof="0" smtClean="0"/>
              <a:t>7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802817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40D25-1997-498A-BC72-EE0923005613}" type="slidenum">
              <a:rPr lang="fi-FI" noProof="0" smtClean="0"/>
              <a:t>8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885053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40D25-1997-498A-BC72-EE0923005613}" type="slidenum">
              <a:rPr lang="fi-FI" noProof="0" smtClean="0"/>
              <a:t>9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0266246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40D25-1997-498A-BC72-EE0923005613}" type="slidenum">
              <a:rPr lang="fi-FI" noProof="0" smtClean="0"/>
              <a:t>10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781284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440D25-1997-498A-BC72-EE0923005613}" type="slidenum">
              <a:rPr lang="fi-FI" noProof="0" smtClean="0"/>
              <a:t>11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123343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90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7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094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37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9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869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545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1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9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10/12/2021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50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10/12/2021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519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897" r:id="rId6"/>
    <p:sldLayoutId id="2147483893" r:id="rId7"/>
    <p:sldLayoutId id="2147483894" r:id="rId8"/>
    <p:sldLayoutId id="2147483895" r:id="rId9"/>
    <p:sldLayoutId id="2147483896" r:id="rId10"/>
    <p:sldLayoutId id="214748389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pintopolku.fi/wp/opo/korkeakoulujen-haku/mika-korkeakoulujen-opiskelijavalinnoissa-muuttuu-vuoteen-2020-menessa/yliopistojen-todistusvalinnat-2020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mmattikorkeakouluun.fi/hakijalle/valintatavat/todistusvalinta/#amk-todistusvalinta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tel:040%20553%205892" TargetMode="External"/><Relationship Id="rId2" Type="http://schemas.openxmlformats.org/officeDocument/2006/relationships/hyperlink" Target="tel:040%20133%209253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tel:040%20133%209129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8">
            <a:extLst>
              <a:ext uri="{FF2B5EF4-FFF2-40B4-BE49-F238E27FC236}">
                <a16:creationId xmlns:a16="http://schemas.microsoft.com/office/drawing/2014/main" id="{657F69E0-C4B0-4BEC-A689-4F8D877F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 descr="Abstrakteja sinisiä ja valkoisia valoja">
            <a:extLst>
              <a:ext uri="{FF2B5EF4-FFF2-40B4-BE49-F238E27FC236}">
                <a16:creationId xmlns:a16="http://schemas.microsoft.com/office/drawing/2014/main" id="{32AC0BA7-CD9B-46D4-AE48-ECBAA6E6B7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50000"/>
          </a:blip>
          <a:srcRect r="6" b="15589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 rtlCol="0">
            <a:normAutofit/>
          </a:bodyPr>
          <a:lstStyle/>
          <a:p>
            <a:pPr algn="ctr"/>
            <a:r>
              <a:rPr lang="fi-FI" b="1" cap="all" dirty="0">
                <a:ea typeface="+mj-lt"/>
                <a:cs typeface="+mj-lt"/>
              </a:rPr>
              <a:t>Kotiväenilta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536192"/>
          </a:xfrm>
        </p:spPr>
        <p:txBody>
          <a:bodyPr rtlCol="0">
            <a:normAutofit/>
          </a:bodyPr>
          <a:lstStyle/>
          <a:p>
            <a:pPr algn="ctr" rtl="0"/>
            <a:r>
              <a:rPr lang="fi-FI" sz="3200" dirty="0"/>
              <a:t>12.10.2022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9F6380B4-6A1C-481E-8408-B4E6C75B9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3686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3463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E3C77-AC14-49CA-A8CA-B5466C48C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Hakuvelvoite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E4D55D9-B07A-4949-8DD9-01B0BF8B2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b="1" dirty="0"/>
              <a:t>Koskee alle 25-vuotiaita, joilla ei ole tutkintoon johtavaa ammatillisia valmiuksia antavaa koulutusta</a:t>
            </a:r>
          </a:p>
          <a:p>
            <a:r>
              <a:rPr lang="fi-FI" b="1" dirty="0"/>
              <a:t>Haettava vähintään 2 opiskelupaikkaa joka kevät</a:t>
            </a:r>
          </a:p>
          <a:p>
            <a:r>
              <a:rPr lang="fi-FI" b="1" dirty="0"/>
              <a:t>Haettavan koulutuksen ei tarvitse kuulua yhteishakuun</a:t>
            </a:r>
          </a:p>
          <a:p>
            <a:r>
              <a:rPr lang="fi-FI" b="1" dirty="0"/>
              <a:t>Jos hakee useampaa kuin kahta opiskelupaikkaa, hakuvelvoite täyttyy, kun vie kaksi hakua asianmukaisesti loppuun (pääsykokeisiin osallistuminen)</a:t>
            </a:r>
          </a:p>
          <a:p>
            <a:pPr>
              <a:lnSpc>
                <a:spcPct val="100000"/>
              </a:lnSpc>
            </a:pPr>
            <a:r>
              <a:rPr lang="fi-FI" b="1" dirty="0"/>
              <a:t>Jos saa opiskelupaikan, se tulee ottaa vastaan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fi-FI" b="1" dirty="0"/>
              <a:t>            Haku sinne mihin oikeasti haluaa!</a:t>
            </a:r>
          </a:p>
        </p:txBody>
      </p:sp>
      <p:sp>
        <p:nvSpPr>
          <p:cNvPr id="4" name="Nuoli: Oikea 3">
            <a:extLst>
              <a:ext uri="{FF2B5EF4-FFF2-40B4-BE49-F238E27FC236}">
                <a16:creationId xmlns:a16="http://schemas.microsoft.com/office/drawing/2014/main" id="{E6CB9783-7ADD-4D25-992D-9AB908BF37DA}"/>
              </a:ext>
            </a:extLst>
          </p:cNvPr>
          <p:cNvSpPr/>
          <p:nvPr/>
        </p:nvSpPr>
        <p:spPr>
          <a:xfrm>
            <a:off x="1174184" y="5500560"/>
            <a:ext cx="501805" cy="21373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1898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8475E5-9B48-4808-A302-D0B06B360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Ensikertalaisuuskiintiöt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36DBB01-9CE8-43CF-B065-84BD2BE5B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fi-FI" b="1">
                <a:ea typeface="+mn-lt"/>
                <a:cs typeface="+mn-lt"/>
              </a:rPr>
              <a:t>   Korkeakoulujen on varattava osa aloituspaikoista  ensikertalaisille.</a:t>
            </a:r>
            <a:r>
              <a:rPr lang="fi-FI" b="1"/>
              <a:t> Ensikertalaiskiintiöiden tavoitteena on parantaa niiden asemaa, jotka hakevat ensimmäistä opiskelupaikkaansa.</a:t>
            </a:r>
            <a:endParaRPr lang="fi-FI" b="1" dirty="0"/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r>
              <a:rPr lang="fi-FI" b="1"/>
              <a:t>   Hakija on ensikertalainen, jos</a:t>
            </a:r>
            <a:endParaRPr lang="fi-FI" b="1" dirty="0"/>
          </a:p>
          <a:p>
            <a:r>
              <a:rPr lang="fi-FI" b="1"/>
              <a:t>Hän ei ole suorittanut Suomen koulutusjärjestelmän mukaista ammattikorkeakoulu- tai yliopistotutkintoa tai</a:t>
            </a:r>
            <a:endParaRPr lang="fi-FI" b="1" dirty="0"/>
          </a:p>
          <a:p>
            <a:r>
              <a:rPr lang="fi-FI" b="1"/>
              <a:t>Hän ei ole ottanut vastaan </a:t>
            </a:r>
            <a:r>
              <a:rPr lang="fi-FI" b="1">
                <a:ea typeface="+mn-lt"/>
                <a:cs typeface="+mn-lt"/>
              </a:rPr>
              <a:t>ammattikorkeakoulu- tai yliopistotutkintoon johtavaa opiskelupaikkaa koulutuksesta, joka on alkanut syksyllä 2014 tai sen jälkeen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1977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152F1A-8368-400A-948A-6084AA51A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cap="all" dirty="0">
                <a:ea typeface="+mj-lt"/>
                <a:cs typeface="+mj-lt"/>
              </a:rPr>
              <a:t>valintaperusteet keväällä 2022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E3ABA32-9133-4EC5-8AF2-198156961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b="1">
                <a:ea typeface="+mn-lt"/>
                <a:cs typeface="+mn-lt"/>
              </a:rPr>
              <a:t>Kaksi tapaa tulla valituksi: </a:t>
            </a:r>
            <a:endParaRPr lang="fi-FI" b="1"/>
          </a:p>
          <a:p>
            <a:pPr marL="514350" indent="-514350">
              <a:buAutoNum type="arabicPeriod"/>
            </a:pPr>
            <a:r>
              <a:rPr lang="fi-FI" b="1" u="sng">
                <a:ea typeface="+mn-lt"/>
                <a:cs typeface="+mn-lt"/>
              </a:rPr>
              <a:t>todistusvalinta</a:t>
            </a:r>
            <a:r>
              <a:rPr lang="fi-FI" b="1">
                <a:ea typeface="+mn-lt"/>
                <a:cs typeface="+mn-lt"/>
              </a:rPr>
              <a:t>, jolla valitaan suurin osa opiskelijoista (koulutuksesta riippuen 51-85%)</a:t>
            </a:r>
            <a:endParaRPr lang="fi-FI" b="1"/>
          </a:p>
          <a:p>
            <a:pPr marL="514350" indent="-514350">
              <a:buAutoNum type="arabicPeriod"/>
            </a:pPr>
            <a:r>
              <a:rPr lang="fi-FI" b="1" u="sng">
                <a:ea typeface="+mn-lt"/>
                <a:cs typeface="+mn-lt"/>
              </a:rPr>
              <a:t>valintakokeet</a:t>
            </a:r>
            <a:r>
              <a:rPr lang="fi-FI" b="1">
                <a:ea typeface="+mn-lt"/>
                <a:cs typeface="+mn-lt"/>
              </a:rPr>
              <a:t> niille, joita ei voida valita todistuksen perusteella</a:t>
            </a:r>
            <a:endParaRPr lang="fi-FI" b="1"/>
          </a:p>
          <a:p>
            <a:pPr marL="457200" lvl="1" indent="0">
              <a:buNone/>
            </a:pPr>
            <a:r>
              <a:rPr lang="fi-FI" b="1">
                <a:ea typeface="+mn-lt"/>
                <a:cs typeface="+mn-lt"/>
              </a:rPr>
              <a:t>•yliopistoissa koulutuskohtaiset tai yhteisvalintakokeet</a:t>
            </a:r>
            <a:endParaRPr lang="fi-FI" b="1"/>
          </a:p>
          <a:p>
            <a:pPr marL="457200" lvl="1" indent="0">
              <a:buNone/>
            </a:pPr>
            <a:r>
              <a:rPr lang="fi-FI" b="1">
                <a:ea typeface="+mn-lt"/>
                <a:cs typeface="+mn-lt"/>
              </a:rPr>
              <a:t>•amk-valintakoe (suurin osa amk-koulutuksista)</a:t>
            </a:r>
            <a:endParaRPr lang="fi-FI" b="1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5961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1F30AE-E016-4779-B7D9-B0E63A88B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cap="all">
                <a:ea typeface="+mj-lt"/>
                <a:cs typeface="+mj-lt"/>
              </a:rPr>
              <a:t>Todistustusvalinta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45CD561-1032-4131-9258-81ED3CBEA6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dirty="0">
                <a:ea typeface="+mn-lt"/>
                <a:cs typeface="+mn-lt"/>
              </a:rPr>
              <a:t>•</a:t>
            </a:r>
            <a:r>
              <a:rPr lang="fi-FI" b="1" dirty="0">
                <a:ea typeface="+mn-lt"/>
                <a:cs typeface="+mn-lt"/>
              </a:rPr>
              <a:t>Ammattikorkeakoulujen todistusvalinnassa annetaan pisteitä viidestä yo-kokeesta:</a:t>
            </a:r>
            <a:endParaRPr lang="fi-FI" b="1" dirty="0"/>
          </a:p>
          <a:p>
            <a:pPr marL="457200" lvl="1" indent="0">
              <a:buNone/>
            </a:pPr>
            <a:r>
              <a:rPr lang="fi-FI" b="1" dirty="0">
                <a:ea typeface="+mn-lt"/>
                <a:cs typeface="+mn-lt"/>
              </a:rPr>
              <a:t>•äidinkieli, matematiikka ja vieras/toinen kotimainen kieli sekä kaksi parhaat pisteet tuottavaa ainetta</a:t>
            </a:r>
            <a:endParaRPr lang="fi-FI" b="1" dirty="0"/>
          </a:p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•Yliopistoissa on laadittu koulutusalakohtaiset pisteytysmallit</a:t>
            </a:r>
            <a:endParaRPr lang="fi-FI" b="1" dirty="0"/>
          </a:p>
          <a:p>
            <a:pPr marL="457200" lvl="1" indent="0">
              <a:buNone/>
            </a:pPr>
            <a:r>
              <a:rPr lang="fi-FI" b="1" dirty="0">
                <a:ea typeface="+mn-lt"/>
                <a:cs typeface="+mn-lt"/>
              </a:rPr>
              <a:t>•pisteytettävät aineet ja niiden määrä vaihtelee, enimmillään kuusi</a:t>
            </a:r>
            <a:endParaRPr lang="fi-FI" b="1" dirty="0"/>
          </a:p>
          <a:p>
            <a:pPr marL="457200" lvl="1" indent="0">
              <a:buNone/>
            </a:pPr>
            <a:r>
              <a:rPr lang="fi-FI" b="1" dirty="0">
                <a:ea typeface="+mn-lt"/>
                <a:cs typeface="+mn-lt"/>
              </a:rPr>
              <a:t>•äidinkieli pisteytetään kaikissa koulutuksissa</a:t>
            </a:r>
            <a:endParaRPr lang="fi-FI" b="1" dirty="0"/>
          </a:p>
          <a:p>
            <a:pPr marL="457200" lvl="1" indent="0">
              <a:buNone/>
            </a:pPr>
            <a:r>
              <a:rPr lang="fi-FI" b="1" dirty="0">
                <a:ea typeface="+mn-lt"/>
                <a:cs typeface="+mn-lt"/>
              </a:rPr>
              <a:t>•mahdolliset todistusvalinnan pisterajat tai kynnysehdot</a:t>
            </a:r>
          </a:p>
          <a:p>
            <a:pPr marL="0" indent="0">
              <a:buNone/>
            </a:pPr>
            <a:r>
              <a:rPr lang="fi-FI" b="1" dirty="0">
                <a:hlinkClick r:id="rId3"/>
              </a:rPr>
              <a:t>Yliopistojen todistusvalinnan pisteytykset</a:t>
            </a:r>
            <a:endParaRPr lang="fi-FI" b="1" dirty="0"/>
          </a:p>
          <a:p>
            <a:pPr marL="0" indent="0">
              <a:buNone/>
            </a:pPr>
            <a:r>
              <a:rPr lang="fi-FI" b="1" dirty="0">
                <a:hlinkClick r:id="rId4"/>
              </a:rPr>
              <a:t>Ammattikorkeakoulujen todistusvalinta </a:t>
            </a:r>
            <a:endParaRPr lang="fi-FI" b="1" dirty="0"/>
          </a:p>
          <a:p>
            <a:pPr marL="0" indent="0">
              <a:buNone/>
            </a:pPr>
            <a:endParaRPr lang="fi-FI" b="1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331642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417C611-5698-4950-A33A-2F161826E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cap="all">
                <a:ea typeface="+mj-lt"/>
                <a:cs typeface="+mj-lt"/>
              </a:rPr>
              <a:t>Jos jää vaille opiskelupaikkaa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C7CE0BA-37FB-48E3-BE7A-8312B92AA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dirty="0">
                <a:ea typeface="+mn-lt"/>
                <a:cs typeface="+mn-lt"/>
              </a:rPr>
              <a:t>• </a:t>
            </a:r>
            <a:r>
              <a:rPr lang="fi-FI" b="1" dirty="0">
                <a:ea typeface="+mn-lt"/>
                <a:cs typeface="+mn-lt"/>
              </a:rPr>
              <a:t>Mahdolliset lisähaut aikavälillä (aikataulua ei vielä vahvistettu. Tänä vuonna </a:t>
            </a:r>
            <a:r>
              <a:rPr lang="fi-FI" b="1" dirty="0"/>
              <a:t>2.8. – 25.8.2021</a:t>
            </a:r>
            <a:r>
              <a:rPr lang="fi-FI" b="1" dirty="0">
                <a:ea typeface="+mn-lt"/>
                <a:cs typeface="+mn-lt"/>
              </a:rPr>
              <a:t> )</a:t>
            </a:r>
            <a:endParaRPr lang="fi-FI" b="1" dirty="0"/>
          </a:p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• Syksyn yhteishaku tammikuussa alkaviin koulutuksiin (aikataulua ei vielä vahvistettu. Tänä vuonna 1.-15.9.2021)</a:t>
            </a:r>
          </a:p>
          <a:p>
            <a:r>
              <a:rPr lang="fi-FI" b="1" dirty="0">
                <a:ea typeface="+mn-lt"/>
                <a:cs typeface="+mn-lt"/>
              </a:rPr>
              <a:t>Muut vaihtoehdot</a:t>
            </a:r>
            <a:endParaRPr lang="fi-FI" b="1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8091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FE4AB1-B56B-4517-A9F4-7596187AD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Vaihtoehtoisia reittejä jatko-opintoihin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95E370-63B5-459F-BA6E-2E699E02F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fi-FI" b="1"/>
              <a:t>Avoimen yliopiston väylät </a:t>
            </a:r>
          </a:p>
          <a:p>
            <a:pPr marL="0" indent="0">
              <a:buNone/>
            </a:pPr>
            <a:r>
              <a:rPr lang="fi-FI" b="1">
                <a:ea typeface="+mn-lt"/>
                <a:cs typeface="+mn-lt"/>
              </a:rPr>
              <a:t>              MOOC - näyttöreitit (Massive Open Online Course)</a:t>
            </a:r>
            <a:endParaRPr lang="en-US">
              <a:ea typeface="+mn-lt"/>
              <a:cs typeface="+mn-lt"/>
            </a:endParaRPr>
          </a:p>
          <a:p>
            <a:r>
              <a:rPr lang="fi-FI" b="1"/>
              <a:t>Avoin AMK ja ammattikorkeakoulujen polkuopinnot</a:t>
            </a:r>
            <a:endParaRPr lang="fi-FI" b="1" dirty="0"/>
          </a:p>
          <a:p>
            <a:r>
              <a:rPr lang="fi-FI" b="1"/>
              <a:t>Kansanopistojen linjat</a:t>
            </a:r>
            <a:endParaRPr lang="fi-FI" b="1" dirty="0"/>
          </a:p>
          <a:p>
            <a:r>
              <a:rPr lang="fi-FI" b="1"/>
              <a:t>Kesäyliopistot</a:t>
            </a:r>
            <a:endParaRPr lang="fi-FI" b="1" dirty="0"/>
          </a:p>
          <a:p>
            <a:r>
              <a:rPr lang="fi-FI" b="1"/>
              <a:t>Opiskelu ulkomailla </a:t>
            </a:r>
            <a:endParaRPr lang="fi-FI" b="1" dirty="0"/>
          </a:p>
          <a:p>
            <a:r>
              <a:rPr lang="fi-FI" b="1"/>
              <a:t>Yksityiset oppilaitokset</a:t>
            </a:r>
            <a:endParaRPr lang="fi-FI" b="1" dirty="0"/>
          </a:p>
          <a:p>
            <a:r>
              <a:rPr lang="fi-FI" b="1"/>
              <a:t>Oppisopimus tai työelämä</a:t>
            </a:r>
            <a:endParaRPr lang="fi-FI" b="1" dirty="0"/>
          </a:p>
          <a:p>
            <a:pPr marL="0" indent="0">
              <a:buNone/>
            </a:pPr>
            <a:endParaRPr lang="fi-FI" b="1" dirty="0"/>
          </a:p>
        </p:txBody>
      </p:sp>
      <p:sp>
        <p:nvSpPr>
          <p:cNvPr id="4" name="Tähti: 5-sakarainen 3">
            <a:extLst>
              <a:ext uri="{FF2B5EF4-FFF2-40B4-BE49-F238E27FC236}">
                <a16:creationId xmlns:a16="http://schemas.microsoft.com/office/drawing/2014/main" id="{2A20A68F-6455-4F82-A3D2-61D9442E39AC}"/>
              </a:ext>
            </a:extLst>
          </p:cNvPr>
          <p:cNvSpPr/>
          <p:nvPr/>
        </p:nvSpPr>
        <p:spPr>
          <a:xfrm>
            <a:off x="1345579" y="2460702"/>
            <a:ext cx="436757" cy="371707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72228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EFF24B6-2936-4747-8B7C-D3A547D6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kiitos</a:t>
            </a:r>
          </a:p>
        </p:txBody>
      </p:sp>
    </p:spTree>
    <p:extLst>
      <p:ext uri="{BB962C8B-B14F-4D97-AF65-F5344CB8AC3E}">
        <p14:creationId xmlns:p14="http://schemas.microsoft.com/office/powerpoint/2010/main" val="1501970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084615B-C7CA-4DE1-B567-C2F9A6653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br>
              <a:rPr lang="fi-FI" sz="4400" dirty="0">
                <a:ea typeface="Batang"/>
              </a:rPr>
            </a:br>
            <a:br>
              <a:rPr lang="fi-FI" sz="4400" dirty="0">
                <a:ea typeface="Batang"/>
              </a:rPr>
            </a:br>
            <a:r>
              <a:rPr lang="fi-FI" sz="4400" dirty="0">
                <a:ea typeface="Batang"/>
              </a:rPr>
              <a:t>Rehtori Jari Hildén p. </a:t>
            </a:r>
            <a:r>
              <a:rPr lang="fi-FI" sz="4400" dirty="0">
                <a:ea typeface="+mn-lt"/>
                <a:cs typeface="+mn-lt"/>
                <a:hlinkClick r:id="rId2"/>
              </a:rPr>
              <a:t>040 133 9253</a:t>
            </a:r>
            <a:br>
              <a:rPr lang="fi-FI" sz="4400" dirty="0"/>
            </a:br>
            <a:r>
              <a:rPr lang="fi-FI" sz="4400" dirty="0">
                <a:ea typeface="Batang"/>
              </a:rPr>
              <a:t>Apulaisrehtori Jonna Mönkäre p. </a:t>
            </a:r>
            <a:r>
              <a:rPr lang="fi-FI" sz="4400" dirty="0">
                <a:ea typeface="Batang"/>
                <a:hlinkClick r:id="rId3"/>
              </a:rPr>
              <a:t>040</a:t>
            </a:r>
            <a:r>
              <a:rPr lang="fi-FI" sz="4400" dirty="0">
                <a:ea typeface="+mn-lt"/>
                <a:cs typeface="+mn-lt"/>
                <a:hlinkClick r:id="rId3"/>
              </a:rPr>
              <a:t> 553 5892</a:t>
            </a:r>
            <a:br>
              <a:rPr lang="fi-FI" sz="4400" dirty="0"/>
            </a:br>
            <a:r>
              <a:rPr lang="fi-FI" sz="4400" dirty="0">
                <a:ea typeface="Batang"/>
              </a:rPr>
              <a:t>Opinto-ohjaaja Satu Talkkari p. </a:t>
            </a:r>
            <a:r>
              <a:rPr lang="fi-FI" sz="4400" dirty="0">
                <a:ea typeface="+mn-lt"/>
                <a:cs typeface="+mn-lt"/>
                <a:hlinkClick r:id="rId3"/>
              </a:rPr>
              <a:t>050 568 8221</a:t>
            </a:r>
            <a:br>
              <a:rPr lang="fi-FI" sz="4400" dirty="0">
                <a:ea typeface="+mn-lt"/>
                <a:cs typeface="+mn-lt"/>
              </a:rPr>
            </a:br>
            <a:r>
              <a:rPr lang="fi-FI" sz="4400" dirty="0">
                <a:ea typeface="+mn-lt"/>
                <a:cs typeface="+mn-lt"/>
              </a:rPr>
              <a:t>Koulusihteeri </a:t>
            </a:r>
            <a:r>
              <a:rPr lang="fi-FI" sz="4400" dirty="0">
                <a:ea typeface="Batang"/>
              </a:rPr>
              <a:t>Merja Ruutiainen p. </a:t>
            </a:r>
            <a:r>
              <a:rPr lang="fi-FI" sz="4400" dirty="0">
                <a:ea typeface="Batang"/>
                <a:hlinkClick r:id="rId4"/>
              </a:rPr>
              <a:t>040</a:t>
            </a:r>
            <a:r>
              <a:rPr lang="fi-FI" sz="4400" dirty="0">
                <a:ea typeface="+mn-lt"/>
                <a:cs typeface="+mn-lt"/>
                <a:hlinkClick r:id="rId4"/>
              </a:rPr>
              <a:t> 133 9129</a:t>
            </a:r>
            <a:br>
              <a:rPr lang="fi-FI" dirty="0"/>
            </a:b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3446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6B6A57-D96C-41EC-94EA-5D32B410A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YO-kokeet kevät 2022 </a:t>
            </a:r>
          </a:p>
        </p:txBody>
      </p:sp>
      <p:graphicFrame>
        <p:nvGraphicFramePr>
          <p:cNvPr id="10" name="Sisällön paikkamerkki 9">
            <a:extLst>
              <a:ext uri="{FF2B5EF4-FFF2-40B4-BE49-F238E27FC236}">
                <a16:creationId xmlns:a16="http://schemas.microsoft.com/office/drawing/2014/main" id="{2968A8CA-6974-44A3-B8B1-F09FAB1E9A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4265645"/>
              </p:ext>
            </p:extLst>
          </p:nvPr>
        </p:nvGraphicFramePr>
        <p:xfrm>
          <a:off x="6373091" y="1884217"/>
          <a:ext cx="4479636" cy="4762651"/>
        </p:xfrm>
        <a:graphic>
          <a:graphicData uri="http://schemas.openxmlformats.org/drawingml/2006/table">
            <a:tbl>
              <a:tblPr/>
              <a:tblGrid>
                <a:gridCol w="2239818">
                  <a:extLst>
                    <a:ext uri="{9D8B030D-6E8A-4147-A177-3AD203B41FA5}">
                      <a16:colId xmlns:a16="http://schemas.microsoft.com/office/drawing/2014/main" val="2660857653"/>
                    </a:ext>
                  </a:extLst>
                </a:gridCol>
                <a:gridCol w="2239818">
                  <a:extLst>
                    <a:ext uri="{9D8B030D-6E8A-4147-A177-3AD203B41FA5}">
                      <a16:colId xmlns:a16="http://schemas.microsoft.com/office/drawing/2014/main" val="3927636853"/>
                    </a:ext>
                  </a:extLst>
                </a:gridCol>
              </a:tblGrid>
              <a:tr h="265782">
                <a:tc rowSpan="6">
                  <a:txBody>
                    <a:bodyPr/>
                    <a:lstStyle/>
                    <a:p>
                      <a:pPr algn="l" fontAlgn="ctr"/>
                      <a:r>
                        <a:rPr lang="fi-FI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ma 21.3.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vieras kieli, pitkä oppimäärä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854499"/>
                  </a:ext>
                </a:extLst>
              </a:tr>
              <a:tr h="265782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englanti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148859"/>
                  </a:ext>
                </a:extLst>
              </a:tr>
              <a:tr h="265782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ranska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631926"/>
                  </a:ext>
                </a:extLst>
              </a:tr>
              <a:tr h="265782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espanja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8032301"/>
                  </a:ext>
                </a:extLst>
              </a:tr>
              <a:tr h="265782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saksa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605136"/>
                  </a:ext>
                </a:extLst>
              </a:tr>
              <a:tr h="279071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venäjä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7350494"/>
                  </a:ext>
                </a:extLst>
              </a:tr>
              <a:tr h="481065">
                <a:tc>
                  <a:txBody>
                    <a:bodyPr/>
                    <a:lstStyle/>
                    <a:p>
                      <a:pPr algn="l" fontAlgn="ctr"/>
                      <a:r>
                        <a:rPr lang="fi-FI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ke 23.3.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matematiikka, pitkä ja lyhyt oppimäärä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118905"/>
                  </a:ext>
                </a:extLst>
              </a:tr>
              <a:tr h="948841">
                <a:tc>
                  <a:txBody>
                    <a:bodyPr/>
                    <a:lstStyle/>
                    <a:p>
                      <a:pPr algn="l" fontAlgn="ctr"/>
                      <a:r>
                        <a:rPr lang="fi-FI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pe 25.3.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reaali (uskonto, elämänkatsomustieto, yhteiskuntaoppi, kemia, maantiede, terveystieto)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377727"/>
                  </a:ext>
                </a:extLst>
              </a:tr>
              <a:tr h="544853">
                <a:tc>
                  <a:txBody>
                    <a:bodyPr/>
                    <a:lstStyle/>
                    <a:p>
                      <a:pPr algn="l" fontAlgn="ctr"/>
                      <a:r>
                        <a:rPr lang="fi-FI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ma 28.3.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toinen kotimainen kieli, pitkä ja keskipitkä oppimäärä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537522"/>
                  </a:ext>
                </a:extLst>
              </a:tr>
              <a:tr h="544853">
                <a:tc>
                  <a:txBody>
                    <a:bodyPr/>
                    <a:lstStyle/>
                    <a:p>
                      <a:pPr algn="l" fontAlgn="ctr"/>
                      <a:r>
                        <a:rPr lang="fi-FI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ke 30.3.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reaali (psykologia, filosofia, historia, fysiikka, biologia)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374439"/>
                  </a:ext>
                </a:extLst>
              </a:tr>
              <a:tr h="481065">
                <a:tc>
                  <a:txBody>
                    <a:bodyPr/>
                    <a:lstStyle/>
                    <a:p>
                      <a:pPr algn="l" fontAlgn="ctr"/>
                      <a:r>
                        <a:rPr lang="fi-FI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pe 1.4.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he Hand Bold" panose="03070802030502020204" pitchFamily="66" charset="0"/>
                        </a:rPr>
                        <a:t>saamen äidinkieli ja kirjallisuus -koe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623052"/>
                  </a:ext>
                </a:extLst>
              </a:tr>
            </a:tbl>
          </a:graphicData>
        </a:graphic>
      </p:graphicFrame>
      <p:graphicFrame>
        <p:nvGraphicFramePr>
          <p:cNvPr id="11" name="Taulukko 10">
            <a:extLst>
              <a:ext uri="{FF2B5EF4-FFF2-40B4-BE49-F238E27FC236}">
                <a16:creationId xmlns:a16="http://schemas.microsoft.com/office/drawing/2014/main" id="{1BE934F3-8E40-4E00-B2AB-C24977AC6F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356012"/>
              </p:ext>
            </p:extLst>
          </p:nvPr>
        </p:nvGraphicFramePr>
        <p:xfrm>
          <a:off x="1246909" y="1884215"/>
          <a:ext cx="3778172" cy="4444495"/>
        </p:xfrm>
        <a:graphic>
          <a:graphicData uri="http://schemas.openxmlformats.org/drawingml/2006/table">
            <a:tbl>
              <a:tblPr/>
              <a:tblGrid>
                <a:gridCol w="1889086">
                  <a:extLst>
                    <a:ext uri="{9D8B030D-6E8A-4147-A177-3AD203B41FA5}">
                      <a16:colId xmlns:a16="http://schemas.microsoft.com/office/drawing/2014/main" val="1366493705"/>
                    </a:ext>
                  </a:extLst>
                </a:gridCol>
                <a:gridCol w="1889086">
                  <a:extLst>
                    <a:ext uri="{9D8B030D-6E8A-4147-A177-3AD203B41FA5}">
                      <a16:colId xmlns:a16="http://schemas.microsoft.com/office/drawing/2014/main" val="2267343243"/>
                    </a:ext>
                  </a:extLst>
                </a:gridCol>
              </a:tblGrid>
              <a:tr h="63491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fi-FI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 15.3.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äidinkieli ja kirjallisuus (suomi ja ruotsi), lukutaidon koe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0793948"/>
                  </a:ext>
                </a:extLst>
              </a:tr>
              <a:tr h="575881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suomi/ruotsi toisena kielenä ja kirjallisuus -koe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526953"/>
                  </a:ext>
                </a:extLst>
              </a:tr>
              <a:tr h="317458">
                <a:tc rowSpan="10">
                  <a:txBody>
                    <a:bodyPr/>
                    <a:lstStyle/>
                    <a:p>
                      <a:pPr algn="l" fontAlgn="ctr"/>
                      <a:r>
                        <a:rPr lang="fi-FI" sz="3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 17.3.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vieras kieli, lyhyt oppimäärä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0694564"/>
                  </a:ext>
                </a:extLst>
              </a:tr>
              <a:tr h="317458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englanti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8289360"/>
                  </a:ext>
                </a:extLst>
              </a:tr>
              <a:tr h="317458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ranska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1949260"/>
                  </a:ext>
                </a:extLst>
              </a:tr>
              <a:tr h="317458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espanja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672475"/>
                  </a:ext>
                </a:extLst>
              </a:tr>
              <a:tr h="317458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saksa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4519654"/>
                  </a:ext>
                </a:extLst>
              </a:tr>
              <a:tr h="317458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venäjä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1204665"/>
                  </a:ext>
                </a:extLst>
              </a:tr>
              <a:tr h="317458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italia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004367"/>
                  </a:ext>
                </a:extLst>
              </a:tr>
              <a:tr h="317458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portugali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908108"/>
                  </a:ext>
                </a:extLst>
              </a:tr>
              <a:tr h="317458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0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5369586"/>
                  </a:ext>
                </a:extLst>
              </a:tr>
              <a:tr h="333332"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saame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310022"/>
                  </a:ext>
                </a:extLst>
              </a:tr>
            </a:tbl>
          </a:graphicData>
        </a:graphic>
      </p:graphicFrame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1DEB3F2E-28BF-41DD-959F-2777B6CC3F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606211"/>
              </p:ext>
            </p:extLst>
          </p:nvPr>
        </p:nvGraphicFramePr>
        <p:xfrm>
          <a:off x="1241659" y="6323798"/>
          <a:ext cx="3778172" cy="853440"/>
        </p:xfrm>
        <a:graphic>
          <a:graphicData uri="http://schemas.openxmlformats.org/drawingml/2006/table">
            <a:tbl>
              <a:tblPr/>
              <a:tblGrid>
                <a:gridCol w="3778172">
                  <a:extLst>
                    <a:ext uri="{9D8B030D-6E8A-4147-A177-3AD203B41FA5}">
                      <a16:colId xmlns:a16="http://schemas.microsoft.com/office/drawing/2014/main" val="367115935"/>
                    </a:ext>
                  </a:extLst>
                </a:gridCol>
              </a:tblGrid>
              <a:tr h="534202">
                <a:tc>
                  <a:txBody>
                    <a:bodyPr/>
                    <a:lstStyle/>
                    <a:p>
                      <a:r>
                        <a:rPr lang="fi-FI" sz="3200" b="1" dirty="0"/>
                        <a:t>Pe 18.3               </a:t>
                      </a:r>
                      <a:r>
                        <a:rPr lang="fi-FI" sz="1600" b="1" dirty="0"/>
                        <a:t>äidinkieli ja kirjallisuus,</a:t>
                      </a:r>
                    </a:p>
                    <a:p>
                      <a:r>
                        <a:rPr lang="fi-FI" sz="1600" b="1" dirty="0"/>
                        <a:t>                                              </a:t>
                      </a:r>
                      <a:r>
                        <a:rPr lang="fi-FI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kirjoitustaidon koe</a:t>
                      </a:r>
                      <a:endParaRPr lang="fi-FI" b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769714"/>
                  </a:ext>
                </a:extLst>
              </a:tr>
            </a:tbl>
          </a:graphicData>
        </a:graphic>
      </p:graphicFrame>
      <p:cxnSp>
        <p:nvCxnSpPr>
          <p:cNvPr id="7" name="Suora yhdysviiva 6">
            <a:extLst>
              <a:ext uri="{FF2B5EF4-FFF2-40B4-BE49-F238E27FC236}">
                <a16:creationId xmlns:a16="http://schemas.microsoft.com/office/drawing/2014/main" id="{CEAB0659-7A94-44B0-8011-1C969034970F}"/>
              </a:ext>
            </a:extLst>
          </p:cNvPr>
          <p:cNvCxnSpPr>
            <a:cxnSpLocks/>
            <a:endCxn id="3" idx="2"/>
          </p:cNvCxnSpPr>
          <p:nvPr/>
        </p:nvCxnSpPr>
        <p:spPr>
          <a:xfrm>
            <a:off x="3118585" y="6328710"/>
            <a:ext cx="12160" cy="8485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3054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407B3CA-4194-402E-8E57-FCFACEC5F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Tärkeitä päivämääriä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6C2D8A8-8436-4AD5-8A8F-71C08B43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/>
              <a:t>Syksyn yo-tulokset koululle viikolla 47</a:t>
            </a:r>
          </a:p>
          <a:p>
            <a:pPr lvl="1"/>
            <a:r>
              <a:rPr lang="fi-FI" b="1" dirty="0"/>
              <a:t>Kevään yo-kirjoituksiin ilmoittautuminen ma 29.11.2021 mennessä</a:t>
            </a:r>
          </a:p>
          <a:p>
            <a:pPr lvl="1"/>
            <a:r>
              <a:rPr lang="fi-FI" b="1" dirty="0"/>
              <a:t>Kokelas saa syksyn yo-tulokset tietoonsa ennen ilmoittautumisajan päättymistä</a:t>
            </a:r>
          </a:p>
          <a:p>
            <a:r>
              <a:rPr lang="fi-FI" b="1" dirty="0"/>
              <a:t>Kevään yo-tutkinnon tulokset lähetetään lukioille 17.5.2022. Tulokset ja kokelaan arvostellut koesuoritukset annetaan kokelaalle ja alle 18-vuotiaan kokelaan huoltajalle nähtäväksi Oma Opintopolku -verkkopalvelussa 18.5.2022 alkaen. (Huom. Ajankohdat ovat alustavia ja muutokset niihin mahdollisia.)</a:t>
            </a:r>
          </a:p>
          <a:p>
            <a:r>
              <a:rPr lang="fi-FI" b="1" dirty="0"/>
              <a:t>Torstaina 2.5.2022 opiskelijan kurssimäärän tulee olla 75, jotta hän voi valmistua keväällä ylioppilaaksi</a:t>
            </a:r>
          </a:p>
          <a:p>
            <a:r>
              <a:rPr lang="fi-FI" b="1" dirty="0"/>
              <a:t>Ylioppilasjuhlat la 4.6.2022 klo 11 alkaen</a:t>
            </a:r>
          </a:p>
        </p:txBody>
      </p:sp>
    </p:spTree>
    <p:extLst>
      <p:ext uri="{BB962C8B-B14F-4D97-AF65-F5344CB8AC3E}">
        <p14:creationId xmlns:p14="http://schemas.microsoft.com/office/powerpoint/2010/main" val="2317849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45B871-020A-4C74-98E9-B84C8E0B6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cap="all" dirty="0">
                <a:ea typeface="+mj-lt"/>
                <a:cs typeface="+mj-lt"/>
              </a:rPr>
              <a:t>ohjaus jatko-opintoihin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3C9F6CE-E45F-448A-B350-2FDF8F874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b="1" dirty="0">
                <a:ea typeface="+mn-lt"/>
                <a:cs typeface="+mn-lt"/>
              </a:rPr>
              <a:t>3. jaksossa OPO2-kurssin toinen puolikas           vierailijoita korkeakouluista</a:t>
            </a:r>
            <a:endParaRPr lang="fi-FI" b="1" dirty="0"/>
          </a:p>
          <a:p>
            <a:r>
              <a:rPr lang="fi-FI" b="1" dirty="0">
                <a:ea typeface="+mn-lt"/>
                <a:cs typeface="+mn-lt"/>
              </a:rPr>
              <a:t>Virtuaaliset korkeakouluesittelyt</a:t>
            </a:r>
            <a:endParaRPr lang="fi-FI" b="1" dirty="0"/>
          </a:p>
          <a:p>
            <a:r>
              <a:rPr lang="fi-FI" b="1" dirty="0">
                <a:ea typeface="+mn-lt"/>
                <a:cs typeface="+mn-lt"/>
              </a:rPr>
              <a:t>Ohjauskeskustelut opon kanssa, myös ryhmänohjaajat keskustelevat opiskelijoiden kanssa</a:t>
            </a:r>
            <a:endParaRPr lang="fi-FI" b="1" dirty="0"/>
          </a:p>
          <a:p>
            <a:r>
              <a:rPr lang="fi-FI" b="1" dirty="0">
                <a:ea typeface="+mn-lt"/>
                <a:cs typeface="+mn-lt"/>
              </a:rPr>
              <a:t>Studia 24.11.2022 - Suomen suurin opiskelu- ja uratapahtuma</a:t>
            </a:r>
          </a:p>
          <a:p>
            <a:r>
              <a:rPr lang="fi-FI" b="1" dirty="0">
                <a:ea typeface="+mn-lt"/>
                <a:cs typeface="+mn-lt"/>
              </a:rPr>
              <a:t>Keskustelut kotiväen kanssa </a:t>
            </a:r>
            <a:endParaRPr lang="fi-FI" b="1" dirty="0"/>
          </a:p>
        </p:txBody>
      </p:sp>
      <p:sp>
        <p:nvSpPr>
          <p:cNvPr id="4" name="Nuoli: Oikea 3">
            <a:extLst>
              <a:ext uri="{FF2B5EF4-FFF2-40B4-BE49-F238E27FC236}">
                <a16:creationId xmlns:a16="http://schemas.microsoft.com/office/drawing/2014/main" id="{50CF2F90-A03D-4580-9029-CBF2EAC19715}"/>
              </a:ext>
            </a:extLst>
          </p:cNvPr>
          <p:cNvSpPr/>
          <p:nvPr/>
        </p:nvSpPr>
        <p:spPr>
          <a:xfrm>
            <a:off x="4733282" y="2164488"/>
            <a:ext cx="492512" cy="176561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7197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8FBA31-B268-4636-835B-9C783B6C4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Korkeakoulujen yhteishaku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84D371-40AD-4763-88A3-6B941DBA1A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b="1" dirty="0"/>
              <a:t>Kevään ensimmäinen yhteishaku 5.1. - 19.1.2022</a:t>
            </a:r>
          </a:p>
          <a:p>
            <a:pPr lvl="1"/>
            <a:r>
              <a:rPr lang="fi-FI" b="1" dirty="0"/>
              <a:t>Vieraskieliset ja Taideyliopistojen koulutukset sekä Tampereen yliopiston teatterityön koulutus.</a:t>
            </a:r>
          </a:p>
          <a:p>
            <a:pPr lvl="1"/>
            <a:r>
              <a:rPr lang="fi-FI" b="1" dirty="0"/>
              <a:t>Haku enintään kuuteen koulutukseen</a:t>
            </a:r>
          </a:p>
          <a:p>
            <a:pPr lvl="1"/>
            <a:r>
              <a:rPr lang="fi-FI" b="1" dirty="0"/>
              <a:t>Hakukohteiden järjestyksellä ei ole väliä</a:t>
            </a:r>
          </a:p>
          <a:p>
            <a:pPr lvl="1"/>
            <a:r>
              <a:rPr lang="fi-FI" b="1" dirty="0"/>
              <a:t>Hakijalle voidaan tarjota useampaa opiskelupaikkaa</a:t>
            </a:r>
          </a:p>
        </p:txBody>
      </p:sp>
    </p:spTree>
    <p:extLst>
      <p:ext uri="{BB962C8B-B14F-4D97-AF65-F5344CB8AC3E}">
        <p14:creationId xmlns:p14="http://schemas.microsoft.com/office/powerpoint/2010/main" val="4114574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24BE4F-B8D5-42D5-850F-CC43A3264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ea typeface="+mj-lt"/>
                <a:cs typeface="+mj-lt"/>
              </a:rPr>
              <a:t>Korkeakoulujen yhteishaku</a:t>
            </a:r>
            <a:endParaRPr lang="en-US">
              <a:ea typeface="+mj-lt"/>
              <a:cs typeface="+mj-lt"/>
            </a:endParaRPr>
          </a:p>
          <a:p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BA689A8-4261-4B5A-9C1A-91B3DB51B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Kevään toinen yhteishaku 16.3. - 30.3.2022</a:t>
            </a:r>
            <a:endParaRPr lang="en-US" dirty="0"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fi-FI" b="1" dirty="0">
                <a:ea typeface="+mn-lt"/>
                <a:cs typeface="+mn-lt"/>
              </a:rPr>
              <a:t>Korkeakoulujen suomen- ja ruotsinkieliset koulutukset</a:t>
            </a:r>
            <a:endParaRPr lang="en-US" b="1" dirty="0"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fi-FI" b="1" dirty="0">
                <a:ea typeface="+mn-lt"/>
                <a:cs typeface="+mn-lt"/>
              </a:rPr>
              <a:t>Haku enintään kuuteen koulutukseen</a:t>
            </a:r>
            <a:endParaRPr lang="en-US" b="1" dirty="0"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fi-FI" b="1" dirty="0">
                <a:ea typeface="+mn-lt"/>
                <a:cs typeface="+mn-lt"/>
              </a:rPr>
              <a:t>Hakukohteiden järjestys tärkeää, koska...</a:t>
            </a:r>
            <a:endParaRPr lang="en-US" b="1" dirty="0"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fi-FI" b="1" dirty="0">
                <a:ea typeface="+mn-lt"/>
                <a:cs typeface="+mn-lt"/>
              </a:rPr>
              <a:t>..hakijalle tarjotaan vain yhtä opiskelupaikkaa</a:t>
            </a:r>
          </a:p>
          <a:p>
            <a:pPr lvl="1" indent="0">
              <a:buNone/>
            </a:pPr>
            <a:endParaRPr lang="fi-FI" b="1" dirty="0">
              <a:ea typeface="+mn-lt"/>
              <a:cs typeface="+mn-lt"/>
            </a:endParaRPr>
          </a:p>
          <a:p>
            <a:pPr lvl="1" indent="0">
              <a:buNone/>
            </a:pPr>
            <a:r>
              <a:rPr lang="fi-FI" b="1" dirty="0">
                <a:ea typeface="+mn-lt"/>
                <a:cs typeface="+mn-lt"/>
              </a:rPr>
              <a:t>! Hakija voi siis saada useamman opiskelupaikan (ensimmäinen haku + toinen haku), mutta </a:t>
            </a:r>
            <a:r>
              <a:rPr lang="fi-FI" b="1" u="sng" dirty="0">
                <a:ea typeface="+mn-lt"/>
                <a:cs typeface="+mn-lt"/>
              </a:rPr>
              <a:t>hän voi ottaa vain yhden paikan vastaan</a:t>
            </a:r>
            <a:endParaRPr lang="fi-FI" b="1" u="sng" dirty="0"/>
          </a:p>
          <a:p>
            <a:pPr lvl="1" indent="0">
              <a:buNone/>
            </a:pPr>
            <a:endParaRPr lang="fi-FI" dirty="0"/>
          </a:p>
          <a:p>
            <a:pPr marL="0" indent="0">
              <a:buNone/>
            </a:pPr>
            <a:endParaRPr lang="fi-FI" b="1" dirty="0"/>
          </a:p>
          <a:p>
            <a:pPr marL="0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694212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718843-BDDD-421C-908C-DA769216A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Toisen asteen yhteishaku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E1CF3B-B5C9-4AE6-B126-69A96BADA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b="1" dirty="0"/>
              <a:t>Ammatillisen koulutuksen ja lukiokoulutuksen yhteishaku</a:t>
            </a:r>
            <a:r>
              <a:rPr lang="fi-FI" dirty="0"/>
              <a:t> (</a:t>
            </a:r>
            <a:r>
              <a:rPr lang="fi-FI" b="1" dirty="0"/>
              <a:t>jatkuva haku ylioppilaille</a:t>
            </a:r>
            <a:r>
              <a:rPr lang="fi-FI" dirty="0"/>
              <a:t>)</a:t>
            </a:r>
          </a:p>
          <a:p>
            <a:pPr marL="971550" lvl="1" indent="-285750">
              <a:buFont typeface="Arial"/>
              <a:buChar char="•"/>
            </a:pPr>
            <a:r>
              <a:rPr lang="fi-FI" b="1" dirty="0">
                <a:ea typeface="+mn-lt"/>
                <a:cs typeface="+mn-lt"/>
              </a:rPr>
              <a:t>Yo-tutkinnon jälkeen voi hakea vain yo-pohjaisille linjoille</a:t>
            </a:r>
            <a:endParaRPr lang="en-US" b="1" dirty="0">
              <a:ea typeface="+mn-lt"/>
              <a:cs typeface="+mn-lt"/>
            </a:endParaRPr>
          </a:p>
          <a:p>
            <a:pPr marL="1028700" lvl="1" indent="-342900"/>
            <a:r>
              <a:rPr lang="fi-FI" b="1" dirty="0">
                <a:ea typeface="+mn-lt"/>
                <a:cs typeface="+mn-lt"/>
              </a:rPr>
              <a:t>Valintaperusteena lukion päättötodistus</a:t>
            </a:r>
            <a:endParaRPr lang="en-US" b="1" dirty="0">
              <a:ea typeface="+mn-lt"/>
              <a:cs typeface="+mn-lt"/>
            </a:endParaRPr>
          </a:p>
          <a:p>
            <a:pPr marL="971550" lvl="1" indent="-285750">
              <a:buFont typeface="Arial"/>
              <a:buChar char="•"/>
            </a:pPr>
            <a:r>
              <a:rPr lang="fi-FI" b="1" dirty="0">
                <a:ea typeface="+mn-lt"/>
                <a:cs typeface="+mn-lt"/>
              </a:rPr>
              <a:t>Hakea voi viiteen kohteeseen</a:t>
            </a:r>
          </a:p>
          <a:p>
            <a:pPr marL="971550" lvl="1" indent="-285750">
              <a:buFont typeface="Arial"/>
              <a:buChar char="•"/>
            </a:pPr>
            <a:r>
              <a:rPr lang="fi-FI" b="1" dirty="0">
                <a:ea typeface="+mn-lt"/>
                <a:cs typeface="+mn-lt"/>
              </a:rPr>
              <a:t>Valintakokeeseen kutsutaan erikseen</a:t>
            </a:r>
            <a:endParaRPr lang="en-US" b="1" dirty="0">
              <a:ea typeface="+mn-lt"/>
              <a:cs typeface="+mn-lt"/>
            </a:endParaRP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10028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9AF83AC-2605-4AF1-9526-12000DC7A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Hakuajat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0EB3366-21FB-45A2-A46E-0168273E2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D1CDA1A1-2563-4711-9B17-211C689F98A3}"/>
              </a:ext>
            </a:extLst>
          </p:cNvPr>
          <p:cNvSpPr/>
          <p:nvPr/>
        </p:nvSpPr>
        <p:spPr>
          <a:xfrm>
            <a:off x="444191" y="2209800"/>
            <a:ext cx="3391827" cy="329890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b="1" i="0" u="none" strike="noStrike">
                <a:solidFill>
                  <a:schemeClr val="bg1"/>
                </a:solidFill>
                <a:latin typeface="The Hand Bold"/>
                <a:ea typeface="The Hand Bold"/>
                <a:cs typeface="The Hand Bold"/>
              </a:rPr>
              <a:t>1. Korkeakoulujen ensimmäinen yhteishaku</a:t>
            </a:r>
          </a:p>
          <a:p>
            <a:pPr algn="ctr"/>
            <a:r>
              <a:rPr lang="fi-FI" sz="2400" b="1">
                <a:solidFill>
                  <a:schemeClr val="bg1"/>
                </a:solidFill>
              </a:rPr>
              <a:t>5.1. - 19.1.2022</a:t>
            </a:r>
            <a:endParaRPr lang="fi-FI" sz="2400" b="1" dirty="0">
              <a:solidFill>
                <a:schemeClr val="bg1"/>
              </a:solidFill>
            </a:endParaRPr>
          </a:p>
          <a:p>
            <a:pPr algn="ctr"/>
            <a:r>
              <a:rPr lang="fi-FI" sz="2400" b="1" dirty="0">
                <a:solidFill>
                  <a:schemeClr val="bg1"/>
                </a:solidFill>
              </a:rPr>
              <a:t>Vieraskieliset ja Taideyliopiston </a:t>
            </a:r>
            <a:r>
              <a:rPr lang="fi-FI" sz="2400" b="1">
                <a:solidFill>
                  <a:schemeClr val="bg1"/>
                </a:solidFill>
              </a:rPr>
              <a:t>koulutukset, jotka alkavat syksyllä 2022</a:t>
            </a:r>
            <a:endParaRPr lang="fi-FI" sz="2400" b="1" dirty="0">
              <a:solidFill>
                <a:schemeClr val="bg1"/>
              </a:solidFill>
            </a:endParaRPr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2275DE5D-F1AA-4715-90BD-AC54456ACB55}"/>
              </a:ext>
            </a:extLst>
          </p:cNvPr>
          <p:cNvSpPr/>
          <p:nvPr/>
        </p:nvSpPr>
        <p:spPr>
          <a:xfrm>
            <a:off x="8225885" y="2312019"/>
            <a:ext cx="3521924" cy="319668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2400" b="1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latin typeface="The Hand Bold"/>
                <a:ea typeface="The Hand Bold"/>
                <a:cs typeface="The Hand Bold"/>
              </a:rPr>
              <a:t>Ammatillisen koulutuksen ja lukiokoulutuksen yhteishaku</a:t>
            </a:r>
          </a:p>
          <a:p>
            <a:pPr algn="ctr"/>
            <a:r>
              <a:rPr lang="fi-FI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yo-pohjaisille ammatillisen koulutuksen linjoille jatkuvan haun kautta</a:t>
            </a:r>
            <a:r>
              <a:rPr lang="fi-FI" sz="24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" name="Ellipsi 8">
            <a:extLst>
              <a:ext uri="{FF2B5EF4-FFF2-40B4-BE49-F238E27FC236}">
                <a16:creationId xmlns:a16="http://schemas.microsoft.com/office/drawing/2014/main" id="{38F23C8A-D10F-4DDE-B906-6C33A8467B29}"/>
              </a:ext>
            </a:extLst>
          </p:cNvPr>
          <p:cNvSpPr/>
          <p:nvPr/>
        </p:nvSpPr>
        <p:spPr>
          <a:xfrm>
            <a:off x="4430756" y="2312020"/>
            <a:ext cx="3401120" cy="319668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2400" b="1" dirty="0">
                <a:solidFill>
                  <a:schemeClr val="bg1"/>
                </a:solidFill>
                <a:ea typeface="+mn-lt"/>
                <a:cs typeface="+mn-lt"/>
              </a:rPr>
              <a:t>2.  Korkeakoulujen toinen yhteishaku</a:t>
            </a:r>
          </a:p>
          <a:p>
            <a:pPr algn="ctr"/>
            <a:r>
              <a:rPr lang="fi-FI" sz="2400" b="1" dirty="0">
                <a:solidFill>
                  <a:schemeClr val="bg1"/>
                </a:solidFill>
                <a:ea typeface="+mn-lt"/>
                <a:cs typeface="+mn-lt"/>
              </a:rPr>
              <a:t>16.3. - 30.3.2022</a:t>
            </a:r>
          </a:p>
          <a:p>
            <a:pPr algn="ctr"/>
            <a:r>
              <a:rPr lang="fi-FI" sz="2400" b="1" dirty="0">
                <a:solidFill>
                  <a:schemeClr val="bg1"/>
                </a:solidFill>
                <a:ea typeface="+mn-lt"/>
                <a:cs typeface="+mn-lt"/>
              </a:rPr>
              <a:t>Suomen- ja ruotsinkieliset koulutukset, jotka alkavat syksyllä 2022</a:t>
            </a:r>
          </a:p>
        </p:txBody>
      </p:sp>
    </p:spTree>
    <p:extLst>
      <p:ext uri="{BB962C8B-B14F-4D97-AF65-F5344CB8AC3E}">
        <p14:creationId xmlns:p14="http://schemas.microsoft.com/office/powerpoint/2010/main" val="20167797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D621AA-1687-4016-9BB5-DF5BC441B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cap="all">
                <a:ea typeface="+mj-lt"/>
                <a:cs typeface="+mj-lt"/>
              </a:rPr>
              <a:t>Valintojen tulokset ja opiskelupaikan vastaanottaminen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5571F22-128C-4B47-9484-19541EF930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dirty="0">
                <a:ea typeface="+mn-lt"/>
                <a:cs typeface="+mn-lt"/>
              </a:rPr>
              <a:t>•</a:t>
            </a:r>
            <a:r>
              <a:rPr lang="fi-FI" b="1" dirty="0">
                <a:ea typeface="+mn-lt"/>
                <a:cs typeface="+mn-lt"/>
              </a:rPr>
              <a:t>Tulokset tulevat näkyviin Oma Opintopolku -palveluun</a:t>
            </a:r>
            <a:endParaRPr lang="fi-FI" b="1" dirty="0"/>
          </a:p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•Ensimmäisen haun tulokset ilmoitetaan viimeistään 3.6.2022</a:t>
            </a:r>
            <a:endParaRPr lang="fi-FI" b="1" dirty="0"/>
          </a:p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•Päähaun todistusvalinnan tulokset ilmoitetaan viimeistään 30.5.2022 ja valintakoevalinnan tulokset viimeistään 8.7.2022</a:t>
            </a:r>
            <a:endParaRPr lang="fi-FI" b="1" dirty="0"/>
          </a:p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•Opiskelupaikka pitää ottaa vastaan määräaikaan mennessä sitovasti tai ehdollisesti</a:t>
            </a:r>
            <a:endParaRPr lang="fi-FI" b="1" dirty="0"/>
          </a:p>
          <a:p>
            <a:pPr marL="0" indent="0">
              <a:buNone/>
            </a:pPr>
            <a:r>
              <a:rPr lang="fi-FI" b="1" dirty="0">
                <a:ea typeface="+mn-lt"/>
                <a:cs typeface="+mn-lt"/>
              </a:rPr>
              <a:t>•Ehdollinen vastaanottaminen mahdollistaa sen, että hakija jää jonottamaan ylempää hakutoivetta</a:t>
            </a:r>
            <a:endParaRPr lang="fi-FI" b="1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806572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233A3D"/>
      </a:dk2>
      <a:lt2>
        <a:srgbClr val="E8E5E2"/>
      </a:lt2>
      <a:accent1>
        <a:srgbClr val="78A6DF"/>
      </a:accent1>
      <a:accent2>
        <a:srgbClr val="4DAFBE"/>
      </a:accent2>
      <a:accent3>
        <a:srgbClr val="5AB299"/>
      </a:accent3>
      <a:accent4>
        <a:srgbClr val="50B66F"/>
      </a:accent4>
      <a:accent5>
        <a:srgbClr val="5FB454"/>
      </a:accent5>
      <a:accent6>
        <a:srgbClr val="83B14E"/>
      </a:accent6>
      <a:hlink>
        <a:srgbClr val="997E5D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0</TotalTime>
  <Words>846</Words>
  <Application>Microsoft Office PowerPoint</Application>
  <PresentationFormat>Laajakuva</PresentationFormat>
  <Paragraphs>142</Paragraphs>
  <Slides>17</Slides>
  <Notes>13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17</vt:i4>
      </vt:variant>
    </vt:vector>
  </HeadingPairs>
  <TitlesOfParts>
    <vt:vector size="23" baseType="lpstr">
      <vt:lpstr>Batang</vt:lpstr>
      <vt:lpstr>Arial</vt:lpstr>
      <vt:lpstr>Calibri</vt:lpstr>
      <vt:lpstr>The Hand Bold</vt:lpstr>
      <vt:lpstr>The Serif Hand Black</vt:lpstr>
      <vt:lpstr>SketchyVTI</vt:lpstr>
      <vt:lpstr>Kotiväenilta</vt:lpstr>
      <vt:lpstr>YO-kokeet kevät 2022 </vt:lpstr>
      <vt:lpstr>Tärkeitä päivämääriä</vt:lpstr>
      <vt:lpstr>ohjaus jatko-opintoihin</vt:lpstr>
      <vt:lpstr>Korkeakoulujen yhteishaku</vt:lpstr>
      <vt:lpstr>Korkeakoulujen yhteishaku </vt:lpstr>
      <vt:lpstr>Toisen asteen yhteishaku</vt:lpstr>
      <vt:lpstr>Hakuajat</vt:lpstr>
      <vt:lpstr>Valintojen tulokset ja opiskelupaikan vastaanottaminen</vt:lpstr>
      <vt:lpstr>Hakuvelvoite</vt:lpstr>
      <vt:lpstr>Ensikertalaisuuskiintiöt</vt:lpstr>
      <vt:lpstr>valintaperusteet keväällä 2022</vt:lpstr>
      <vt:lpstr>Todistustusvalinta</vt:lpstr>
      <vt:lpstr>Jos jää vaille opiskelupaikkaa</vt:lpstr>
      <vt:lpstr>Vaihtoehtoisia reittejä jatko-opintoihin</vt:lpstr>
      <vt:lpstr>kiitos</vt:lpstr>
      <vt:lpstr>  Rehtori Jari Hildén p. 040 133 9253 Apulaisrehtori Jonna Mönkäre p. 040 553 5892 Opinto-ohjaaja Satu Talkkari p. 050 568 8221 Koulusihteeri Merja Ruutiainen p. 040 133 9129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Talkkari Satu</dc:creator>
  <cp:lastModifiedBy>Talkkari Satu</cp:lastModifiedBy>
  <cp:revision>316</cp:revision>
  <dcterms:created xsi:type="dcterms:W3CDTF">2021-09-23T09:20:34Z</dcterms:created>
  <dcterms:modified xsi:type="dcterms:W3CDTF">2021-10-12T14:21:16Z</dcterms:modified>
</cp:coreProperties>
</file>