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  <p:sldId id="266" r:id="rId11"/>
    <p:sldId id="267" r:id="rId12"/>
    <p:sldId id="268" r:id="rId13"/>
    <p:sldId id="270" r:id="rId14"/>
    <p:sldId id="269" r:id="rId15"/>
    <p:sldId id="261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19BF1-F2C5-4C94-AAF1-B5268C94BEB6}" v="361" dt="2023-11-24T04:58:15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äsi pitelemässä kynää ja kirjoittamassa tietokoneella">
            <a:extLst>
              <a:ext uri="{FF2B5EF4-FFF2-40B4-BE49-F238E27FC236}">
                <a16:creationId xmlns:a16="http://schemas.microsoft.com/office/drawing/2014/main" id="{33433C84-38CB-3CA5-89A4-3501FAB6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30" b="4122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  <a:ea typeface="+mj-lt"/>
                <a:cs typeface="+mj-lt"/>
              </a:rPr>
              <a:t>Empowering Students and Helping Them to Develop Their Digital Skills</a:t>
            </a:r>
            <a:endParaRPr lang="fi-FI" sz="5200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Calibri"/>
                <a:cs typeface="Calibri"/>
              </a:rPr>
              <a:t>24.11.2023 Jenni Decandia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998597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Encourage</a:t>
            </a:r>
            <a:r>
              <a:rPr lang="fi-FI" b="1" dirty="0">
                <a:ea typeface="+mn-lt"/>
                <a:cs typeface="+mn-lt"/>
              </a:rPr>
              <a:t> 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online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resources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learn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about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new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topics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7" name="Kuva 6" descr="Teinityttö opiskelee kannettavan tietokoneen kanssa">
            <a:extLst>
              <a:ext uri="{FF2B5EF4-FFF2-40B4-BE49-F238E27FC236}">
                <a16:creationId xmlns:a16="http://schemas.microsoft.com/office/drawing/2014/main" id="{50F3CE7B-84AE-C227-F8F0-98419EDB7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7" r="11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5096289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Encourage</a:t>
            </a:r>
            <a:r>
              <a:rPr lang="fi-FI" b="1" dirty="0">
                <a:ea typeface="+mn-lt"/>
                <a:cs typeface="+mn-lt"/>
              </a:rPr>
              <a:t> 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 </a:t>
            </a:r>
            <a:r>
              <a:rPr lang="fi-FI" b="1" err="1">
                <a:ea typeface="+mn-lt"/>
                <a:cs typeface="+mn-lt"/>
              </a:rPr>
              <a:t>technology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create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creative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projects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sz="2000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ilmakuva pöydällä olevista maalauksista ja siveltimistä">
            <a:extLst>
              <a:ext uri="{FF2B5EF4-FFF2-40B4-BE49-F238E27FC236}">
                <a16:creationId xmlns:a16="http://schemas.microsoft.com/office/drawing/2014/main" id="{EE62EEF3-4798-E08B-AE85-73722424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5" r="26215" b="-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18" y="2743200"/>
            <a:ext cx="5535904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3200" b="1" dirty="0" err="1">
                <a:ea typeface="+mn-lt"/>
                <a:cs typeface="+mn-lt"/>
              </a:rPr>
              <a:t>Provide</a:t>
            </a:r>
            <a:r>
              <a:rPr lang="fi-FI" sz="3200" b="1" dirty="0">
                <a:ea typeface="+mn-lt"/>
                <a:cs typeface="+mn-lt"/>
              </a:rPr>
              <a:t> </a:t>
            </a:r>
            <a:r>
              <a:rPr lang="fi-FI" sz="3200" b="1" dirty="0" err="1">
                <a:ea typeface="+mn-lt"/>
                <a:cs typeface="+mn-lt"/>
              </a:rPr>
              <a:t>students</a:t>
            </a:r>
            <a:r>
              <a:rPr lang="fi-FI" sz="3200" b="1" dirty="0">
                <a:ea typeface="+mn-lt"/>
                <a:cs typeface="+mn-lt"/>
              </a:rPr>
              <a:t> </a:t>
            </a:r>
            <a:r>
              <a:rPr lang="fi-FI" sz="3200" b="1" dirty="0" err="1">
                <a:ea typeface="+mn-lt"/>
                <a:cs typeface="+mn-lt"/>
              </a:rPr>
              <a:t>with</a:t>
            </a:r>
            <a:r>
              <a:rPr lang="fi-FI" sz="3200" b="1" dirty="0">
                <a:ea typeface="+mn-lt"/>
                <a:cs typeface="+mn-lt"/>
              </a:rPr>
              <a:t> </a:t>
            </a:r>
            <a:r>
              <a:rPr lang="fi-FI" sz="3200" b="1" dirty="0" err="1">
                <a:ea typeface="+mn-lt"/>
                <a:cs typeface="+mn-lt"/>
              </a:rPr>
              <a:t>tutorials</a:t>
            </a:r>
            <a:r>
              <a:rPr lang="fi-FI" sz="3200" b="1" dirty="0">
                <a:ea typeface="+mn-lt"/>
                <a:cs typeface="+mn-lt"/>
              </a:rPr>
              <a:t>.</a:t>
            </a:r>
            <a:endParaRPr lang="fi-FI" sz="3200" b="1" dirty="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Paperi isä on muotoiltu kolmio, jossa on yksi keltainen paperi taso ylimpänä">
            <a:extLst>
              <a:ext uri="{FF2B5EF4-FFF2-40B4-BE49-F238E27FC236}">
                <a16:creationId xmlns:a16="http://schemas.microsoft.com/office/drawing/2014/main" id="{4065A1D4-D727-109D-7EFD-86B480CA8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6" r="2414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998597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Offer</a:t>
            </a:r>
            <a:r>
              <a:rPr lang="fi-FI" b="1" dirty="0">
                <a:ea typeface="+mn-lt"/>
                <a:cs typeface="+mn-lt"/>
              </a:rPr>
              <a:t> 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 extra help </a:t>
            </a:r>
            <a:r>
              <a:rPr lang="fi-FI" b="1" err="1">
                <a:ea typeface="+mn-lt"/>
                <a:cs typeface="+mn-lt"/>
              </a:rPr>
              <a:t>during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class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sz="2400" b="1" dirty="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5" name="Kuva 4" descr="Opettaja avustamassa opiskelijaa">
            <a:extLst>
              <a:ext uri="{FF2B5EF4-FFF2-40B4-BE49-F238E27FC236}">
                <a16:creationId xmlns:a16="http://schemas.microsoft.com/office/drawing/2014/main" id="{2DBC77C9-7C79-656D-C76E-2AA8B5D45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5" r="22244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988828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dirty="0">
                <a:ea typeface="+mn-lt"/>
                <a:cs typeface="+mn-lt"/>
              </a:rPr>
              <a:t>Connect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with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mentors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who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can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provide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additional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support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Viittaavat kädet valmiina vastaamaan kysymykseen">
            <a:extLst>
              <a:ext uri="{FF2B5EF4-FFF2-40B4-BE49-F238E27FC236}">
                <a16:creationId xmlns:a16="http://schemas.microsoft.com/office/drawing/2014/main" id="{9BFE182E-6256-FBBA-C50C-CF9A03E79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5" r="18924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64274D-2553-0F60-715A-F815D0DD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Calibri Light"/>
                <a:cs typeface="Calibri Light"/>
              </a:rPr>
              <a:t>Google Digital Garage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D7C8FF-C8D6-FA02-7607-0CB6B1F11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64" y="2723662"/>
            <a:ext cx="5193981" cy="36131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400" dirty="0">
                <a:ea typeface="+mn-lt"/>
                <a:cs typeface="+mn-lt"/>
              </a:rPr>
              <a:t>Google Digital </a:t>
            </a:r>
            <a:r>
              <a:rPr lang="fi-FI" sz="2400" err="1">
                <a:ea typeface="+mn-lt"/>
                <a:cs typeface="+mn-lt"/>
              </a:rPr>
              <a:t>Garage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helps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people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grow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their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careers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or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businesses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by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new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making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most</a:t>
            </a:r>
            <a:r>
              <a:rPr lang="fi-FI" sz="2400" dirty="0">
                <a:ea typeface="+mn-lt"/>
                <a:cs typeface="+mn-lt"/>
              </a:rPr>
              <a:t> of </a:t>
            </a:r>
            <a:r>
              <a:rPr lang="fi-FI" sz="2400" err="1">
                <a:ea typeface="+mn-lt"/>
                <a:cs typeface="+mn-lt"/>
              </a:rPr>
              <a:t>digital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tools</a:t>
            </a:r>
            <a:r>
              <a:rPr lang="fi-FI" sz="2400" dirty="0">
                <a:ea typeface="+mn-lt"/>
                <a:cs typeface="+mn-lt"/>
              </a:rPr>
              <a:t>. </a:t>
            </a:r>
          </a:p>
          <a:p>
            <a:r>
              <a:rPr lang="fi-FI" sz="2400" err="1">
                <a:ea typeface="+mn-lt"/>
                <a:cs typeface="+mn-lt"/>
              </a:rPr>
              <a:t>There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are</a:t>
            </a: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err="1">
                <a:ea typeface="+mn-lt"/>
                <a:cs typeface="+mn-lt"/>
              </a:rPr>
              <a:t>free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courses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available</a:t>
            </a:r>
            <a:r>
              <a:rPr lang="fi-FI" sz="2400" dirty="0">
                <a:ea typeface="+mn-lt"/>
                <a:cs typeface="+mn-lt"/>
              </a:rPr>
              <a:t> to help </a:t>
            </a:r>
            <a:r>
              <a:rPr lang="fi-FI" sz="2400" err="1">
                <a:ea typeface="+mn-lt"/>
                <a:cs typeface="+mn-lt"/>
              </a:rPr>
              <a:t>you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get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where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you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need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be</a:t>
            </a:r>
            <a:r>
              <a:rPr lang="fi-FI" sz="2400" dirty="0">
                <a:ea typeface="+mn-lt"/>
                <a:cs typeface="+mn-lt"/>
              </a:rPr>
              <a:t>. </a:t>
            </a:r>
          </a:p>
          <a:p>
            <a:r>
              <a:rPr lang="fi-FI" sz="2400" dirty="0">
                <a:ea typeface="+mn-lt"/>
                <a:cs typeface="+mn-lt"/>
              </a:rPr>
              <a:t>Some </a:t>
            </a:r>
            <a:r>
              <a:rPr lang="fi-FI" sz="2400" err="1">
                <a:ea typeface="+mn-lt"/>
                <a:cs typeface="+mn-lt"/>
              </a:rPr>
              <a:t>courses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provided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by</a:t>
            </a:r>
            <a:r>
              <a:rPr lang="fi-FI" sz="2400" dirty="0">
                <a:ea typeface="+mn-lt"/>
                <a:cs typeface="+mn-lt"/>
              </a:rPr>
              <a:t> Google and some </a:t>
            </a:r>
            <a:r>
              <a:rPr lang="fi-FI" sz="2400" err="1">
                <a:ea typeface="+mn-lt"/>
                <a:cs typeface="+mn-lt"/>
              </a:rPr>
              <a:t>are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from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their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partners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who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produce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great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courses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too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ea typeface="Calibri"/>
              <a:cs typeface="Calibri"/>
            </a:endParaRPr>
          </a:p>
        </p:txBody>
      </p:sp>
      <p:pic>
        <p:nvPicPr>
          <p:cNvPr id="4" name="Kuva 3" descr="Pöytä, jossa lamppu ja tarvikkeet">
            <a:extLst>
              <a:ext uri="{FF2B5EF4-FFF2-40B4-BE49-F238E27FC236}">
                <a16:creationId xmlns:a16="http://schemas.microsoft.com/office/drawing/2014/main" id="{A51470F6-8A22-2B8E-D439-DFC5BD147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7" r="10291" b="-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3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82A9AA1-3749-1FD7-D7BC-4F75F8A8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Digital literacy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B8FF29-BED3-59A4-39B4-0A876D647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5164674" cy="36131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400" dirty="0">
                <a:ea typeface="+mn-lt"/>
                <a:cs typeface="+mn-lt"/>
              </a:rPr>
              <a:t>Digital </a:t>
            </a:r>
            <a:r>
              <a:rPr lang="fi-FI" sz="2400" err="1">
                <a:ea typeface="+mn-lt"/>
                <a:cs typeface="+mn-lt"/>
              </a:rPr>
              <a:t>literacy</a:t>
            </a:r>
            <a:r>
              <a:rPr lang="fi-FI" sz="2400" dirty="0">
                <a:ea typeface="+mn-lt"/>
                <a:cs typeface="+mn-lt"/>
              </a:rPr>
              <a:t> is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ability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use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technology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effectively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communicate</a:t>
            </a:r>
            <a:r>
              <a:rPr lang="fi-FI" sz="2400" dirty="0">
                <a:ea typeface="+mn-lt"/>
                <a:cs typeface="+mn-lt"/>
              </a:rPr>
              <a:t>, </a:t>
            </a:r>
            <a:r>
              <a:rPr lang="fi-FI" sz="2400" err="1">
                <a:ea typeface="+mn-lt"/>
                <a:cs typeface="+mn-lt"/>
              </a:rPr>
              <a:t>access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information</a:t>
            </a:r>
            <a:r>
              <a:rPr lang="fi-FI" sz="2400" dirty="0">
                <a:ea typeface="+mn-lt"/>
                <a:cs typeface="+mn-lt"/>
              </a:rPr>
              <a:t>, and </a:t>
            </a:r>
            <a:r>
              <a:rPr lang="fi-FI" sz="2400" err="1">
                <a:ea typeface="+mn-lt"/>
                <a:cs typeface="+mn-lt"/>
              </a:rPr>
              <a:t>solve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problems</a:t>
            </a:r>
            <a:r>
              <a:rPr lang="fi-FI" sz="2400" dirty="0">
                <a:ea typeface="+mn-lt"/>
                <a:cs typeface="+mn-lt"/>
              </a:rPr>
              <a:t>. </a:t>
            </a:r>
          </a:p>
          <a:p>
            <a:r>
              <a:rPr lang="fi-FI" sz="2400" dirty="0">
                <a:ea typeface="+mn-lt"/>
                <a:cs typeface="+mn-lt"/>
              </a:rPr>
              <a:t>It is a </a:t>
            </a:r>
            <a:r>
              <a:rPr lang="fi-FI" sz="2400" err="1">
                <a:ea typeface="+mn-lt"/>
                <a:cs typeface="+mn-lt"/>
              </a:rPr>
              <a:t>critical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skill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err="1">
                <a:ea typeface="+mn-lt"/>
                <a:cs typeface="+mn-lt"/>
              </a:rPr>
              <a:t>all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grades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subjects</a:t>
            </a:r>
            <a:r>
              <a:rPr lang="fi-FI" sz="2400" dirty="0">
                <a:ea typeface="+mn-lt"/>
                <a:cs typeface="+mn-lt"/>
              </a:rPr>
              <a:t>.</a:t>
            </a:r>
          </a:p>
          <a:p>
            <a:r>
              <a:rPr lang="fi-FI" sz="2400" dirty="0">
                <a:ea typeface="+mn-lt"/>
                <a:cs typeface="+mn-lt"/>
              </a:rPr>
              <a:t>In </a:t>
            </a:r>
            <a:r>
              <a:rPr lang="fi-FI" sz="2400" err="1">
                <a:ea typeface="+mn-lt"/>
                <a:cs typeface="+mn-lt"/>
              </a:rPr>
              <a:t>today's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digital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world</a:t>
            </a:r>
            <a:r>
              <a:rPr lang="fi-FI" sz="2400" dirty="0">
                <a:ea typeface="+mn-lt"/>
                <a:cs typeface="+mn-lt"/>
              </a:rPr>
              <a:t>, it is </a:t>
            </a:r>
            <a:r>
              <a:rPr lang="fi-FI" sz="2400" err="1">
                <a:ea typeface="+mn-lt"/>
                <a:cs typeface="+mn-lt"/>
              </a:rPr>
              <a:t>more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important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than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ever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have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they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need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succeed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ea typeface="Calibri"/>
              <a:cs typeface="Calibri"/>
            </a:endParaRPr>
          </a:p>
        </p:txBody>
      </p:sp>
      <p:pic>
        <p:nvPicPr>
          <p:cNvPr id="4" name="Kuva 3" descr="Ryhmitä kaaviot">
            <a:extLst>
              <a:ext uri="{FF2B5EF4-FFF2-40B4-BE49-F238E27FC236}">
                <a16:creationId xmlns:a16="http://schemas.microsoft.com/office/drawing/2014/main" id="{BE03ED5A-6E44-7397-E7EB-653889560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9" r="941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9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Lapsi Pelaa lelu auton kanssa">
            <a:extLst>
              <a:ext uri="{FF2B5EF4-FFF2-40B4-BE49-F238E27FC236}">
                <a16:creationId xmlns:a16="http://schemas.microsoft.com/office/drawing/2014/main" id="{74574B9E-1A8F-6224-FDB5-4FC6531A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" r="12451" b="1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CC386F3-FC1C-7039-8276-33497B36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Why are digital skills important?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A8AF26-D687-B1D9-DAB0-5A58DC64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2249766"/>
            <a:ext cx="5048621" cy="40703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dirty="0">
                <a:ea typeface="+mn-lt"/>
                <a:cs typeface="+mn-lt"/>
              </a:rPr>
              <a:t>Digital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essential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succeed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err="1">
                <a:ea typeface="+mn-lt"/>
                <a:cs typeface="+mn-lt"/>
              </a:rPr>
              <a:t>school</a:t>
            </a:r>
            <a:r>
              <a:rPr lang="fi-FI" sz="2400" dirty="0">
                <a:ea typeface="+mn-lt"/>
                <a:cs typeface="+mn-lt"/>
              </a:rPr>
              <a:t> and in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workforce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err="1">
                <a:ea typeface="+mn-lt"/>
                <a:cs typeface="+mn-lt"/>
              </a:rPr>
              <a:t>Employers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increasingly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looking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employees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who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have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strong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digital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ea typeface="Calibri"/>
              <a:cs typeface="Calibri"/>
            </a:endParaRPr>
          </a:p>
          <a:p>
            <a:r>
              <a:rPr lang="fi-FI" sz="2400" dirty="0">
                <a:ea typeface="+mn-lt"/>
                <a:cs typeface="+mn-lt"/>
              </a:rPr>
              <a:t>Digital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can</a:t>
            </a:r>
            <a:r>
              <a:rPr lang="fi-FI" sz="2400" dirty="0">
                <a:ea typeface="+mn-lt"/>
                <a:cs typeface="+mn-lt"/>
              </a:rPr>
              <a:t> help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be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more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informed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citizens</a:t>
            </a:r>
            <a:r>
              <a:rPr lang="fi-FI" sz="2400" dirty="0">
                <a:ea typeface="+mn-lt"/>
                <a:cs typeface="+mn-lt"/>
              </a:rPr>
              <a:t> and to </a:t>
            </a:r>
            <a:r>
              <a:rPr lang="fi-FI" sz="2400" err="1">
                <a:ea typeface="+mn-lt"/>
                <a:cs typeface="+mn-lt"/>
              </a:rPr>
              <a:t>participate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err="1">
                <a:ea typeface="+mn-lt"/>
                <a:cs typeface="+mn-lt"/>
              </a:rPr>
              <a:t>civic</a:t>
            </a:r>
            <a:r>
              <a:rPr lang="fi-FI" sz="2400" dirty="0">
                <a:ea typeface="+mn-lt"/>
                <a:cs typeface="+mn-lt"/>
              </a:rPr>
              <a:t> life.</a:t>
            </a:r>
            <a:endParaRPr lang="fi-FI" sz="2400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40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Henkilö seuraa tyhjää puhelinta">
            <a:extLst>
              <a:ext uri="{FF2B5EF4-FFF2-40B4-BE49-F238E27FC236}">
                <a16:creationId xmlns:a16="http://schemas.microsoft.com/office/drawing/2014/main" id="{5BE73F8E-3C35-E346-0248-7457F4250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9"/>
          <a:stretch/>
        </p:blipFill>
        <p:spPr>
          <a:xfrm>
            <a:off x="6781799" y="1714500"/>
            <a:ext cx="5410201" cy="51435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ED8A68-A582-AC62-104E-E319E9DB3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457F7E-5284-594B-A49B-E51317FF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250409"/>
            <a:ext cx="10222952" cy="1228299"/>
          </a:xfrm>
        </p:spPr>
        <p:txBody>
          <a:bodyPr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How can we help students develop their digital skills?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A881A3-D2E9-F0F6-101D-2679F59D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83642"/>
            <a:ext cx="5334199" cy="41150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Provide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with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access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technology</a:t>
            </a:r>
            <a:r>
              <a:rPr lang="fi-FI" b="1" dirty="0">
                <a:ea typeface="+mn-lt"/>
                <a:cs typeface="+mn-lt"/>
              </a:rPr>
              <a:t> and </a:t>
            </a:r>
            <a:r>
              <a:rPr lang="fi-FI" b="1" err="1">
                <a:ea typeface="+mn-lt"/>
                <a:cs typeface="+mn-lt"/>
              </a:rPr>
              <a:t>the</a:t>
            </a:r>
            <a:r>
              <a:rPr lang="fi-FI" b="1" dirty="0">
                <a:ea typeface="+mn-lt"/>
                <a:cs typeface="+mn-lt"/>
              </a:rPr>
              <a:t> internet.</a:t>
            </a:r>
            <a:endParaRPr lang="fi-FI" sz="2000" b="1" dirty="0">
              <a:ea typeface="Calibri"/>
              <a:cs typeface="Calibri"/>
            </a:endParaRPr>
          </a:p>
          <a:p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219185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457F7E-5284-594B-A49B-E51317FF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How can we help students develop their digital skills?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A881A3-D2E9-F0F6-101D-2679F59D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Offer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opportunities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learn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about</a:t>
            </a:r>
            <a:r>
              <a:rPr lang="fi-FI" b="1" dirty="0">
                <a:ea typeface="+mn-lt"/>
                <a:cs typeface="+mn-lt"/>
              </a:rPr>
              <a:t> and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technology</a:t>
            </a:r>
            <a:r>
              <a:rPr lang="fi-FI" b="1" dirty="0">
                <a:ea typeface="+mn-lt"/>
                <a:cs typeface="+mn-lt"/>
              </a:rPr>
              <a:t> in </a:t>
            </a:r>
            <a:r>
              <a:rPr lang="fi-FI" b="1" err="1">
                <a:ea typeface="+mn-lt"/>
                <a:cs typeface="+mn-lt"/>
              </a:rPr>
              <a:t>the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classroom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sz="2000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2000"/>
          </a:p>
        </p:txBody>
      </p:sp>
      <p:pic>
        <p:nvPicPr>
          <p:cNvPr id="4" name="Kuva 3" descr="Opiskelijaryhmä työskentelemässä kirjastossa">
            <a:extLst>
              <a:ext uri="{FF2B5EF4-FFF2-40B4-BE49-F238E27FC236}">
                <a16:creationId xmlns:a16="http://schemas.microsoft.com/office/drawing/2014/main" id="{CB79FEF5-4E11-31B5-4E33-41120968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2496955"/>
            <a:ext cx="5178206" cy="34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457F7E-5284-594B-A49B-E51317FF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3700">
                <a:ea typeface="+mj-lt"/>
                <a:cs typeface="+mj-lt"/>
              </a:rPr>
              <a:t>How can we help students develop their digital skills?</a:t>
            </a:r>
            <a:endParaRPr lang="fi-FI" sz="3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A881A3-D2E9-F0F6-101D-2679F59D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40" y="2762738"/>
            <a:ext cx="5633597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Encourage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technology</a:t>
            </a:r>
            <a:r>
              <a:rPr lang="fi-FI" b="1" dirty="0">
                <a:ea typeface="+mn-lt"/>
                <a:cs typeface="+mn-lt"/>
              </a:rPr>
              <a:t> outside of </a:t>
            </a:r>
            <a:r>
              <a:rPr lang="fi-FI" b="1" err="1">
                <a:ea typeface="+mn-lt"/>
                <a:cs typeface="+mn-lt"/>
              </a:rPr>
              <a:t>the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classroom</a:t>
            </a:r>
            <a:r>
              <a:rPr lang="fi-FI" b="1" dirty="0">
                <a:ea typeface="+mn-lt"/>
                <a:cs typeface="+mn-lt"/>
              </a:rPr>
              <a:t> for personal and </a:t>
            </a:r>
            <a:r>
              <a:rPr lang="fi-FI" b="1" err="1">
                <a:ea typeface="+mn-lt"/>
                <a:cs typeface="+mn-lt"/>
              </a:rPr>
              <a:t>academic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purposes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Kuva 3" descr="Käsi ja viisi tähteä">
            <a:extLst>
              <a:ext uri="{FF2B5EF4-FFF2-40B4-BE49-F238E27FC236}">
                <a16:creationId xmlns:a16="http://schemas.microsoft.com/office/drawing/2014/main" id="{BEB79E5A-EB9D-0DFC-6E73-96985FD52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01" r="-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457F7E-5284-594B-A49B-E51317FF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3700">
                <a:ea typeface="+mj-lt"/>
                <a:cs typeface="+mj-lt"/>
              </a:rPr>
              <a:t>How can we help students develop their digital skills?</a:t>
            </a:r>
            <a:endParaRPr lang="fi-FI" sz="3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A881A3-D2E9-F0F6-101D-2679F59D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Provide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with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support</a:t>
            </a:r>
            <a:r>
              <a:rPr lang="fi-FI" b="1" dirty="0">
                <a:ea typeface="+mn-lt"/>
                <a:cs typeface="+mn-lt"/>
              </a:rPr>
              <a:t> and </a:t>
            </a:r>
            <a:r>
              <a:rPr lang="fi-FI" b="1" err="1">
                <a:ea typeface="+mn-lt"/>
                <a:cs typeface="+mn-lt"/>
              </a:rPr>
              <a:t>guidance</a:t>
            </a:r>
            <a:r>
              <a:rPr lang="fi-FI" b="1" dirty="0">
                <a:ea typeface="+mn-lt"/>
                <a:cs typeface="+mn-lt"/>
              </a:rPr>
              <a:t> as </a:t>
            </a:r>
            <a:r>
              <a:rPr lang="fi-FI" b="1" err="1">
                <a:ea typeface="+mn-lt"/>
                <a:cs typeface="+mn-lt"/>
              </a:rPr>
              <a:t>they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develop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their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digital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skills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b="1" dirty="0">
              <a:ea typeface="Calibri"/>
              <a:cs typeface="Calibri"/>
            </a:endParaRPr>
          </a:p>
        </p:txBody>
      </p:sp>
      <p:pic>
        <p:nvPicPr>
          <p:cNvPr id="4" name="Kuva 3" descr="Arkkitehteja työskentelemässä piirustusten parissa">
            <a:extLst>
              <a:ext uri="{FF2B5EF4-FFF2-40B4-BE49-F238E27FC236}">
                <a16:creationId xmlns:a16="http://schemas.microsoft.com/office/drawing/2014/main" id="{CB94029D-7635-096F-A70D-74E3680AC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9" r="23890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2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02" y="2762738"/>
            <a:ext cx="5242828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Teach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how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different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types</a:t>
            </a:r>
            <a:r>
              <a:rPr lang="fi-FI" b="1" dirty="0">
                <a:ea typeface="+mn-lt"/>
                <a:cs typeface="+mn-lt"/>
              </a:rPr>
              <a:t> of software, </a:t>
            </a:r>
            <a:r>
              <a:rPr lang="fi-FI" b="1" err="1">
                <a:ea typeface="+mn-lt"/>
                <a:cs typeface="+mn-lt"/>
              </a:rPr>
              <a:t>how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research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information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online</a:t>
            </a:r>
            <a:r>
              <a:rPr lang="fi-FI" b="1" dirty="0">
                <a:ea typeface="+mn-lt"/>
                <a:cs typeface="+mn-lt"/>
              </a:rPr>
              <a:t>, and </a:t>
            </a:r>
            <a:r>
              <a:rPr lang="fi-FI" b="1" err="1">
                <a:ea typeface="+mn-lt"/>
                <a:cs typeface="+mn-lt"/>
              </a:rPr>
              <a:t>how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create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digital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content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/>
          </a:p>
          <a:p>
            <a:pPr marL="0" indent="0">
              <a:buNone/>
            </a:pPr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Älypuhelin ja kaaviokuva">
            <a:extLst>
              <a:ext uri="{FF2B5EF4-FFF2-40B4-BE49-F238E27FC236}">
                <a16:creationId xmlns:a16="http://schemas.microsoft.com/office/drawing/2014/main" id="{49D602EE-5FE7-B36E-A700-8CB8598F1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2" r="13127" b="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34FB7-3A0D-5D50-7BEE-AFD45D7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Technology in the classroom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2FD5FB-3C37-75E1-00B9-6F4695A6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b="1" err="1">
                <a:ea typeface="+mn-lt"/>
                <a:cs typeface="+mn-lt"/>
              </a:rPr>
              <a:t>Encourage</a:t>
            </a:r>
            <a:r>
              <a:rPr lang="fi-FI" b="1" dirty="0">
                <a:ea typeface="+mn-lt"/>
                <a:cs typeface="+mn-lt"/>
              </a:rPr>
              <a:t> </a:t>
            </a:r>
            <a:r>
              <a:rPr lang="fi-FI" b="1" err="1">
                <a:ea typeface="+mn-lt"/>
                <a:cs typeface="+mn-lt"/>
              </a:rPr>
              <a:t>students</a:t>
            </a:r>
            <a:r>
              <a:rPr lang="fi-FI" b="1" dirty="0">
                <a:ea typeface="+mn-lt"/>
                <a:cs typeface="+mn-lt"/>
              </a:rPr>
              <a:t> to </a:t>
            </a:r>
            <a:r>
              <a:rPr lang="fi-FI" b="1" err="1">
                <a:ea typeface="+mn-lt"/>
                <a:cs typeface="+mn-lt"/>
              </a:rPr>
              <a:t>use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social</a:t>
            </a:r>
            <a:r>
              <a:rPr lang="fi-FI" b="1" dirty="0">
                <a:ea typeface="+mn-lt"/>
                <a:cs typeface="+mn-lt"/>
              </a:rPr>
              <a:t> media to </a:t>
            </a:r>
            <a:r>
              <a:rPr lang="fi-FI" b="1" err="1">
                <a:ea typeface="+mn-lt"/>
                <a:cs typeface="+mn-lt"/>
              </a:rPr>
              <a:t>connect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with</a:t>
            </a:r>
            <a:r>
              <a:rPr lang="fi-FI" b="1" dirty="0">
                <a:ea typeface="+mn-lt"/>
                <a:cs typeface="+mn-lt"/>
              </a:rPr>
              <a:t> </a:t>
            </a:r>
            <a:r>
              <a:rPr lang="fi-FI" b="1" err="1">
                <a:ea typeface="+mn-lt"/>
                <a:cs typeface="+mn-lt"/>
              </a:rPr>
              <a:t>friends</a:t>
            </a:r>
            <a:r>
              <a:rPr lang="fi-FI" b="1" dirty="0">
                <a:ea typeface="+mn-lt"/>
                <a:cs typeface="+mn-lt"/>
              </a:rPr>
              <a:t> and </a:t>
            </a:r>
            <a:r>
              <a:rPr lang="fi-FI" b="1" err="1">
                <a:ea typeface="+mn-lt"/>
                <a:cs typeface="+mn-lt"/>
              </a:rPr>
              <a:t>family</a:t>
            </a:r>
            <a:r>
              <a:rPr lang="fi-FI" b="1" dirty="0">
                <a:ea typeface="+mn-lt"/>
                <a:cs typeface="+mn-lt"/>
              </a:rPr>
              <a:t>.</a:t>
            </a:r>
            <a:endParaRPr lang="fi-FI" b="1" dirty="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6" name="Kuva 5" descr="Kolme nuorta ottaa selfietä puhelimella">
            <a:extLst>
              <a:ext uri="{FF2B5EF4-FFF2-40B4-BE49-F238E27FC236}">
                <a16:creationId xmlns:a16="http://schemas.microsoft.com/office/drawing/2014/main" id="{B62A9661-980B-A0D0-ECC3-7D39EEB23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90" r="10810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1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15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6" baseType="lpstr">
      <vt:lpstr>Office-teema</vt:lpstr>
      <vt:lpstr>Empowering Students and Helping Them to Develop Their Digital Skills</vt:lpstr>
      <vt:lpstr>Digital literacy</vt:lpstr>
      <vt:lpstr>Why are digital skills important?</vt:lpstr>
      <vt:lpstr>How can we help students develop their digital skills?</vt:lpstr>
      <vt:lpstr>How can we help students develop their digital skills?</vt:lpstr>
      <vt:lpstr>How can we help students develop their digital skills?</vt:lpstr>
      <vt:lpstr>How can we help students develop their digital skills?</vt:lpstr>
      <vt:lpstr>Technology in the classroom</vt:lpstr>
      <vt:lpstr>Technology in the classroom</vt:lpstr>
      <vt:lpstr>Technology in the classroom</vt:lpstr>
      <vt:lpstr>Technology in the classroom</vt:lpstr>
      <vt:lpstr>Technology in the classroom</vt:lpstr>
      <vt:lpstr>Technology in the classroom</vt:lpstr>
      <vt:lpstr>Technology in the classroom</vt:lpstr>
      <vt:lpstr>Google Digital Garage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175</cp:revision>
  <dcterms:created xsi:type="dcterms:W3CDTF">2023-11-24T04:12:09Z</dcterms:created>
  <dcterms:modified xsi:type="dcterms:W3CDTF">2023-11-24T05:01:03Z</dcterms:modified>
</cp:coreProperties>
</file>