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BFF"/>
    <a:srgbClr val="BF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4260A-8E71-4D2C-8CA5-B40AD676208D}" v="326" dt="2022-02-23T07:17:42.168"/>
    <p1510:client id="{03A35DA3-6F96-4B50-B8EE-10272905896C}" v="266" dt="2022-02-16T12:01:57.250"/>
    <p1510:client id="{63F8D72D-938F-FBE1-276D-E70755E6CBB7}" v="248" dt="2022-02-17T11:54:51.406"/>
    <p1510:client id="{73F50F02-15FE-40B6-A960-E7562C98743A}" v="228" dt="2022-02-16T12:02:54.377"/>
    <p1510:client id="{7E15BDC0-B26B-7A6C-134D-3C03D6015C52}" v="141" dt="2022-02-23T13:39:50.712"/>
    <p1510:client id="{882003CA-106A-FE56-0E8D-6B1798BDC8C4}" v="521" dt="2022-02-17T12:00:04.693"/>
    <p1510:client id="{C19975F7-50B5-B0D7-BA27-8008D87E888A}" v="26" dt="2022-02-18T07:37:26.335"/>
    <p1510:client id="{D5CF4749-2F9D-8736-1C6D-165D6C43DBDF}" v="195" dt="2022-02-18T11:21:29.917"/>
    <p1510:client id="{DCB8BDD6-6354-3337-FCF0-1C98471B80D7}" v="132" dt="2022-02-18T11:11:31.210"/>
    <p1510:client id="{EDE31CD6-FA4C-439D-A81B-140850F4CEA1}" v="729" dt="2022-02-18T11:30:30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24.3.2022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5" descr="Kuva, joka sisältää kohteen teksti, sisä, kannettava, henkilö&#10;&#10;Kuvaus luotu automaattisesti">
            <a:extLst>
              <a:ext uri="{FF2B5EF4-FFF2-40B4-BE49-F238E27FC236}">
                <a16:creationId xmlns:a16="http://schemas.microsoft.com/office/drawing/2014/main" id="{3ADBD77C-54C6-45F8-9606-62A0F6A22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583" b="34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Romanian virtuaalimatka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15-18.2.2022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 descr="Kuva, joka sisältää kohteen henkilö, sisä, lattia, henkilöt&#10;&#10;Kuvaus luotu automaattisesti">
            <a:extLst>
              <a:ext uri="{FF2B5EF4-FFF2-40B4-BE49-F238E27FC236}">
                <a16:creationId xmlns:a16="http://schemas.microsoft.com/office/drawing/2014/main" id="{AA23E700-6C0A-4C33-B0BA-1CEE29F9A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8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2" name="Kuva 2" descr="Kuva, joka sisältää kohteen teksti, henkilö, sisä, poseeraaminen&#10;&#10;Kuvaus luotu automaattisesti">
            <a:extLst>
              <a:ext uri="{FF2B5EF4-FFF2-40B4-BE49-F238E27FC236}">
                <a16:creationId xmlns:a16="http://schemas.microsoft.com/office/drawing/2014/main" id="{93552CA8-6649-4601-8AC2-A1F827E9C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" r="2" b="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9" name="Freeform: Shape 23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76C96F4-9A14-47FD-919D-30B929FDF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09600"/>
            <a:ext cx="4021454" cy="2626368"/>
          </a:xfrm>
        </p:spPr>
        <p:txBody>
          <a:bodyPr>
            <a:normAutofit/>
          </a:bodyPr>
          <a:lstStyle/>
          <a:p>
            <a:pPr algn="l"/>
            <a:r>
              <a:rPr lang="fi-FI" sz="4400">
                <a:cs typeface="Calibri Light"/>
              </a:rPr>
              <a:t>Viimeisen päivän lopetus</a:t>
            </a:r>
          </a:p>
        </p:txBody>
      </p:sp>
      <p:sp>
        <p:nvSpPr>
          <p:cNvPr id="8" name="Alaotsikko 7">
            <a:extLst>
              <a:ext uri="{FF2B5EF4-FFF2-40B4-BE49-F238E27FC236}">
                <a16:creationId xmlns:a16="http://schemas.microsoft.com/office/drawing/2014/main" id="{C39FCCBD-F855-45F2-ADA5-9862D8C53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3517350"/>
            <a:ext cx="4021826" cy="13583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fi-FI">
                <a:cs typeface="Calibri"/>
              </a:rPr>
              <a:t>Lopuksi saimme todistukset ja söimme viimeisen välipalamme (karkkia ja jäätelöä)</a:t>
            </a:r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A72B0BB-22C5-44E1-B697-28A73365BB39}"/>
              </a:ext>
            </a:extLst>
          </p:cNvPr>
          <p:cNvSpPr txBox="1"/>
          <p:nvPr/>
        </p:nvSpPr>
        <p:spPr>
          <a:xfrm>
            <a:off x="1555372" y="4884053"/>
            <a:ext cx="313138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cs typeface="Calibri"/>
              </a:rPr>
              <a:t>Mielestämme oli hauska ja opettavainen matka. Opimme uusia englannin kielisiä sanoja ja paljon tietoa Romaniasta!</a:t>
            </a:r>
          </a:p>
        </p:txBody>
      </p:sp>
    </p:spTree>
    <p:extLst>
      <p:ext uri="{BB962C8B-B14F-4D97-AF65-F5344CB8AC3E}">
        <p14:creationId xmlns:p14="http://schemas.microsoft.com/office/powerpoint/2010/main" val="114697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9547A29-3F65-45EC-B72E-E6DD471C0CE7}"/>
              </a:ext>
            </a:extLst>
          </p:cNvPr>
          <p:cNvSpPr/>
          <p:nvPr/>
        </p:nvSpPr>
        <p:spPr>
          <a:xfrm>
            <a:off x="-4763" y="-4763"/>
            <a:ext cx="12275343" cy="68818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7EFE78-7056-4323-BD4A-DDC0138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30" y="41061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Tiistaina 15.2 valmistauduttiin matkaa varten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A242D0-E546-47FE-A609-79895DA22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194" y="4622007"/>
            <a:ext cx="5157787" cy="823912"/>
          </a:xfrm>
        </p:spPr>
        <p:txBody>
          <a:bodyPr>
            <a:normAutofit fontScale="85000" lnSpcReduction="20000"/>
          </a:bodyPr>
          <a:lstStyle/>
          <a:p>
            <a:r>
              <a:rPr lang="fi-FI">
                <a:cs typeface="Calibri"/>
              </a:rPr>
              <a:t>Valmistettiin passit ja matkaliput</a:t>
            </a:r>
          </a:p>
        </p:txBody>
      </p:sp>
      <p:pic>
        <p:nvPicPr>
          <p:cNvPr id="7" name="Kuva 7" descr="Kuva, joka sisältää kohteen teksti, henkilö, pöytä, sisä&#10;&#10;Kuvaus luotu automaattisesti">
            <a:extLst>
              <a:ext uri="{FF2B5EF4-FFF2-40B4-BE49-F238E27FC236}">
                <a16:creationId xmlns:a16="http://schemas.microsoft.com/office/drawing/2014/main" id="{0EF796F6-DFD4-4FB6-A9FB-B26E25E1EF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2757" y="2493168"/>
            <a:ext cx="2952223" cy="2208215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140C606-D664-41BC-9828-A77FDE0C6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53012" y="5038725"/>
            <a:ext cx="5004594" cy="692944"/>
          </a:xfrm>
        </p:spPr>
        <p:txBody>
          <a:bodyPr>
            <a:normAutofit fontScale="85000" lnSpcReduction="20000"/>
          </a:bodyPr>
          <a:lstStyle/>
          <a:p>
            <a:r>
              <a:rPr lang="fi-FI" dirty="0">
                <a:cs typeface="Calibri"/>
              </a:rPr>
              <a:t>Passi ja matkaliput valmiina</a:t>
            </a:r>
          </a:p>
          <a:p>
            <a:r>
              <a:rPr lang="fi-FI" dirty="0">
                <a:cs typeface="Calibri"/>
              </a:rPr>
              <a:t>matkaa varten</a:t>
            </a:r>
          </a:p>
        </p:txBody>
      </p:sp>
      <p:pic>
        <p:nvPicPr>
          <p:cNvPr id="8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DF9DE49-387A-4E5E-8E99-EA76A0CD850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6200000">
            <a:off x="5313692" y="2026840"/>
            <a:ext cx="2346723" cy="3136901"/>
          </a:xfrm>
        </p:spPr>
      </p:pic>
      <p:pic>
        <p:nvPicPr>
          <p:cNvPr id="9" name="Kuva 9" descr="Kuva, joka sisältää kohteen teksti, sisä, lattia, seinä&#10;&#10;Kuvaus luotu automaattisesti">
            <a:extLst>
              <a:ext uri="{FF2B5EF4-FFF2-40B4-BE49-F238E27FC236}">
                <a16:creationId xmlns:a16="http://schemas.microsoft.com/office/drawing/2014/main" id="{DF10165F-2FC1-4858-90A7-6D0F1AE9B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588" y="2471738"/>
            <a:ext cx="3028949" cy="227171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48C3BCD9-25EA-4D67-8BCD-E8AD29C26DC9}"/>
              </a:ext>
            </a:extLst>
          </p:cNvPr>
          <p:cNvSpPr txBox="1"/>
          <p:nvPr/>
        </p:nvSpPr>
        <p:spPr>
          <a:xfrm>
            <a:off x="8998744" y="4891088"/>
            <a:ext cx="47196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Calibri"/>
              </a:rPr>
              <a:t>Esiteltiin itsemme </a:t>
            </a:r>
            <a:r>
              <a:rPr lang="fi-FI" err="1">
                <a:cs typeface="Calibri"/>
              </a:rPr>
              <a:t>padletissa</a:t>
            </a:r>
          </a:p>
          <a:p>
            <a:r>
              <a:rPr lang="fi-FI">
                <a:cs typeface="Calibri"/>
              </a:rPr>
              <a:t>muille oppilaille englanniksi</a:t>
            </a:r>
          </a:p>
        </p:txBody>
      </p:sp>
      <p:pic>
        <p:nvPicPr>
          <p:cNvPr id="4" name="Kuva 5" descr="Kuva, joka sisältää kohteen teksti, siluetti&#10;&#10;Kuvaus luotu automaattisesti">
            <a:extLst>
              <a:ext uri="{FF2B5EF4-FFF2-40B4-BE49-F238E27FC236}">
                <a16:creationId xmlns:a16="http://schemas.microsoft.com/office/drawing/2014/main" id="{632DFA41-7794-420F-82F5-7775F0F58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608" y="581389"/>
            <a:ext cx="1389798" cy="9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831DFA4E-7288-4C9C-9784-82CAE930925F}"/>
              </a:ext>
            </a:extLst>
          </p:cNvPr>
          <p:cNvSpPr/>
          <p:nvPr/>
        </p:nvSpPr>
        <p:spPr>
          <a:xfrm>
            <a:off x="8467" y="-2117"/>
            <a:ext cx="12181416" cy="6857999"/>
          </a:xfrm>
          <a:prstGeom prst="rect">
            <a:avLst/>
          </a:prstGeom>
          <a:solidFill>
            <a:srgbClr val="FCCA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5C9F8DB-5D0D-43C4-BDC7-C4D89324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Keskiviikkona 16.2 lennettiin Romaniaan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982BA1-149B-46FB-8506-59A3F2A2F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cs typeface="Calibri"/>
              </a:rPr>
              <a:t>Aluksi tarkastettiin passit ja matkaliput, sekä oli turvatarkastus</a:t>
            </a:r>
            <a:endParaRPr lang="fi-FI"/>
          </a:p>
        </p:txBody>
      </p:sp>
      <p:pic>
        <p:nvPicPr>
          <p:cNvPr id="7" name="Kuva 7" descr="Kuva, joka sisältää kohteen taivas, ulko, puu, maa&#10;&#10;Kuvaus luotu automaattisesti">
            <a:extLst>
              <a:ext uri="{FF2B5EF4-FFF2-40B4-BE49-F238E27FC236}">
                <a16:creationId xmlns:a16="http://schemas.microsoft.com/office/drawing/2014/main" id="{06CEA689-6324-4DD2-827E-1275CF9293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5057926" cy="3805540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6C29EEC-B29B-4B34-86D7-2375BE341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7640"/>
            <a:ext cx="5183188" cy="550957"/>
          </a:xfrm>
        </p:spPr>
        <p:txBody>
          <a:bodyPr/>
          <a:lstStyle/>
          <a:p>
            <a:r>
              <a:rPr lang="fi-FI" dirty="0">
                <a:cs typeface="Calibri"/>
              </a:rPr>
              <a:t>Lennolla oli myös kuplavesitarjoilu.</a:t>
            </a:r>
          </a:p>
        </p:txBody>
      </p:sp>
      <p:pic>
        <p:nvPicPr>
          <p:cNvPr id="8" name="Kuva 8" descr="Kuva, joka sisältää kohteen taivas, ulko, lumi, puu&#10;&#10;Kuvaus luotu automaattisesti">
            <a:extLst>
              <a:ext uri="{FF2B5EF4-FFF2-40B4-BE49-F238E27FC236}">
                <a16:creationId xmlns:a16="http://schemas.microsoft.com/office/drawing/2014/main" id="{EF542B74-0D46-4AC1-B2D1-1C493B41DB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41307" y="2505075"/>
            <a:ext cx="5178879" cy="3890207"/>
          </a:xfrm>
        </p:spPr>
      </p:pic>
    </p:spTree>
    <p:extLst>
      <p:ext uri="{BB962C8B-B14F-4D97-AF65-F5344CB8AC3E}">
        <p14:creationId xmlns:p14="http://schemas.microsoft.com/office/powerpoint/2010/main" val="11864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B16008-793A-4596-A6A1-94DCDC61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Oltiin yhteydessä muihin maihin</a:t>
            </a:r>
            <a:br>
              <a:rPr lang="fi-FI">
                <a:cs typeface="Calibri Light"/>
              </a:rPr>
            </a:br>
            <a:r>
              <a:rPr lang="fi-FI">
                <a:cs typeface="Calibri Light"/>
              </a:rPr>
              <a:t> Keskiviikko 16.2 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F5C0B48-E184-4D68-9EAC-E15A1984A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12925"/>
            <a:ext cx="9968622" cy="892150"/>
          </a:xfrm>
        </p:spPr>
        <p:txBody>
          <a:bodyPr>
            <a:normAutofit/>
          </a:bodyPr>
          <a:lstStyle/>
          <a:p>
            <a:r>
              <a:rPr lang="fi-FI" dirty="0">
                <a:cs typeface="Calibri"/>
              </a:rPr>
              <a:t>Ensimmäiseksi oli aloitusseremonia, jossa Romania ja Kyproslaiset esittivät kevätperinteitään. Ensimmäinen askartelumme oli kevätkoru, </a:t>
            </a:r>
            <a:r>
              <a:rPr lang="fi-FI" dirty="0" err="1">
                <a:cs typeface="Calibri"/>
              </a:rPr>
              <a:t>Martisor</a:t>
            </a:r>
            <a:r>
              <a:rPr lang="fi-FI" dirty="0">
                <a:cs typeface="Calibri"/>
              </a:rPr>
              <a:t>.</a:t>
            </a:r>
          </a:p>
        </p:txBody>
      </p:sp>
      <p:pic>
        <p:nvPicPr>
          <p:cNvPr id="7" name="Kuva 7" descr="Kuva, joka sisältää kohteen teksti, henkilö, sisä, seinä&#10;&#10;Kuvaus luotu automaattisesti">
            <a:extLst>
              <a:ext uri="{FF2B5EF4-FFF2-40B4-BE49-F238E27FC236}">
                <a16:creationId xmlns:a16="http://schemas.microsoft.com/office/drawing/2014/main" id="{1649FBF7-D521-4387-95FE-B39BD85D6D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561" y="2698418"/>
            <a:ext cx="3896784" cy="2954339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74BD9A-F8FB-4DE6-9DF5-BE8F3CFEE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5185" y="4137760"/>
            <a:ext cx="5183188" cy="823912"/>
          </a:xfrm>
        </p:spPr>
        <p:txBody>
          <a:bodyPr>
            <a:normAutofit/>
          </a:bodyPr>
          <a:lstStyle/>
          <a:p>
            <a:r>
              <a:rPr lang="fi-FI">
                <a:cs typeface="Calibri"/>
              </a:rPr>
              <a:t>Askarreltiin muiden maiden kanssa.</a:t>
            </a:r>
            <a:endParaRPr lang="fi-FI"/>
          </a:p>
        </p:txBody>
      </p:sp>
      <p:pic>
        <p:nvPicPr>
          <p:cNvPr id="8" name="Kuva 8" descr="Kuva, joka sisältää kohteen useat&#10;&#10;Kuvaus luotu automaattisesti">
            <a:extLst>
              <a:ext uri="{FF2B5EF4-FFF2-40B4-BE49-F238E27FC236}">
                <a16:creationId xmlns:a16="http://schemas.microsoft.com/office/drawing/2014/main" id="{718C881C-8F3A-4973-B559-2567EB2B09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86191" y="5042221"/>
            <a:ext cx="3589506" cy="1609599"/>
          </a:xfrm>
        </p:spPr>
      </p:pic>
      <p:pic>
        <p:nvPicPr>
          <p:cNvPr id="9" name="Kuva 9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099B2076-0B8E-40DE-901B-72A2DA8BC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984" y="2617399"/>
            <a:ext cx="4173507" cy="1871606"/>
          </a:xfrm>
          <a:prstGeom prst="rect">
            <a:avLst/>
          </a:prstGeom>
        </p:spPr>
      </p:pic>
      <p:pic>
        <p:nvPicPr>
          <p:cNvPr id="4" name="Kuva 5" descr="Kuva, joka sisältää kohteen pöytä, puinen, varuste, useat&#10;&#10;Kuvaus luotu automaattisesti">
            <a:extLst>
              <a:ext uri="{FF2B5EF4-FFF2-40B4-BE49-F238E27FC236}">
                <a16:creationId xmlns:a16="http://schemas.microsoft.com/office/drawing/2014/main" id="{9B695170-2348-4CA8-ACBF-E21C7CB5D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077" y="4134501"/>
            <a:ext cx="2448190" cy="25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0438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8">
            <a:extLst>
              <a:ext uri="{FF2B5EF4-FFF2-40B4-BE49-F238E27FC236}">
                <a16:creationId xmlns:a16="http://schemas.microsoft.com/office/drawing/2014/main" id="{23936A44-2DFE-4FBB-855E-F1AB109AF6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r="2255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7934A800-73E2-44CC-BAF6-787205388B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57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2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C2A4378-7B6C-4C22-9FF0-B10BA195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Torstaina 17.2 katseltiin lisää esityksiä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302D2B0-CA1F-4A27-BD1F-8923DA4D5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404" y="4539517"/>
            <a:ext cx="4872456" cy="190367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800" dirty="0" err="1"/>
              <a:t>Esitysvuoroissa</a:t>
            </a:r>
            <a:r>
              <a:rPr lang="en-US" sz="28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/>
              <a:t>olivat</a:t>
            </a:r>
            <a:r>
              <a:rPr lang="en-US" sz="2800" dirty="0"/>
              <a:t> </a:t>
            </a:r>
            <a:r>
              <a:rPr lang="en-US" sz="2800" dirty="0" err="1"/>
              <a:t>tänään</a:t>
            </a:r>
            <a:r>
              <a:rPr lang="en-US" sz="2800" kern="1200" dirty="0">
                <a:latin typeface="+mn-lt"/>
                <a:ea typeface="+mn-ea"/>
                <a:cs typeface="+mn-cs"/>
              </a:rPr>
              <a:t> Belgia ja </a:t>
            </a:r>
            <a:r>
              <a:rPr lang="en-US" sz="2800" kern="1200" dirty="0" err="1">
                <a:latin typeface="+mn-lt"/>
                <a:ea typeface="+mn-ea"/>
                <a:cs typeface="+mn-cs"/>
              </a:rPr>
              <a:t>Kypros</a:t>
            </a:r>
            <a:r>
              <a:rPr lang="en-US" sz="2800" dirty="0"/>
              <a:t>. </a:t>
            </a:r>
            <a:r>
              <a:rPr lang="en-US" sz="2800" dirty="0" err="1"/>
              <a:t>Näimme</a:t>
            </a:r>
            <a:r>
              <a:rPr lang="en-US" sz="2800" dirty="0"/>
              <a:t> </a:t>
            </a:r>
            <a:r>
              <a:rPr lang="en-US" sz="2800" dirty="0" err="1"/>
              <a:t>heidän</a:t>
            </a:r>
            <a:r>
              <a:rPr lang="en-US" sz="2800" dirty="0"/>
              <a:t> </a:t>
            </a:r>
            <a:r>
              <a:rPr lang="en-US" sz="2800" dirty="0" err="1"/>
              <a:t>tekemiä</a:t>
            </a:r>
            <a:r>
              <a:rPr lang="en-US" sz="2800" dirty="0"/>
              <a:t> </a:t>
            </a:r>
            <a:r>
              <a:rPr lang="en-US" sz="2800" dirty="0" err="1"/>
              <a:t>luonto</a:t>
            </a:r>
            <a:r>
              <a:rPr lang="en-US" sz="2800" dirty="0"/>
              <a:t>- ja </a:t>
            </a:r>
            <a:r>
              <a:rPr lang="en-US" sz="2800" dirty="0" err="1"/>
              <a:t>ympäristötaideteoksia</a:t>
            </a:r>
            <a:r>
              <a:rPr lang="en-US" sz="2800" dirty="0"/>
              <a:t>. </a:t>
            </a:r>
            <a:r>
              <a:rPr lang="en-US" sz="2800" dirty="0" err="1"/>
              <a:t>Kuvassa</a:t>
            </a:r>
            <a:r>
              <a:rPr lang="en-US" sz="2800" dirty="0"/>
              <a:t> </a:t>
            </a:r>
            <a:r>
              <a:rPr lang="en-US" sz="2800" dirty="0" err="1"/>
              <a:t>tuunatut</a:t>
            </a:r>
            <a:r>
              <a:rPr lang="en-US" sz="2800" dirty="0"/>
              <a:t> </a:t>
            </a:r>
            <a:r>
              <a:rPr lang="en-US" sz="2800" dirty="0" err="1"/>
              <a:t>kukkaruukut</a:t>
            </a:r>
            <a:r>
              <a:rPr lang="en-US" sz="2800" dirty="0"/>
              <a:t> </a:t>
            </a:r>
            <a:r>
              <a:rPr lang="en-US" sz="2800" dirty="0" err="1"/>
              <a:t>seinällä</a:t>
            </a:r>
            <a:r>
              <a:rPr lang="en-US" sz="2800" dirty="0"/>
              <a:t>.</a:t>
            </a:r>
            <a:endParaRPr lang="en-US" sz="2800" kern="1200" dirty="0" err="1">
              <a:latin typeface="+mn-lt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BF1FB2-EEFB-41F3-AF5F-89927907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32" y="115094"/>
            <a:ext cx="10928350" cy="1336146"/>
          </a:xfrm>
        </p:spPr>
        <p:txBody>
          <a:bodyPr/>
          <a:lstStyle/>
          <a:p>
            <a:r>
              <a:rPr lang="fi-FI" dirty="0">
                <a:cs typeface="Calibri Light"/>
              </a:rPr>
              <a:t>Askarreltiin tänään kierrätysmateriaaleista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B32310-3127-47DB-B9AB-9BA0F2D41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26382"/>
            <a:ext cx="5157787" cy="823912"/>
          </a:xfrm>
        </p:spPr>
        <p:txBody>
          <a:bodyPr/>
          <a:lstStyle/>
          <a:p>
            <a:r>
              <a:rPr lang="fi-FI">
                <a:cs typeface="Calibri"/>
              </a:rPr>
              <a:t>Mietittiin yhdessä muiden maiden kanssa mitä askarrellaan ja miten.</a:t>
            </a:r>
          </a:p>
        </p:txBody>
      </p:sp>
      <p:pic>
        <p:nvPicPr>
          <p:cNvPr id="8" name="Kuva 8" descr="Kuva, joka sisältää kohteen teksti, henkilö, sisä, työskenteleminen&#10;&#10;Kuvaus luotu automaattisesti">
            <a:extLst>
              <a:ext uri="{FF2B5EF4-FFF2-40B4-BE49-F238E27FC236}">
                <a16:creationId xmlns:a16="http://schemas.microsoft.com/office/drawing/2014/main" id="{9C018F30-2F42-47D7-9408-593B031789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12038" y="2637417"/>
            <a:ext cx="3502820" cy="1574437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1CC2CCE-CD95-4A1C-8029-29D896594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6" y="1526382"/>
            <a:ext cx="5183188" cy="823912"/>
          </a:xfrm>
        </p:spPr>
        <p:txBody>
          <a:bodyPr/>
          <a:lstStyle/>
          <a:p>
            <a:r>
              <a:rPr lang="fi-FI" dirty="0">
                <a:cs typeface="Calibri"/>
              </a:rPr>
              <a:t>Syötiin välipalaa romanialaiseen tyyliin (sipsiä ja banaania)</a:t>
            </a:r>
          </a:p>
        </p:txBody>
      </p:sp>
      <p:pic>
        <p:nvPicPr>
          <p:cNvPr id="9" name="Kuva 9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A12F6DEB-E4ED-4036-BF11-3378A7D58F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26231" y="2345943"/>
            <a:ext cx="5183188" cy="2335978"/>
          </a:xfrm>
        </p:spPr>
      </p:pic>
      <p:pic>
        <p:nvPicPr>
          <p:cNvPr id="10" name="Kuva 10" descr="Kuva, joka sisältää kohteen teksti, lattia, henkilö, sisä&#10;&#10;Kuvaus luotu automaattisesti">
            <a:extLst>
              <a:ext uri="{FF2B5EF4-FFF2-40B4-BE49-F238E27FC236}">
                <a16:creationId xmlns:a16="http://schemas.microsoft.com/office/drawing/2014/main" id="{04731668-BEC0-4762-8A93-EA943115E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0" y="4346749"/>
            <a:ext cx="5422105" cy="2450751"/>
          </a:xfrm>
          <a:prstGeom prst="rect">
            <a:avLst/>
          </a:prstGeom>
        </p:spPr>
      </p:pic>
      <p:pic>
        <p:nvPicPr>
          <p:cNvPr id="6" name="Kuva 6" descr="Kuva, joka sisältää kohteen sisä, lattia, kohteet, sotkuinen&#10;&#10;Kuvaus luotu automaattisesti">
            <a:extLst>
              <a:ext uri="{FF2B5EF4-FFF2-40B4-BE49-F238E27FC236}">
                <a16:creationId xmlns:a16="http://schemas.microsoft.com/office/drawing/2014/main" id="{685E1079-6578-4DB7-8283-5A49924B9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073030"/>
            <a:ext cx="3374231" cy="152206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DF53960E-D8A3-4507-85EE-F5A1402D78B2}"/>
              </a:ext>
            </a:extLst>
          </p:cNvPr>
          <p:cNvSpPr txBox="1"/>
          <p:nvPr/>
        </p:nvSpPr>
        <p:spPr>
          <a:xfrm>
            <a:off x="4426744" y="4783931"/>
            <a:ext cx="219551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>
                <a:cs typeface="Calibri"/>
              </a:rPr>
              <a:t>Materiaaleina mm.</a:t>
            </a:r>
          </a:p>
          <a:p>
            <a:r>
              <a:rPr lang="fi-FI" b="1">
                <a:cs typeface="Calibri"/>
              </a:rPr>
              <a:t>Erilaisia purkkeja ja kuppeja</a:t>
            </a:r>
          </a:p>
          <a:p>
            <a:r>
              <a:rPr lang="fi-FI" b="1">
                <a:cs typeface="Calibri"/>
              </a:rPr>
              <a:t>Korkkeja</a:t>
            </a:r>
          </a:p>
          <a:p>
            <a:r>
              <a:rPr lang="fi-FI" b="1">
                <a:cs typeface="Calibri"/>
              </a:rPr>
              <a:t>Tölkkejä</a:t>
            </a:r>
          </a:p>
          <a:p>
            <a:r>
              <a:rPr lang="fi-FI" b="1">
                <a:cs typeface="Calibri"/>
              </a:rPr>
              <a:t>Pahvia</a:t>
            </a:r>
          </a:p>
          <a:p>
            <a:r>
              <a:rPr lang="fi-FI" b="1">
                <a:cs typeface="Calibri"/>
              </a:rPr>
              <a:t>metallipurkkeja</a:t>
            </a:r>
          </a:p>
        </p:txBody>
      </p:sp>
    </p:spTree>
    <p:extLst>
      <p:ext uri="{BB962C8B-B14F-4D97-AF65-F5344CB8AC3E}">
        <p14:creationId xmlns:p14="http://schemas.microsoft.com/office/powerpoint/2010/main" val="942285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788B1-B887-4314-B902-B1AD905A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Tässä teoksiamme torstailta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BE2B1D4-1F7F-45C8-ABF2-FA30F51C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" y="3300412"/>
            <a:ext cx="5157787" cy="823912"/>
          </a:xfrm>
        </p:spPr>
        <p:txBody>
          <a:bodyPr/>
          <a:lstStyle/>
          <a:p>
            <a:r>
              <a:rPr lang="fi-FI">
                <a:cs typeface="Calibri"/>
              </a:rPr>
              <a:t>Hannan, </a:t>
            </a:r>
            <a:r>
              <a:rPr lang="fi-FI" err="1">
                <a:cs typeface="Calibri"/>
              </a:rPr>
              <a:t>Tinjan</a:t>
            </a:r>
            <a:r>
              <a:rPr lang="fi-FI">
                <a:cs typeface="Calibri"/>
              </a:rPr>
              <a:t> ja Neean robotti</a:t>
            </a:r>
            <a:endParaRPr lang="fi-FI"/>
          </a:p>
        </p:txBody>
      </p:sp>
      <p:pic>
        <p:nvPicPr>
          <p:cNvPr id="7" name="Kuva 7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32E6907C-5F8D-4FC5-91F2-E2C4C505F6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81" y="1375355"/>
            <a:ext cx="5157787" cy="2324530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33114C5-24B2-43AE-9500-5B8E1E602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19700" y="2728913"/>
            <a:ext cx="5183188" cy="823912"/>
          </a:xfrm>
        </p:spPr>
        <p:txBody>
          <a:bodyPr/>
          <a:lstStyle/>
          <a:p>
            <a:r>
              <a:rPr lang="fi-FI">
                <a:cs typeface="Calibri"/>
              </a:rPr>
              <a:t>Oskarin ja Villen robotti</a:t>
            </a:r>
            <a:endParaRPr lang="fi-FI"/>
          </a:p>
        </p:txBody>
      </p:sp>
      <p:pic>
        <p:nvPicPr>
          <p:cNvPr id="10" name="Kuva 10" descr="Kuva, joka sisältää kohteen henkilö, seinä, sisä, poika&#10;&#10;Kuvaus luotu automaattisesti">
            <a:extLst>
              <a:ext uri="{FF2B5EF4-FFF2-40B4-BE49-F238E27FC236}">
                <a16:creationId xmlns:a16="http://schemas.microsoft.com/office/drawing/2014/main" id="{C7A1EA81-581D-4CD3-A42B-46EA70DE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434" y="1370186"/>
            <a:ext cx="3457574" cy="1557783"/>
          </a:xfrm>
          <a:prstGeom prst="rect">
            <a:avLst/>
          </a:prstGeom>
        </p:spPr>
      </p:pic>
      <p:pic>
        <p:nvPicPr>
          <p:cNvPr id="13" name="Kuva 13" descr="Kuva, joka sisältää kohteen sisä&#10;&#10;Kuvaus luotu automaattisesti">
            <a:extLst>
              <a:ext uri="{FF2B5EF4-FFF2-40B4-BE49-F238E27FC236}">
                <a16:creationId xmlns:a16="http://schemas.microsoft.com/office/drawing/2014/main" id="{E890973C-3BE0-40DB-B689-2873D10586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838575" y="4072349"/>
            <a:ext cx="5183188" cy="2335978"/>
          </a:xfrm>
        </p:spPr>
      </p:pic>
      <p:pic>
        <p:nvPicPr>
          <p:cNvPr id="14" name="Kuva 14" descr="Kuva, joka sisältää kohteen sisä&#10;&#10;Kuvaus luotu automaattisesti">
            <a:extLst>
              <a:ext uri="{FF2B5EF4-FFF2-40B4-BE49-F238E27FC236}">
                <a16:creationId xmlns:a16="http://schemas.microsoft.com/office/drawing/2014/main" id="{19CA3573-6DF1-453A-8D0B-20B8BB31A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1" y="4067174"/>
            <a:ext cx="2743200" cy="20574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5D7901F-6F5C-4A78-8C71-49CE56B3A145}"/>
              </a:ext>
            </a:extLst>
          </p:cNvPr>
          <p:cNvSpPr txBox="1"/>
          <p:nvPr/>
        </p:nvSpPr>
        <p:spPr>
          <a:xfrm>
            <a:off x="247650" y="6117431"/>
            <a:ext cx="28027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b="1">
                <a:cs typeface="Calibri"/>
              </a:rPr>
              <a:t>Elsan, Iiriksen ja Augustin kissat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182B671-8E9A-47B3-8F25-6D2594C0AB86}"/>
              </a:ext>
            </a:extLst>
          </p:cNvPr>
          <p:cNvSpPr txBox="1"/>
          <p:nvPr/>
        </p:nvSpPr>
        <p:spPr>
          <a:xfrm>
            <a:off x="3724276" y="6307931"/>
            <a:ext cx="52554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b="1">
                <a:cs typeface="Calibri"/>
              </a:rPr>
              <a:t>Eetun ja Sävyn pupu</a:t>
            </a:r>
          </a:p>
        </p:txBody>
      </p:sp>
      <p:pic>
        <p:nvPicPr>
          <p:cNvPr id="8" name="Kuva 8" descr="Kuva, joka sisältää kohteen sisä, pöytä, seinä, lattia&#10;&#10;Kuvaus luotu automaattisesti">
            <a:extLst>
              <a:ext uri="{FF2B5EF4-FFF2-40B4-BE49-F238E27FC236}">
                <a16:creationId xmlns:a16="http://schemas.microsoft.com/office/drawing/2014/main" id="{7A840278-2C9E-450C-91CD-CE7F4CD47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806" y="1028700"/>
            <a:ext cx="2743200" cy="36576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FD6DBF29-91D3-4481-BA5F-9C09F365B698}"/>
              </a:ext>
            </a:extLst>
          </p:cNvPr>
          <p:cNvSpPr txBox="1"/>
          <p:nvPr/>
        </p:nvSpPr>
        <p:spPr>
          <a:xfrm>
            <a:off x="9117806" y="4902993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b="1">
                <a:cs typeface="Calibri"/>
              </a:rPr>
              <a:t>Siljan ja Matiaksen laivat</a:t>
            </a:r>
          </a:p>
        </p:txBody>
      </p:sp>
    </p:spTree>
    <p:extLst>
      <p:ext uri="{BB962C8B-B14F-4D97-AF65-F5344CB8AC3E}">
        <p14:creationId xmlns:p14="http://schemas.microsoft.com/office/powerpoint/2010/main" val="3119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42A638-BE94-43F7-B909-93F2269B2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" y="429155"/>
            <a:ext cx="9144000" cy="1583267"/>
          </a:xfrm>
        </p:spPr>
        <p:txBody>
          <a:bodyPr>
            <a:normAutofit fontScale="90000"/>
          </a:bodyPr>
          <a:lstStyle/>
          <a:p>
            <a:r>
              <a:rPr lang="fi-FI" sz="4000">
                <a:cs typeface="Calibri Light"/>
              </a:rPr>
              <a:t>Perjantaina 18.2 tehtiin ihmisiä siemenistä, kävyistä ja muista luonnon materiaaleista, rautalangasta ja lehtien kuvista.</a:t>
            </a:r>
          </a:p>
        </p:txBody>
      </p:sp>
      <p:pic>
        <p:nvPicPr>
          <p:cNvPr id="6" name="Kuva 6" descr="Kuva, joka sisältää kohteen teksti, henkilö, sisä, pöytä&#10;&#10;Kuvaus luotu automaattisesti">
            <a:extLst>
              <a:ext uri="{FF2B5EF4-FFF2-40B4-BE49-F238E27FC236}">
                <a16:creationId xmlns:a16="http://schemas.microsoft.com/office/drawing/2014/main" id="{814A27C2-3BF6-46BB-B464-37FD3163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2343934"/>
            <a:ext cx="6050490" cy="2720466"/>
          </a:xfrm>
          <a:prstGeom prst="rect">
            <a:avLst/>
          </a:prstGeom>
        </p:spPr>
      </p:pic>
      <p:pic>
        <p:nvPicPr>
          <p:cNvPr id="7" name="Kuva 7" descr="Kuva, joka sisältää kohteen teksti, pöytä, sisä, lattia&#10;&#10;Kuvaus luotu automaattisesti">
            <a:extLst>
              <a:ext uri="{FF2B5EF4-FFF2-40B4-BE49-F238E27FC236}">
                <a16:creationId xmlns:a16="http://schemas.microsoft.com/office/drawing/2014/main" id="{7957545B-8FB1-4FA9-A338-6BD3824D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171" y="3701247"/>
            <a:ext cx="5075501" cy="23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0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310545-8E76-4BDC-BD1D-6AE928D5E2A6}"/>
              </a:ext>
            </a:extLst>
          </p:cNvPr>
          <p:cNvSpPr/>
          <p:nvPr/>
        </p:nvSpPr>
        <p:spPr>
          <a:xfrm>
            <a:off x="-11622616" y="-6250251"/>
            <a:ext cx="12202582" cy="6857999"/>
          </a:xfrm>
          <a:prstGeom prst="rect">
            <a:avLst/>
          </a:prstGeom>
          <a:solidFill>
            <a:srgbClr val="7DC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4624E7C-E111-41D4-8540-F3917AFCC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Perjantain omakuvia eri materiaaleista</a:t>
            </a:r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B8247F37-A0C3-407F-BF97-CDF555507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16352" y="4006787"/>
            <a:ext cx="5384005" cy="2502821"/>
          </a:xfrm>
        </p:spPr>
      </p:pic>
      <p:pic>
        <p:nvPicPr>
          <p:cNvPr id="8" name="Kuva 8" descr="Kuva, joka sisältää kohteen teksti, sisä, koristeltu, useat&#10;&#10;Kuvaus luotu automaattisesti">
            <a:extLst>
              <a:ext uri="{FF2B5EF4-FFF2-40B4-BE49-F238E27FC236}">
                <a16:creationId xmlns:a16="http://schemas.microsoft.com/office/drawing/2014/main" id="{41BAA819-B1E9-4558-86B1-DDC5C0D56A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10450" y="1893658"/>
            <a:ext cx="4778376" cy="2311861"/>
          </a:xfrm>
        </p:spPr>
      </p:pic>
      <p:pic>
        <p:nvPicPr>
          <p:cNvPr id="10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6BA42B6-1C64-4EAA-9E9A-6BEF1659A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182" y="1562100"/>
            <a:ext cx="5255418" cy="2436018"/>
          </a:xfrm>
          <a:prstGeom prst="rect">
            <a:avLst/>
          </a:prstGeom>
        </p:spPr>
      </p:pic>
      <p:pic>
        <p:nvPicPr>
          <p:cNvPr id="11" name="Kuva 11">
            <a:extLst>
              <a:ext uri="{FF2B5EF4-FFF2-40B4-BE49-F238E27FC236}">
                <a16:creationId xmlns:a16="http://schemas.microsoft.com/office/drawing/2014/main" id="{E9D7529C-4427-47C7-87D5-329B4502A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78" y="2740819"/>
            <a:ext cx="185423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10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1" baseType="lpstr">
      <vt:lpstr>Office-teema</vt:lpstr>
      <vt:lpstr>Romanian virtuaalimatka</vt:lpstr>
      <vt:lpstr>Tiistaina 15.2 valmistauduttiin matkaa varten</vt:lpstr>
      <vt:lpstr>Keskiviikkona 16.2 lennettiin Romaniaan</vt:lpstr>
      <vt:lpstr>Oltiin yhteydessä muihin maihin  Keskiviikko 16.2 </vt:lpstr>
      <vt:lpstr>Torstaina 17.2 katseltiin lisää esityksiä</vt:lpstr>
      <vt:lpstr>Askarreltiin tänään kierrätysmateriaaleista</vt:lpstr>
      <vt:lpstr>Tässä teoksiamme torstailta</vt:lpstr>
      <vt:lpstr>Perjantaina 18.2 tehtiin ihmisiä siemenistä, kävyistä ja muista luonnon materiaaleista, rautalangasta ja lehtien kuvista.</vt:lpstr>
      <vt:lpstr>Perjantain omakuvia eri materiaaleista</vt:lpstr>
      <vt:lpstr>Viimeisen päivän lopetus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32</cp:revision>
  <dcterms:created xsi:type="dcterms:W3CDTF">2022-02-16T11:26:28Z</dcterms:created>
  <dcterms:modified xsi:type="dcterms:W3CDTF">2022-03-24T19:34:07Z</dcterms:modified>
</cp:coreProperties>
</file>