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5"/>
    <p:sldMasterId id="2147483648" r:id="rId6"/>
  </p:sldMasterIdLst>
  <p:notesMasterIdLst>
    <p:notesMasterId r:id="rId18"/>
  </p:notesMasterIdLst>
  <p:handoutMasterIdLst>
    <p:handoutMasterId r:id="rId19"/>
  </p:handoutMasterIdLst>
  <p:sldIdLst>
    <p:sldId id="269" r:id="rId7"/>
    <p:sldId id="304" r:id="rId8"/>
    <p:sldId id="310" r:id="rId9"/>
    <p:sldId id="273" r:id="rId10"/>
    <p:sldId id="283" r:id="rId11"/>
    <p:sldId id="312" r:id="rId12"/>
    <p:sldId id="313" r:id="rId13"/>
    <p:sldId id="314" r:id="rId14"/>
    <p:sldId id="315" r:id="rId15"/>
    <p:sldId id="316" r:id="rId16"/>
    <p:sldId id="311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278"/>
    <a:srgbClr val="EEE77A"/>
    <a:srgbClr val="4F96DD"/>
    <a:srgbClr val="8BDCFF"/>
    <a:srgbClr val="112D60"/>
    <a:srgbClr val="303030"/>
    <a:srgbClr val="707070"/>
    <a:srgbClr val="A8C700"/>
    <a:srgbClr val="FFF381"/>
    <a:srgbClr val="232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EFCEEB-01B0-4861-AF57-61F4D90BAE77}" v="38" dt="2026-05-31T08:19:48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Teematyyli 1 - Korostu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929F9F4-4A8F-4326-A1B4-22849713DDAB}" styleName="Tumma tyyli 1 - Korostu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Vaalea tyyli 3 - Korostu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Vaalea tyyli 2 - Korost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Vaalea tyyli 1 - Korostu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Vaalea tyyli 3 - Korostus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Vaalea tyyli 3 - Korost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Normaali tyyli 4 - Korostu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Normaali tyyli 4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7404" autoAdjust="0"/>
  </p:normalViewPr>
  <p:slideViewPr>
    <p:cSldViewPr snapToGrid="0" snapToObjects="1" showGuides="1">
      <p:cViewPr varScale="1">
        <p:scale>
          <a:sx n="74" d="100"/>
          <a:sy n="74" d="100"/>
        </p:scale>
        <p:origin x="336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3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76C5F9-470F-4055-9FE1-6B4A780C8FEE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0F13921-550A-4323-9C4B-746BEEF83F5A}">
      <dgm:prSet/>
      <dgm:spPr/>
      <dgm:t>
        <a:bodyPr/>
        <a:lstStyle/>
        <a:p>
          <a:r>
            <a:rPr lang="en-US" b="0" i="0" dirty="0"/>
            <a:t>All schools and kindergartens participate actively in eTwinning. </a:t>
          </a:r>
        </a:p>
        <a:p>
          <a:r>
            <a:rPr lang="en-US" b="0" i="0" dirty="0"/>
            <a:t>In schools, all students in grades 5–7 in </a:t>
          </a:r>
          <a:r>
            <a:rPr lang="en-US" b="0" i="0" dirty="0" err="1"/>
            <a:t>Orivesi</a:t>
          </a:r>
          <a:r>
            <a:rPr lang="en-US" b="0" i="0" dirty="0"/>
            <a:t> participate in eTwinning collaboration each school year.</a:t>
          </a:r>
          <a:endParaRPr lang="en-US" dirty="0"/>
        </a:p>
      </dgm:t>
    </dgm:pt>
    <dgm:pt modelId="{543257F1-6BFC-4303-9EB5-7E345CC6DAB9}" type="parTrans" cxnId="{824FA450-7176-46FE-8C70-2B95C6CEEC87}">
      <dgm:prSet/>
      <dgm:spPr/>
      <dgm:t>
        <a:bodyPr/>
        <a:lstStyle/>
        <a:p>
          <a:endParaRPr lang="en-US"/>
        </a:p>
      </dgm:t>
    </dgm:pt>
    <dgm:pt modelId="{505D61A9-25D5-4AAD-938E-9ABEFF31EA54}" type="sibTrans" cxnId="{824FA450-7176-46FE-8C70-2B95C6CEEC87}">
      <dgm:prSet/>
      <dgm:spPr/>
      <dgm:t>
        <a:bodyPr/>
        <a:lstStyle/>
        <a:p>
          <a:endParaRPr lang="en-US"/>
        </a:p>
      </dgm:t>
    </dgm:pt>
    <dgm:pt modelId="{534718DA-652D-4892-9065-3078575F379C}">
      <dgm:prSet/>
      <dgm:spPr/>
      <dgm:t>
        <a:bodyPr/>
        <a:lstStyle/>
        <a:p>
          <a:r>
            <a:rPr lang="en-US" b="0" i="0" dirty="0"/>
            <a:t>Each year, 10% of early childhood education and school staff and 10% of students in every school in </a:t>
          </a:r>
          <a:r>
            <a:rPr lang="en-US" b="0" i="0" dirty="0" err="1"/>
            <a:t>Orivesi</a:t>
          </a:r>
          <a:r>
            <a:rPr lang="en-US" b="0" i="0" dirty="0"/>
            <a:t> take part in Erasmus+ mobility activities.</a:t>
          </a:r>
          <a:endParaRPr lang="en-US" dirty="0"/>
        </a:p>
      </dgm:t>
    </dgm:pt>
    <dgm:pt modelId="{E8A7C34B-024F-4A1F-95F5-E1740694E2B2}" type="parTrans" cxnId="{B0F78DB8-F787-4EB1-842A-4F33941515C1}">
      <dgm:prSet/>
      <dgm:spPr/>
      <dgm:t>
        <a:bodyPr/>
        <a:lstStyle/>
        <a:p>
          <a:endParaRPr lang="en-US"/>
        </a:p>
      </dgm:t>
    </dgm:pt>
    <dgm:pt modelId="{1D80C2DA-F84B-4D98-9791-C52F4245426B}" type="sibTrans" cxnId="{B0F78DB8-F787-4EB1-842A-4F33941515C1}">
      <dgm:prSet/>
      <dgm:spPr/>
      <dgm:t>
        <a:bodyPr/>
        <a:lstStyle/>
        <a:p>
          <a:endParaRPr lang="en-US"/>
        </a:p>
      </dgm:t>
    </dgm:pt>
    <dgm:pt modelId="{FFDA6882-A344-4502-B590-58EDE671DAE8}">
      <dgm:prSet/>
      <dgm:spPr/>
      <dgm:t>
        <a:bodyPr/>
        <a:lstStyle/>
        <a:p>
          <a:r>
            <a:rPr lang="en-US" dirty="0"/>
            <a:t>Our schools and kindergartens </a:t>
          </a:r>
          <a:r>
            <a:rPr lang="en-US" b="0" i="0" dirty="0"/>
            <a:t>host a large number of Erasmus+ guests every school year.</a:t>
          </a:r>
        </a:p>
      </dgm:t>
    </dgm:pt>
    <dgm:pt modelId="{46B5A308-AE27-4645-9B65-5BA735CB9DF2}" type="parTrans" cxnId="{F3576F0A-2CAE-406B-85A5-EAF0822EBF40}">
      <dgm:prSet/>
      <dgm:spPr/>
      <dgm:t>
        <a:bodyPr/>
        <a:lstStyle/>
        <a:p>
          <a:endParaRPr lang="fi-FI"/>
        </a:p>
      </dgm:t>
    </dgm:pt>
    <dgm:pt modelId="{CDB0FBEE-08E5-4D01-BCDC-AF879B717CA1}" type="sibTrans" cxnId="{F3576F0A-2CAE-406B-85A5-EAF0822EBF40}">
      <dgm:prSet/>
      <dgm:spPr/>
      <dgm:t>
        <a:bodyPr/>
        <a:lstStyle/>
        <a:p>
          <a:endParaRPr lang="fi-FI"/>
        </a:p>
      </dgm:t>
    </dgm:pt>
    <dgm:pt modelId="{1A46A824-069B-4769-A40D-2D4A2F857163}" type="pres">
      <dgm:prSet presAssocID="{2276C5F9-470F-4055-9FE1-6B4A780C8FEE}" presName="outerComposite" presStyleCnt="0">
        <dgm:presLayoutVars>
          <dgm:chMax val="5"/>
          <dgm:dir/>
          <dgm:resizeHandles val="exact"/>
        </dgm:presLayoutVars>
      </dgm:prSet>
      <dgm:spPr/>
    </dgm:pt>
    <dgm:pt modelId="{020C49B5-84E8-4FE2-899A-AE792B6FDCAA}" type="pres">
      <dgm:prSet presAssocID="{2276C5F9-470F-4055-9FE1-6B4A780C8FEE}" presName="dummyMaxCanvas" presStyleCnt="0">
        <dgm:presLayoutVars/>
      </dgm:prSet>
      <dgm:spPr/>
    </dgm:pt>
    <dgm:pt modelId="{B0FCEA61-FFE7-4098-9AF9-082075FE800E}" type="pres">
      <dgm:prSet presAssocID="{2276C5F9-470F-4055-9FE1-6B4A780C8FEE}" presName="ThreeNodes_1" presStyleLbl="node1" presStyleIdx="0" presStyleCnt="3">
        <dgm:presLayoutVars>
          <dgm:bulletEnabled val="1"/>
        </dgm:presLayoutVars>
      </dgm:prSet>
      <dgm:spPr/>
    </dgm:pt>
    <dgm:pt modelId="{44033E33-70C7-458A-A0C1-C45BC2C70DB3}" type="pres">
      <dgm:prSet presAssocID="{2276C5F9-470F-4055-9FE1-6B4A780C8FEE}" presName="ThreeNodes_2" presStyleLbl="node1" presStyleIdx="1" presStyleCnt="3">
        <dgm:presLayoutVars>
          <dgm:bulletEnabled val="1"/>
        </dgm:presLayoutVars>
      </dgm:prSet>
      <dgm:spPr/>
    </dgm:pt>
    <dgm:pt modelId="{A82625D9-9B99-4150-BC0C-518351DDF612}" type="pres">
      <dgm:prSet presAssocID="{2276C5F9-470F-4055-9FE1-6B4A780C8FEE}" presName="ThreeNodes_3" presStyleLbl="node1" presStyleIdx="2" presStyleCnt="3">
        <dgm:presLayoutVars>
          <dgm:bulletEnabled val="1"/>
        </dgm:presLayoutVars>
      </dgm:prSet>
      <dgm:spPr/>
    </dgm:pt>
    <dgm:pt modelId="{8376794F-4F67-4044-86A7-BBB812822E71}" type="pres">
      <dgm:prSet presAssocID="{2276C5F9-470F-4055-9FE1-6B4A780C8FEE}" presName="ThreeConn_1-2" presStyleLbl="fgAccFollowNode1" presStyleIdx="0" presStyleCnt="2">
        <dgm:presLayoutVars>
          <dgm:bulletEnabled val="1"/>
        </dgm:presLayoutVars>
      </dgm:prSet>
      <dgm:spPr/>
    </dgm:pt>
    <dgm:pt modelId="{F6955132-55C6-4DB3-88BB-AC28A2589E94}" type="pres">
      <dgm:prSet presAssocID="{2276C5F9-470F-4055-9FE1-6B4A780C8FEE}" presName="ThreeConn_2-3" presStyleLbl="fgAccFollowNode1" presStyleIdx="1" presStyleCnt="2">
        <dgm:presLayoutVars>
          <dgm:bulletEnabled val="1"/>
        </dgm:presLayoutVars>
      </dgm:prSet>
      <dgm:spPr/>
    </dgm:pt>
    <dgm:pt modelId="{03A00A56-2A99-44AE-8723-9411A49ABC5D}" type="pres">
      <dgm:prSet presAssocID="{2276C5F9-470F-4055-9FE1-6B4A780C8FEE}" presName="ThreeNodes_1_text" presStyleLbl="node1" presStyleIdx="2" presStyleCnt="3">
        <dgm:presLayoutVars>
          <dgm:bulletEnabled val="1"/>
        </dgm:presLayoutVars>
      </dgm:prSet>
      <dgm:spPr/>
    </dgm:pt>
    <dgm:pt modelId="{CAAB4258-BDA6-4DAE-8A4D-62FDE013609C}" type="pres">
      <dgm:prSet presAssocID="{2276C5F9-470F-4055-9FE1-6B4A780C8FEE}" presName="ThreeNodes_2_text" presStyleLbl="node1" presStyleIdx="2" presStyleCnt="3">
        <dgm:presLayoutVars>
          <dgm:bulletEnabled val="1"/>
        </dgm:presLayoutVars>
      </dgm:prSet>
      <dgm:spPr/>
    </dgm:pt>
    <dgm:pt modelId="{2A75F765-2FAF-4B85-8D9C-CA2F66F51AF5}" type="pres">
      <dgm:prSet presAssocID="{2276C5F9-470F-4055-9FE1-6B4A780C8FE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9C35402-72E9-47D2-9996-EFC2ACC28F17}" type="presOf" srcId="{534718DA-652D-4892-9065-3078575F379C}" destId="{44033E33-70C7-458A-A0C1-C45BC2C70DB3}" srcOrd="0" destOrd="0" presId="urn:microsoft.com/office/officeart/2005/8/layout/vProcess5"/>
    <dgm:cxn modelId="{F3576F0A-2CAE-406B-85A5-EAF0822EBF40}" srcId="{2276C5F9-470F-4055-9FE1-6B4A780C8FEE}" destId="{FFDA6882-A344-4502-B590-58EDE671DAE8}" srcOrd="2" destOrd="0" parTransId="{46B5A308-AE27-4645-9B65-5BA735CB9DF2}" sibTransId="{CDB0FBEE-08E5-4D01-BCDC-AF879B717CA1}"/>
    <dgm:cxn modelId="{543E7E2B-A7BF-44BE-B351-177EC29D36EF}" type="presOf" srcId="{B0F13921-550A-4323-9C4B-746BEEF83F5A}" destId="{B0FCEA61-FFE7-4098-9AF9-082075FE800E}" srcOrd="0" destOrd="0" presId="urn:microsoft.com/office/officeart/2005/8/layout/vProcess5"/>
    <dgm:cxn modelId="{7F90B138-AF2B-4DA7-A48B-5E4370921057}" type="presOf" srcId="{1D80C2DA-F84B-4D98-9791-C52F4245426B}" destId="{F6955132-55C6-4DB3-88BB-AC28A2589E94}" srcOrd="0" destOrd="0" presId="urn:microsoft.com/office/officeart/2005/8/layout/vProcess5"/>
    <dgm:cxn modelId="{39CA6C41-033B-4AE9-B890-0B574CCD12DD}" type="presOf" srcId="{FFDA6882-A344-4502-B590-58EDE671DAE8}" destId="{A82625D9-9B99-4150-BC0C-518351DDF612}" srcOrd="0" destOrd="0" presId="urn:microsoft.com/office/officeart/2005/8/layout/vProcess5"/>
    <dgm:cxn modelId="{824FA450-7176-46FE-8C70-2B95C6CEEC87}" srcId="{2276C5F9-470F-4055-9FE1-6B4A780C8FEE}" destId="{B0F13921-550A-4323-9C4B-746BEEF83F5A}" srcOrd="0" destOrd="0" parTransId="{543257F1-6BFC-4303-9EB5-7E345CC6DAB9}" sibTransId="{505D61A9-25D5-4AAD-938E-9ABEFF31EA54}"/>
    <dgm:cxn modelId="{1FD9B878-3597-49A5-9D48-CEFE35534997}" type="presOf" srcId="{534718DA-652D-4892-9065-3078575F379C}" destId="{CAAB4258-BDA6-4DAE-8A4D-62FDE013609C}" srcOrd="1" destOrd="0" presId="urn:microsoft.com/office/officeart/2005/8/layout/vProcess5"/>
    <dgm:cxn modelId="{72116259-5B1A-49BE-8D42-4161301C06BB}" type="presOf" srcId="{2276C5F9-470F-4055-9FE1-6B4A780C8FEE}" destId="{1A46A824-069B-4769-A40D-2D4A2F857163}" srcOrd="0" destOrd="0" presId="urn:microsoft.com/office/officeart/2005/8/layout/vProcess5"/>
    <dgm:cxn modelId="{B0F78DB8-F787-4EB1-842A-4F33941515C1}" srcId="{2276C5F9-470F-4055-9FE1-6B4A780C8FEE}" destId="{534718DA-652D-4892-9065-3078575F379C}" srcOrd="1" destOrd="0" parTransId="{E8A7C34B-024F-4A1F-95F5-E1740694E2B2}" sibTransId="{1D80C2DA-F84B-4D98-9791-C52F4245426B}"/>
    <dgm:cxn modelId="{27507EC3-BE96-48CE-9AA6-4A0C3079A172}" type="presOf" srcId="{B0F13921-550A-4323-9C4B-746BEEF83F5A}" destId="{03A00A56-2A99-44AE-8723-9411A49ABC5D}" srcOrd="1" destOrd="0" presId="urn:microsoft.com/office/officeart/2005/8/layout/vProcess5"/>
    <dgm:cxn modelId="{3ED5F8F4-D9A2-4727-8356-AF42B609918F}" type="presOf" srcId="{505D61A9-25D5-4AAD-938E-9ABEFF31EA54}" destId="{8376794F-4F67-4044-86A7-BBB812822E71}" srcOrd="0" destOrd="0" presId="urn:microsoft.com/office/officeart/2005/8/layout/vProcess5"/>
    <dgm:cxn modelId="{2A93A8F9-0577-4492-B043-31DF88869D14}" type="presOf" srcId="{FFDA6882-A344-4502-B590-58EDE671DAE8}" destId="{2A75F765-2FAF-4B85-8D9C-CA2F66F51AF5}" srcOrd="1" destOrd="0" presId="urn:microsoft.com/office/officeart/2005/8/layout/vProcess5"/>
    <dgm:cxn modelId="{F0DEDF1C-6D28-4F10-9857-2A3DC435C95E}" type="presParOf" srcId="{1A46A824-069B-4769-A40D-2D4A2F857163}" destId="{020C49B5-84E8-4FE2-899A-AE792B6FDCAA}" srcOrd="0" destOrd="0" presId="urn:microsoft.com/office/officeart/2005/8/layout/vProcess5"/>
    <dgm:cxn modelId="{113E200F-A7BE-4B1D-BF45-BE83F1BEE58C}" type="presParOf" srcId="{1A46A824-069B-4769-A40D-2D4A2F857163}" destId="{B0FCEA61-FFE7-4098-9AF9-082075FE800E}" srcOrd="1" destOrd="0" presId="urn:microsoft.com/office/officeart/2005/8/layout/vProcess5"/>
    <dgm:cxn modelId="{0B6AA1F7-8005-47E3-AAAE-148E7319AF2B}" type="presParOf" srcId="{1A46A824-069B-4769-A40D-2D4A2F857163}" destId="{44033E33-70C7-458A-A0C1-C45BC2C70DB3}" srcOrd="2" destOrd="0" presId="urn:microsoft.com/office/officeart/2005/8/layout/vProcess5"/>
    <dgm:cxn modelId="{3D2B635E-BA6D-42A1-A0A1-A2E253955DD9}" type="presParOf" srcId="{1A46A824-069B-4769-A40D-2D4A2F857163}" destId="{A82625D9-9B99-4150-BC0C-518351DDF612}" srcOrd="3" destOrd="0" presId="urn:microsoft.com/office/officeart/2005/8/layout/vProcess5"/>
    <dgm:cxn modelId="{BDEBF031-6BC7-4216-9F52-3F49881CE101}" type="presParOf" srcId="{1A46A824-069B-4769-A40D-2D4A2F857163}" destId="{8376794F-4F67-4044-86A7-BBB812822E71}" srcOrd="4" destOrd="0" presId="urn:microsoft.com/office/officeart/2005/8/layout/vProcess5"/>
    <dgm:cxn modelId="{1E763658-C944-48B9-85AD-8D953203CC0A}" type="presParOf" srcId="{1A46A824-069B-4769-A40D-2D4A2F857163}" destId="{F6955132-55C6-4DB3-88BB-AC28A2589E94}" srcOrd="5" destOrd="0" presId="urn:microsoft.com/office/officeart/2005/8/layout/vProcess5"/>
    <dgm:cxn modelId="{02CAD217-0DAF-4F76-9F56-CDF9FBCB5BF1}" type="presParOf" srcId="{1A46A824-069B-4769-A40D-2D4A2F857163}" destId="{03A00A56-2A99-44AE-8723-9411A49ABC5D}" srcOrd="6" destOrd="0" presId="urn:microsoft.com/office/officeart/2005/8/layout/vProcess5"/>
    <dgm:cxn modelId="{3A9A7554-39FE-4F3F-84A2-97C59C9238B7}" type="presParOf" srcId="{1A46A824-069B-4769-A40D-2D4A2F857163}" destId="{CAAB4258-BDA6-4DAE-8A4D-62FDE013609C}" srcOrd="7" destOrd="0" presId="urn:microsoft.com/office/officeart/2005/8/layout/vProcess5"/>
    <dgm:cxn modelId="{26C52D96-E3A8-43CD-8C8F-C6BCDCA54B45}" type="presParOf" srcId="{1A46A824-069B-4769-A40D-2D4A2F857163}" destId="{2A75F765-2FAF-4B85-8D9C-CA2F66F51AF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CEA61-FFE7-4098-9AF9-082075FE800E}">
      <dsp:nvSpPr>
        <dsp:cNvPr id="0" name=""/>
        <dsp:cNvSpPr/>
      </dsp:nvSpPr>
      <dsp:spPr>
        <a:xfrm>
          <a:off x="0" y="0"/>
          <a:ext cx="8938259" cy="12706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All schools and kindergartens participate actively in eTwinning.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In schools, all students in grades 5–7 in </a:t>
          </a:r>
          <a:r>
            <a:rPr lang="en-US" sz="2100" b="0" i="0" kern="1200" dirty="0" err="1"/>
            <a:t>Orivesi</a:t>
          </a:r>
          <a:r>
            <a:rPr lang="en-US" sz="2100" b="0" i="0" kern="1200" dirty="0"/>
            <a:t> participate in eTwinning collaboration each school year.</a:t>
          </a:r>
          <a:endParaRPr lang="en-US" sz="2100" kern="1200" dirty="0"/>
        </a:p>
      </dsp:txBody>
      <dsp:txXfrm>
        <a:off x="37217" y="37217"/>
        <a:ext cx="7567095" cy="1196246"/>
      </dsp:txXfrm>
    </dsp:sp>
    <dsp:sp modelId="{44033E33-70C7-458A-A0C1-C45BC2C70DB3}">
      <dsp:nvSpPr>
        <dsp:cNvPr id="0" name=""/>
        <dsp:cNvSpPr/>
      </dsp:nvSpPr>
      <dsp:spPr>
        <a:xfrm>
          <a:off x="788669" y="1482461"/>
          <a:ext cx="8938259" cy="12706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Each year, 10% of early childhood education and school staff and 10% of students in every school in </a:t>
          </a:r>
          <a:r>
            <a:rPr lang="en-US" sz="2100" b="0" i="0" kern="1200" dirty="0" err="1"/>
            <a:t>Orivesi</a:t>
          </a:r>
          <a:r>
            <a:rPr lang="en-US" sz="2100" b="0" i="0" kern="1200" dirty="0"/>
            <a:t> take part in Erasmus+ mobility activities.</a:t>
          </a:r>
          <a:endParaRPr lang="en-US" sz="2100" kern="1200" dirty="0"/>
        </a:p>
      </dsp:txBody>
      <dsp:txXfrm>
        <a:off x="825886" y="1519678"/>
        <a:ext cx="7249212" cy="1196246"/>
      </dsp:txXfrm>
    </dsp:sp>
    <dsp:sp modelId="{A82625D9-9B99-4150-BC0C-518351DDF612}">
      <dsp:nvSpPr>
        <dsp:cNvPr id="0" name=""/>
        <dsp:cNvSpPr/>
      </dsp:nvSpPr>
      <dsp:spPr>
        <a:xfrm>
          <a:off x="1577339" y="2964922"/>
          <a:ext cx="8938259" cy="12706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Our schools and kindergartens </a:t>
          </a:r>
          <a:r>
            <a:rPr lang="en-US" sz="2100" b="0" i="0" kern="1200" dirty="0"/>
            <a:t>host a large number of Erasmus+ guests every school year.</a:t>
          </a:r>
        </a:p>
      </dsp:txBody>
      <dsp:txXfrm>
        <a:off x="1614556" y="3002139"/>
        <a:ext cx="7249212" cy="1196246"/>
      </dsp:txXfrm>
    </dsp:sp>
    <dsp:sp modelId="{8376794F-4F67-4044-86A7-BBB812822E71}">
      <dsp:nvSpPr>
        <dsp:cNvPr id="0" name=""/>
        <dsp:cNvSpPr/>
      </dsp:nvSpPr>
      <dsp:spPr>
        <a:xfrm>
          <a:off x="8112316" y="963599"/>
          <a:ext cx="825942" cy="8259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98153" y="963599"/>
        <a:ext cx="454268" cy="621521"/>
      </dsp:txXfrm>
    </dsp:sp>
    <dsp:sp modelId="{F6955132-55C6-4DB3-88BB-AC28A2589E94}">
      <dsp:nvSpPr>
        <dsp:cNvPr id="0" name=""/>
        <dsp:cNvSpPr/>
      </dsp:nvSpPr>
      <dsp:spPr>
        <a:xfrm>
          <a:off x="8900986" y="2437589"/>
          <a:ext cx="825942" cy="8259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86823" y="2437589"/>
        <a:ext cx="454268" cy="621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1C9B18-6055-514B-9923-DC69855524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D43342-0C5B-B443-8CAD-EA240DD93B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F189C-D3E8-0E4F-B15E-D1BBB13209B1}" type="datetimeFigureOut">
              <a:rPr lang="fi-FI" smtClean="0"/>
              <a:t>31.5.2026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C941B-D390-784F-AB3D-43474781CB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7897A-E20C-0B4C-81D0-3C8CFC5093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BC49E-3659-254C-A9DD-4456573AC8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4607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FD33E-1130-274F-AC27-164AE1354AC3}" type="datetimeFigureOut">
              <a:rPr lang="fi-FI" smtClean="0"/>
              <a:t>31.5.2026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229D3-7D7D-BA43-8563-6D2CF7B243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144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Aloitu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E968FF7-3A1E-BF85-AFD4-4AD92E144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0069" b="-40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FE478139-CC74-8C79-C6CF-8DB3EBB3FEE7}"/>
              </a:ext>
            </a:extLst>
          </p:cNvPr>
          <p:cNvSpPr/>
          <p:nvPr userDrawn="1"/>
        </p:nvSpPr>
        <p:spPr>
          <a:xfrm>
            <a:off x="0" y="3685122"/>
            <a:ext cx="12192000" cy="3172877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978FF-691C-3A44-887F-F5800C28A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71109"/>
            <a:ext cx="9144000" cy="1011205"/>
          </a:xfrm>
        </p:spPr>
        <p:txBody>
          <a:bodyPr anchor="b"/>
          <a:lstStyle>
            <a:lvl1pPr algn="ctr">
              <a:defRPr sz="4500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0C100-4193-A345-AEA5-8A04D63B6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8968"/>
            <a:ext cx="9144000" cy="857995"/>
          </a:xfrm>
        </p:spPr>
        <p:txBody>
          <a:bodyPr/>
          <a:lstStyle>
            <a:lvl1pPr marL="0" indent="0" algn="ctr">
              <a:buNone/>
              <a:defRPr sz="2400" cap="none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1BC20-AA98-1C4E-ABBF-4352C0E28321}"/>
              </a:ext>
            </a:extLst>
          </p:cNvPr>
          <p:cNvSpPr txBox="1"/>
          <p:nvPr userDrawn="1"/>
        </p:nvSpPr>
        <p:spPr>
          <a:xfrm>
            <a:off x="5589678" y="6274256"/>
            <a:ext cx="1011354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>
              <a:spcAft>
                <a:spcPts val="1600"/>
              </a:spcAft>
            </a:pPr>
            <a:fld id="{6C57EEBA-B661-034D-967A-16C0B9B89711}" type="datetime1">
              <a:rPr lang="fi-FI" sz="1400" smtClean="0">
                <a:solidFill>
                  <a:schemeClr val="bg1"/>
                </a:solidFill>
              </a:rPr>
              <a:t>31.5.2026</a:t>
            </a:fld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75D2E88-9520-644D-A7A3-C45882163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BA455F7-6B6C-E02B-2F85-88CE9826F9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440" y="349760"/>
            <a:ext cx="2823119" cy="28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19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Aloitu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78FF-691C-3A44-887F-F5800C28A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808117"/>
            <a:ext cx="9144000" cy="615553"/>
          </a:xfrm>
        </p:spPr>
        <p:txBody>
          <a:bodyPr anchor="b"/>
          <a:lstStyle>
            <a:lvl1pPr algn="ctr">
              <a:defRPr sz="4000" cap="none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0C100-4193-A345-AEA5-8A04D63B6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38550"/>
            <a:ext cx="9144000" cy="1641171"/>
          </a:xfrm>
        </p:spPr>
        <p:txBody>
          <a:bodyPr/>
          <a:lstStyle>
            <a:lvl1pPr marL="0" indent="0" algn="ctr">
              <a:buNone/>
              <a:defRPr sz="2400" cap="none" spc="15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1BC20-AA98-1C4E-ABBF-4352C0E28321}"/>
              </a:ext>
            </a:extLst>
          </p:cNvPr>
          <p:cNvSpPr txBox="1"/>
          <p:nvPr userDrawn="1"/>
        </p:nvSpPr>
        <p:spPr>
          <a:xfrm>
            <a:off x="5589678" y="6274256"/>
            <a:ext cx="1011354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>
              <a:spcAft>
                <a:spcPts val="1600"/>
              </a:spcAft>
            </a:pPr>
            <a:fld id="{6C57EEBA-B661-034D-967A-16C0B9B89711}" type="datetime1">
              <a:rPr lang="fi-FI" sz="1400" smtClean="0">
                <a:solidFill>
                  <a:schemeClr val="bg1"/>
                </a:solidFill>
              </a:rPr>
              <a:t>31.5.2026</a:t>
            </a:fld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75D2E88-9520-644D-A7A3-C45882163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587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_tekstipalstaa_alaotsiko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9281-ADFA-1243-84C3-E964A2734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9840"/>
            <a:ext cx="10515600" cy="5539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BD8CA-C9F3-6349-8DF1-600F04F84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54060"/>
            <a:ext cx="10515599" cy="423560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2B94907-F2F5-3E4D-A710-07369F376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410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_tekstipalstaa_alaotsiko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9281-ADFA-1243-84C3-E964A2734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9840"/>
            <a:ext cx="10515600" cy="5539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BD8CA-C9F3-6349-8DF1-600F04F84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954060"/>
            <a:ext cx="5067236" cy="423560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E5BF5-593F-C54F-95E2-12403A973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976" y="1954060"/>
            <a:ext cx="5070411" cy="423560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2B94907-F2F5-3E4D-A710-07369F376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3484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ksi_tekstipalstaa_alaotsiko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9281-ADFA-1243-84C3-E964A2734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9840"/>
            <a:ext cx="10515600" cy="5539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EAEB5-4F6D-6341-A510-85CADBDB3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067236" cy="628650"/>
          </a:xfrm>
        </p:spPr>
        <p:txBody>
          <a:bodyPr anchor="b"/>
          <a:lstStyle>
            <a:lvl1pPr marL="0" indent="0">
              <a:buNone/>
              <a:defRPr sz="2400" b="1" i="0" cap="none" spc="15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BD8CA-C9F3-6349-8DF1-600F04F84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067236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9B1BE-4763-0847-9A6F-8D5C909CA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976" y="1681163"/>
            <a:ext cx="5070412" cy="628650"/>
          </a:xfrm>
        </p:spPr>
        <p:txBody>
          <a:bodyPr anchor="b">
            <a:normAutofit/>
          </a:bodyPr>
          <a:lstStyle>
            <a:lvl1pPr marL="0" indent="0">
              <a:buNone/>
              <a:defRPr lang="fi-FI" sz="2400" b="1" i="0" kern="1200" cap="none" spc="150" baseline="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E5BF5-593F-C54F-95E2-12403A973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976" y="2505075"/>
            <a:ext cx="5070411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2B94907-F2F5-3E4D-A710-07369F376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207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BA7D6C-13A8-024E-8315-8B3A9C2E7A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0138" y="0"/>
            <a:ext cx="5021861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 descr="Kuva. Oriveden logo">
            <a:extLst>
              <a:ext uri="{FF2B5EF4-FFF2-40B4-BE49-F238E27FC236}">
                <a16:creationId xmlns:a16="http://schemas.microsoft.com/office/drawing/2014/main" id="{02DF324A-277C-A2FE-5FFC-20EDF9CAE4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" y="160729"/>
            <a:ext cx="1389986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5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kuva_väritaust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BA7D6C-13A8-024E-8315-8B3A9C2E7A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0138" y="0"/>
            <a:ext cx="5021861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62B73F-5601-8A4D-B7C1-30BC3554DF24}"/>
              </a:ext>
            </a:extLst>
          </p:cNvPr>
          <p:cNvSpPr/>
          <p:nvPr userDrawn="1"/>
        </p:nvSpPr>
        <p:spPr>
          <a:xfrm>
            <a:off x="-1" y="0"/>
            <a:ext cx="71701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DE96E6-F1AC-8145-9EE9-3B44B587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 descr="Kuva. Oriveden logo">
            <a:extLst>
              <a:ext uri="{FF2B5EF4-FFF2-40B4-BE49-F238E27FC236}">
                <a16:creationId xmlns:a16="http://schemas.microsoft.com/office/drawing/2014/main" id="{09367093-9615-0121-0E0D-481FA1D74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6665" y="160729"/>
            <a:ext cx="1389984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73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_kuva_väritaust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64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05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DE96E6-F1AC-8145-9EE9-3B44B587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9367093-9615-0121-0E0D-481FA1D74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6665" y="160729"/>
            <a:ext cx="1389984" cy="41514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39E8860-0B6C-EE94-6104-443E7D2F5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3" b="53"/>
          <a:stretch/>
        </p:blipFill>
        <p:spPr>
          <a:xfrm>
            <a:off x="0" y="0"/>
            <a:ext cx="5021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81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ksti_kuva_väritaust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64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05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DE96E6-F1AC-8145-9EE9-3B44B587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9367093-9615-0121-0E0D-481FA1D74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6665" y="160729"/>
            <a:ext cx="1389984" cy="41514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39E8860-0B6C-EE94-6104-443E7D2F5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1" y="0"/>
            <a:ext cx="5016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65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i_kuva_väritaust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64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05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DE96E6-F1AC-8145-9EE9-3B44B587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9367093-9615-0121-0E0D-481FA1D74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6665" y="160729"/>
            <a:ext cx="1389984" cy="41514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39E8860-0B6C-EE94-6104-443E7D2F5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3" b="53"/>
          <a:stretch/>
        </p:blipFill>
        <p:spPr>
          <a:xfrm>
            <a:off x="0" y="0"/>
            <a:ext cx="5021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7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i_kuva_väritaust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64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05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DE96E6-F1AC-8145-9EE9-3B44B587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9367093-9615-0121-0E0D-481FA1D74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6665" y="160729"/>
            <a:ext cx="1389984" cy="41514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39E8860-0B6C-EE94-6104-443E7D2F5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1" y="0"/>
            <a:ext cx="5016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9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Aloitu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E968FF7-3A1E-BF85-AFD4-4AD92E144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FE478139-CC74-8C79-C6CF-8DB3EBB3FEE7}"/>
              </a:ext>
            </a:extLst>
          </p:cNvPr>
          <p:cNvSpPr/>
          <p:nvPr userDrawn="1"/>
        </p:nvSpPr>
        <p:spPr>
          <a:xfrm>
            <a:off x="0" y="3685122"/>
            <a:ext cx="12192000" cy="3172877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978FF-691C-3A44-887F-F5800C28A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71109"/>
            <a:ext cx="9144000" cy="1011205"/>
          </a:xfrm>
        </p:spPr>
        <p:txBody>
          <a:bodyPr anchor="b"/>
          <a:lstStyle>
            <a:lvl1pPr algn="ctr">
              <a:defRPr sz="4500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0C100-4193-A345-AEA5-8A04D63B6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8968"/>
            <a:ext cx="9144000" cy="857995"/>
          </a:xfrm>
        </p:spPr>
        <p:txBody>
          <a:bodyPr/>
          <a:lstStyle>
            <a:lvl1pPr marL="0" indent="0" algn="ctr">
              <a:buNone/>
              <a:defRPr sz="2400" cap="none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1BC20-AA98-1C4E-ABBF-4352C0E28321}"/>
              </a:ext>
            </a:extLst>
          </p:cNvPr>
          <p:cNvSpPr txBox="1"/>
          <p:nvPr userDrawn="1"/>
        </p:nvSpPr>
        <p:spPr>
          <a:xfrm>
            <a:off x="5589678" y="6274256"/>
            <a:ext cx="1011354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>
              <a:spcAft>
                <a:spcPts val="1600"/>
              </a:spcAft>
            </a:pPr>
            <a:fld id="{6C57EEBA-B661-034D-967A-16C0B9B89711}" type="datetime1">
              <a:rPr lang="fi-FI" sz="1400" smtClean="0">
                <a:solidFill>
                  <a:schemeClr val="bg1"/>
                </a:solidFill>
              </a:rPr>
              <a:t>31.5.2026</a:t>
            </a:fld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75D2E88-9520-644D-A7A3-C45882163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A96C5BC-460B-A554-2322-1214E9BAEC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440" y="349760"/>
            <a:ext cx="2823119" cy="28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ksti_kuva_väritaust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2BB3B42-A877-7F50-011A-16315C6F6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7"/>
            <a:ext cx="5021863" cy="6856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64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05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DE96E6-F1AC-8145-9EE9-3B44B587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5892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ksti_kuva_väritaust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2BB3B42-A877-7F50-011A-16315C6F6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9" y="847"/>
            <a:ext cx="5018662" cy="6856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64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05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DE96E6-F1AC-8145-9EE9-3B44B587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4535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ksti_kuva_väritaust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2BB3B42-A877-7F50-011A-16315C6F6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3" y="847"/>
            <a:ext cx="5018434" cy="6856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64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05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DE96E6-F1AC-8145-9EE9-3B44B587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422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ksti_kuva_väritaust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64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05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DE96E6-F1AC-8145-9EE9-3B44B587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90F2C4C-1621-87D7-CD67-193E8564E4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21861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132010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ksti_kuva_väritaust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7E33261-6AE9-2DC8-8AD0-9FE9C7135E76}"/>
              </a:ext>
            </a:extLst>
          </p:cNvPr>
          <p:cNvSpPr/>
          <p:nvPr userDrawn="1"/>
        </p:nvSpPr>
        <p:spPr>
          <a:xfrm>
            <a:off x="5021860" y="0"/>
            <a:ext cx="71701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64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05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8DE96E6-F1AC-8145-9EE9-3B44B587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90F2C4C-1621-87D7-CD67-193E8564E4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21861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6" name="Kuva 5" descr="Kuva. Oriveden logo">
            <a:extLst>
              <a:ext uri="{FF2B5EF4-FFF2-40B4-BE49-F238E27FC236}">
                <a16:creationId xmlns:a16="http://schemas.microsoft.com/office/drawing/2014/main" id="{E66DDDD7-7BA2-CC3C-F4A0-9E82F4165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07421" y="160729"/>
            <a:ext cx="1389984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88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2DDF243A-8744-9913-009B-DBE23C056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0138" y="848"/>
            <a:ext cx="5021862" cy="6856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 descr="Kuva. Oriveden logo">
            <a:extLst>
              <a:ext uri="{FF2B5EF4-FFF2-40B4-BE49-F238E27FC236}">
                <a16:creationId xmlns:a16="http://schemas.microsoft.com/office/drawing/2014/main" id="{02DF324A-277C-A2FE-5FFC-20EDF9CAE4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" y="160729"/>
            <a:ext cx="1389986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21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2DDF243A-8744-9913-009B-DBE23C056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5613" y="0"/>
            <a:ext cx="50109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 descr="Kuva. Oriveden logo">
            <a:extLst>
              <a:ext uri="{FF2B5EF4-FFF2-40B4-BE49-F238E27FC236}">
                <a16:creationId xmlns:a16="http://schemas.microsoft.com/office/drawing/2014/main" id="{02DF324A-277C-A2FE-5FFC-20EDF9CAE4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" y="160729"/>
            <a:ext cx="1389986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45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2DDF243A-8744-9913-009B-DBE23C056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2819" y="0"/>
            <a:ext cx="50164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 descr="Kuva. Oriveden logo">
            <a:extLst>
              <a:ext uri="{FF2B5EF4-FFF2-40B4-BE49-F238E27FC236}">
                <a16:creationId xmlns:a16="http://schemas.microsoft.com/office/drawing/2014/main" id="{02DF324A-277C-A2FE-5FFC-20EDF9CAE4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" y="160729"/>
            <a:ext cx="1389986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79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2DDF243A-8744-9913-009B-DBE23C056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3" b="53"/>
          <a:stretch/>
        </p:blipFill>
        <p:spPr>
          <a:xfrm>
            <a:off x="7170138" y="0"/>
            <a:ext cx="50218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 descr="Kuva. Oriveden logo">
            <a:extLst>
              <a:ext uri="{FF2B5EF4-FFF2-40B4-BE49-F238E27FC236}">
                <a16:creationId xmlns:a16="http://schemas.microsoft.com/office/drawing/2014/main" id="{02DF324A-277C-A2FE-5FFC-20EDF9CAE4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" y="160729"/>
            <a:ext cx="1389986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42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2DDF243A-8744-9913-009B-DBE23C056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2565" y="0"/>
            <a:ext cx="501700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 descr="Kuva. Oriveden logo">
            <a:extLst>
              <a:ext uri="{FF2B5EF4-FFF2-40B4-BE49-F238E27FC236}">
                <a16:creationId xmlns:a16="http://schemas.microsoft.com/office/drawing/2014/main" id="{02DF324A-277C-A2FE-5FFC-20EDF9CAE4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" y="160729"/>
            <a:ext cx="1389986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2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Aloitu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E968FF7-3A1E-BF85-AFD4-4AD92E144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FE478139-CC74-8C79-C6CF-8DB3EBB3FEE7}"/>
              </a:ext>
            </a:extLst>
          </p:cNvPr>
          <p:cNvSpPr/>
          <p:nvPr userDrawn="1"/>
        </p:nvSpPr>
        <p:spPr>
          <a:xfrm>
            <a:off x="0" y="3685122"/>
            <a:ext cx="12192000" cy="3172877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978FF-691C-3A44-887F-F5800C28A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71109"/>
            <a:ext cx="9144000" cy="1011205"/>
          </a:xfrm>
        </p:spPr>
        <p:txBody>
          <a:bodyPr anchor="b"/>
          <a:lstStyle>
            <a:lvl1pPr algn="ctr">
              <a:defRPr sz="4500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0C100-4193-A345-AEA5-8A04D63B6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8968"/>
            <a:ext cx="9144000" cy="857995"/>
          </a:xfrm>
        </p:spPr>
        <p:txBody>
          <a:bodyPr/>
          <a:lstStyle>
            <a:lvl1pPr marL="0" indent="0" algn="ctr">
              <a:buNone/>
              <a:defRPr sz="2400" cap="none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75D2E88-9520-644D-A7A3-C45882163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A96C5BC-460B-A554-2322-1214E9BAEC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440" y="349760"/>
            <a:ext cx="2823119" cy="28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24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2DDF243A-8744-9913-009B-DBE23C056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2565" y="0"/>
            <a:ext cx="501700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 descr="Kuva. Oriveden logo">
            <a:extLst>
              <a:ext uri="{FF2B5EF4-FFF2-40B4-BE49-F238E27FC236}">
                <a16:creationId xmlns:a16="http://schemas.microsoft.com/office/drawing/2014/main" id="{02DF324A-277C-A2FE-5FFC-20EDF9CAE4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" y="160729"/>
            <a:ext cx="1389986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0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2DDF243A-8744-9913-009B-DBE23C056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0138" y="2407"/>
            <a:ext cx="5021862" cy="68531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226DB-7897-3D4F-A849-132CC218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2512"/>
            <a:ext cx="5256212" cy="1099422"/>
          </a:xfrm>
        </p:spPr>
        <p:txBody>
          <a:bodyPr anchor="t" anchorCtr="0"/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F3CD-6755-3142-87BF-0987C67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5065"/>
            <a:ext cx="5257800" cy="4124635"/>
          </a:xfrm>
        </p:spPr>
        <p:txBody>
          <a:bodyPr/>
          <a:lstStyle>
            <a:lvl1pPr>
              <a:spcBef>
                <a:spcPts val="16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 descr="Kuva. Oriveden logo">
            <a:extLst>
              <a:ext uri="{FF2B5EF4-FFF2-40B4-BE49-F238E27FC236}">
                <a16:creationId xmlns:a16="http://schemas.microsoft.com/office/drawing/2014/main" id="{02DF324A-277C-A2FE-5FFC-20EDF9CAE4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" y="160729"/>
            <a:ext cx="1389986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0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BE615A7-0B46-7F3A-3500-23B4B176BA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2" name="Kuva 1" descr="Kuva. Oriveden logo">
            <a:extLst>
              <a:ext uri="{FF2B5EF4-FFF2-40B4-BE49-F238E27FC236}">
                <a16:creationId xmlns:a16="http://schemas.microsoft.com/office/drawing/2014/main" id="{12089203-7C0D-DBD0-7B78-D3CDE27F1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07421" y="160729"/>
            <a:ext cx="1389984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40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36C80FA-3AB9-83DF-D972-1396A9ACA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9" b="797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3" name="Kuva 2" descr="Kuva. Oriveden logo">
            <a:extLst>
              <a:ext uri="{FF2B5EF4-FFF2-40B4-BE49-F238E27FC236}">
                <a16:creationId xmlns:a16="http://schemas.microsoft.com/office/drawing/2014/main" id="{22E9E35A-7C71-84FB-B38F-EC2F62E679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07421" y="160729"/>
            <a:ext cx="1389984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61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29B01276-48AA-57ED-0EC3-D6D7841F6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34263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89FA10B-D1CB-55E9-6458-A02CCC9EAA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4263" y="1"/>
            <a:ext cx="3676466" cy="3429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873A02E-A29E-C17D-C36F-26DE0B6112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4263" y="3429001"/>
            <a:ext cx="3676466" cy="3429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25177C5-DE40-B8DF-CD4A-2A972CA90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5534" y="-1"/>
            <a:ext cx="3676466" cy="3429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CCA5A66-5F08-3F1D-9B5F-5CD22A405B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5534" y="3428999"/>
            <a:ext cx="3676466" cy="3429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570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29B01276-48AA-57ED-0EC3-D6D7841F6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5A086-2A93-18F0-89F8-CCCD3EC71D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5196006"/>
            <a:ext cx="12191999" cy="1661994"/>
          </a:xfrm>
          <a:solidFill>
            <a:schemeClr val="bg1">
              <a:alpha val="70000"/>
            </a:schemeClr>
          </a:solidFill>
          <a:ln>
            <a:noFill/>
          </a:ln>
        </p:spPr>
        <p:txBody>
          <a:bodyPr anchor="ctr"/>
          <a:lstStyle>
            <a:lvl1pPr algn="ctr">
              <a:defRPr sz="7200" cap="none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3380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ksti_kuva_väritausta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29B01276-48AA-57ED-0EC3-D6D7841F6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73EE8A-968C-DD48-AF39-AB209517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5A086-2A93-18F0-89F8-CCCD3EC71D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1609"/>
            <a:ext cx="12191999" cy="2188778"/>
          </a:xfrm>
          <a:noFill/>
          <a:ln>
            <a:noFill/>
          </a:ln>
        </p:spPr>
        <p:txBody>
          <a:bodyPr anchor="ctr"/>
          <a:lstStyle>
            <a:lvl1pPr algn="ctr">
              <a:defRPr sz="7200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1746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C62DB4-C235-4696-9EE2-2F60B2EA4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9433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AEBD16-1773-4F23-A783-ADA60C7C4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3615"/>
            <a:ext cx="10389433" cy="421334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1CB3A5-BE04-4F04-8700-8D359E3D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68C70D6-5B03-4DEC-8807-96AE3DA9C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330771F-2C5B-4DB1-A6B3-89C7DF1C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B3158-79C3-4D35-A227-61EA7C089C3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231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Aloitu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E968FF7-3A1E-BF85-AFD4-4AD92E144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2186583" cy="5087898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FE478139-CC74-8C79-C6CF-8DB3EBB3FEE7}"/>
              </a:ext>
            </a:extLst>
          </p:cNvPr>
          <p:cNvSpPr/>
          <p:nvPr userDrawn="1"/>
        </p:nvSpPr>
        <p:spPr>
          <a:xfrm>
            <a:off x="0" y="3685122"/>
            <a:ext cx="12192000" cy="3172877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978FF-691C-3A44-887F-F5800C28A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71109"/>
            <a:ext cx="9144000" cy="1011205"/>
          </a:xfrm>
        </p:spPr>
        <p:txBody>
          <a:bodyPr anchor="b"/>
          <a:lstStyle>
            <a:lvl1pPr algn="ctr">
              <a:defRPr sz="4500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0C100-4193-A345-AEA5-8A04D63B6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8968"/>
            <a:ext cx="9144000" cy="857995"/>
          </a:xfrm>
        </p:spPr>
        <p:txBody>
          <a:bodyPr/>
          <a:lstStyle>
            <a:lvl1pPr marL="0" indent="0" algn="ctr">
              <a:buNone/>
              <a:defRPr sz="2400" cap="none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1BC20-AA98-1C4E-ABBF-4352C0E28321}"/>
              </a:ext>
            </a:extLst>
          </p:cNvPr>
          <p:cNvSpPr txBox="1"/>
          <p:nvPr userDrawn="1"/>
        </p:nvSpPr>
        <p:spPr>
          <a:xfrm>
            <a:off x="5589678" y="6274256"/>
            <a:ext cx="1011354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>
              <a:spcAft>
                <a:spcPts val="1600"/>
              </a:spcAft>
            </a:pPr>
            <a:fld id="{6C57EEBA-B661-034D-967A-16C0B9B89711}" type="datetime1">
              <a:rPr lang="fi-FI" sz="1400" smtClean="0">
                <a:solidFill>
                  <a:schemeClr val="bg1"/>
                </a:solidFill>
              </a:rPr>
              <a:t>31.5.2026</a:t>
            </a:fld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75D2E88-9520-644D-A7A3-C45882163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A96C5BC-460B-A554-2322-1214E9BAEC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440" y="349760"/>
            <a:ext cx="2823119" cy="28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8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Aloitu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E968FF7-3A1E-BF85-AFD4-4AD92E144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7978FF-691C-3A44-887F-F5800C28A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628415"/>
            <a:ext cx="9144000" cy="907377"/>
          </a:xfrm>
        </p:spPr>
        <p:txBody>
          <a:bodyPr anchor="b"/>
          <a:lstStyle>
            <a:lvl1pPr algn="ctr">
              <a:defRPr sz="4500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0C100-4193-A345-AEA5-8A04D63B6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72446"/>
            <a:ext cx="9144000" cy="1304517"/>
          </a:xfrm>
        </p:spPr>
        <p:txBody>
          <a:bodyPr/>
          <a:lstStyle>
            <a:lvl1pPr marL="0" indent="0" algn="ctr">
              <a:buNone/>
              <a:defRPr sz="2400" cap="none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1BC20-AA98-1C4E-ABBF-4352C0E28321}"/>
              </a:ext>
            </a:extLst>
          </p:cNvPr>
          <p:cNvSpPr txBox="1"/>
          <p:nvPr userDrawn="1"/>
        </p:nvSpPr>
        <p:spPr>
          <a:xfrm>
            <a:off x="5589678" y="6274256"/>
            <a:ext cx="1011354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>
              <a:spcAft>
                <a:spcPts val="1600"/>
              </a:spcAft>
            </a:pPr>
            <a:fld id="{6C57EEBA-B661-034D-967A-16C0B9B89711}" type="datetime1">
              <a:rPr lang="fi-FI" sz="1400" smtClean="0">
                <a:solidFill>
                  <a:schemeClr val="bg1"/>
                </a:solidFill>
              </a:rPr>
              <a:t>31.5.2026</a:t>
            </a:fld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75D2E88-9520-644D-A7A3-C45882163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D69979A-5ECD-ECBC-A69A-3657CF5BA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9516105" y="0"/>
            <a:ext cx="6096000" cy="6858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72FEF9F-0B8B-4F85-DF91-CB41139995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440" y="349760"/>
            <a:ext cx="2823119" cy="28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3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Aloitu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E968FF7-3A1E-BF85-AFD4-4AD92E144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7978FF-691C-3A44-887F-F5800C28A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628415"/>
            <a:ext cx="9144000" cy="907377"/>
          </a:xfrm>
        </p:spPr>
        <p:txBody>
          <a:bodyPr anchor="b"/>
          <a:lstStyle>
            <a:lvl1pPr algn="ctr">
              <a:defRPr sz="4500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0C100-4193-A345-AEA5-8A04D63B6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72446"/>
            <a:ext cx="9144000" cy="1304517"/>
          </a:xfrm>
        </p:spPr>
        <p:txBody>
          <a:bodyPr/>
          <a:lstStyle>
            <a:lvl1pPr marL="0" indent="0" algn="ctr">
              <a:buNone/>
              <a:defRPr sz="2400" cap="none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1BC20-AA98-1C4E-ABBF-4352C0E28321}"/>
              </a:ext>
            </a:extLst>
          </p:cNvPr>
          <p:cNvSpPr txBox="1"/>
          <p:nvPr userDrawn="1"/>
        </p:nvSpPr>
        <p:spPr>
          <a:xfrm>
            <a:off x="5589678" y="6274256"/>
            <a:ext cx="1011354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>
              <a:spcAft>
                <a:spcPts val="1600"/>
              </a:spcAft>
            </a:pPr>
            <a:fld id="{6C57EEBA-B661-034D-967A-16C0B9B89711}" type="datetime1">
              <a:rPr lang="fi-FI" sz="1400" smtClean="0">
                <a:solidFill>
                  <a:schemeClr val="bg1"/>
                </a:solidFill>
              </a:rPr>
              <a:t>31.5.2026</a:t>
            </a:fld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75D2E88-9520-644D-A7A3-C45882163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D69979A-5ECD-ECBC-A69A-3657CF5BA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9516105" y="0"/>
            <a:ext cx="6096000" cy="6858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355BA8E-CA97-553E-DDF1-558DF2B226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440" y="349760"/>
            <a:ext cx="2823119" cy="28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6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273745F-30A4-BEB1-0B62-0425F1DD21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C5BCB-3BCE-864A-A833-C72AA62DE906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FF890C9-1C05-6A27-1F92-6D54E9B8A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52FC3C9A-59DD-9E95-3075-12ECBC78C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50670"/>
            <a:ext cx="12191999" cy="3556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3CB5B810-6AC5-389E-7C73-B92F5C3A1A79}"/>
              </a:ext>
            </a:extLst>
          </p:cNvPr>
          <p:cNvSpPr txBox="1">
            <a:spLocks/>
          </p:cNvSpPr>
          <p:nvPr userDrawn="1"/>
        </p:nvSpPr>
        <p:spPr>
          <a:xfrm>
            <a:off x="1198361" y="2948855"/>
            <a:ext cx="7505700" cy="4601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i="0" dirty="0">
                <a:solidFill>
                  <a:schemeClr val="tx2"/>
                </a:solidFill>
              </a:rPr>
              <a:t>Visio:</a:t>
            </a:r>
            <a:endParaRPr lang="en-FI" i="0" dirty="0">
              <a:solidFill>
                <a:schemeClr val="tx2"/>
              </a:solidFill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8EA5140B-0112-C8BE-EDAD-42D740E2E833}"/>
              </a:ext>
            </a:extLst>
          </p:cNvPr>
          <p:cNvSpPr/>
          <p:nvPr userDrawn="1"/>
        </p:nvSpPr>
        <p:spPr>
          <a:xfrm>
            <a:off x="1198361" y="1983962"/>
            <a:ext cx="8679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Kaupunkistrategia 2030</a:t>
            </a:r>
            <a:endParaRPr lang="en-FI" sz="3600" dirty="0">
              <a:solidFill>
                <a:schemeClr val="tx2"/>
              </a:solidFill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4A3FD4F-91CD-A1D0-5F6F-2D373094C897}"/>
              </a:ext>
            </a:extLst>
          </p:cNvPr>
          <p:cNvSpPr txBox="1"/>
          <p:nvPr userDrawn="1"/>
        </p:nvSpPr>
        <p:spPr>
          <a:xfrm>
            <a:off x="1198361" y="3242164"/>
            <a:ext cx="9162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8000" b="1" i="0" dirty="0">
                <a:solidFill>
                  <a:schemeClr val="accent2"/>
                </a:solidFill>
              </a:rPr>
              <a:t>INNOSTAVA ORIVESI</a:t>
            </a:r>
          </a:p>
        </p:txBody>
      </p:sp>
    </p:spTree>
    <p:extLst>
      <p:ext uri="{BB962C8B-B14F-4D97-AF65-F5344CB8AC3E}">
        <p14:creationId xmlns:p14="http://schemas.microsoft.com/office/powerpoint/2010/main" val="26530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EB960D-3C26-4942-86D2-3284EF6A03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978FF-691C-3A44-887F-F5800C28A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290074"/>
            <a:ext cx="9144000" cy="615553"/>
          </a:xfrm>
        </p:spPr>
        <p:txBody>
          <a:bodyPr anchor="b"/>
          <a:lstStyle>
            <a:lvl1pPr algn="ctr">
              <a:defRPr sz="4000" cap="none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0C100-4193-A345-AEA5-8A04D63B6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44144"/>
            <a:ext cx="9144000" cy="365113"/>
          </a:xfrm>
        </p:spPr>
        <p:txBody>
          <a:bodyPr/>
          <a:lstStyle>
            <a:lvl1pPr marL="0" indent="0" algn="ctr">
              <a:buNone/>
              <a:defRPr sz="2400" cap="none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1BC20-AA98-1C4E-ABBF-4352C0E28321}"/>
              </a:ext>
            </a:extLst>
          </p:cNvPr>
          <p:cNvSpPr txBox="1"/>
          <p:nvPr userDrawn="1"/>
        </p:nvSpPr>
        <p:spPr>
          <a:xfrm>
            <a:off x="5589678" y="6274256"/>
            <a:ext cx="1011354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>
              <a:spcAft>
                <a:spcPts val="1600"/>
              </a:spcAft>
            </a:pPr>
            <a:fld id="{6C57EEBA-B661-034D-967A-16C0B9B89711}" type="datetime1">
              <a:rPr lang="fi-FI" sz="1400" smtClean="0">
                <a:solidFill>
                  <a:schemeClr val="bg1"/>
                </a:solidFill>
              </a:rPr>
              <a:t>31.5.2026</a:t>
            </a:fld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75D2E88-9520-644D-A7A3-C45882163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NOK Vaalea" descr="Kuva. Oriveden logo">
            <a:extLst>
              <a:ext uri="{FF2B5EF4-FFF2-40B4-BE49-F238E27FC236}">
                <a16:creationId xmlns:a16="http://schemas.microsoft.com/office/drawing/2014/main" id="{B78A63F3-CBE1-EE4D-91F7-4F866307C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485" y="1905794"/>
            <a:ext cx="5017030" cy="149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2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alaotsikk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78FF-691C-3A44-887F-F5800C28A4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45251"/>
            <a:ext cx="9144000" cy="2767498"/>
          </a:xfrm>
        </p:spPr>
        <p:txBody>
          <a:bodyPr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1BC20-AA98-1C4E-ABBF-4352C0E28321}"/>
              </a:ext>
            </a:extLst>
          </p:cNvPr>
          <p:cNvSpPr txBox="1"/>
          <p:nvPr userDrawn="1"/>
        </p:nvSpPr>
        <p:spPr>
          <a:xfrm>
            <a:off x="5589678" y="6274256"/>
            <a:ext cx="1011354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>
              <a:spcAft>
                <a:spcPts val="1600"/>
              </a:spcAft>
            </a:pPr>
            <a:fld id="{6C57EEBA-B661-034D-967A-16C0B9B89711}" type="datetime1">
              <a:rPr lang="fi-FI" sz="1400" smtClean="0">
                <a:solidFill>
                  <a:schemeClr val="bg1"/>
                </a:solidFill>
              </a:rPr>
              <a:t>31.5.2026</a:t>
            </a:fld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03564C0-9E5B-4B4D-B993-B342F310C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6C5BCB-3BCE-864A-A833-C72AA62DE9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790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1BE75-A4FA-CF4E-B959-B9BB13BF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0907"/>
            <a:ext cx="10515600" cy="5539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FFD35-91B2-174A-8605-FB900C1FE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DA15E-93D8-584F-913E-BE1F0E30E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176963"/>
            <a:ext cx="468312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C5BCB-3BCE-864A-A833-C72AA62DE906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5" name="Kuva 4" descr="Kuva. Oriveden logo">
            <a:extLst>
              <a:ext uri="{FF2B5EF4-FFF2-40B4-BE49-F238E27FC236}">
                <a16:creationId xmlns:a16="http://schemas.microsoft.com/office/drawing/2014/main" id="{CF106618-90E9-EF2C-E132-081488362BBE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21" y="160729"/>
            <a:ext cx="1389986" cy="4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9" r:id="rId2"/>
    <p:sldLayoutId id="2147483733" r:id="rId3"/>
    <p:sldLayoutId id="2147483739" r:id="rId4"/>
    <p:sldLayoutId id="2147483727" r:id="rId5"/>
    <p:sldLayoutId id="2147483728" r:id="rId6"/>
    <p:sldLayoutId id="2147483705" r:id="rId7"/>
    <p:sldLayoutId id="2147483675" r:id="rId8"/>
    <p:sldLayoutId id="2147483669" r:id="rId9"/>
    <p:sldLayoutId id="2147483706" r:id="rId10"/>
    <p:sldLayoutId id="2147483722" r:id="rId11"/>
    <p:sldLayoutId id="2147483707" r:id="rId12"/>
    <p:sldLayoutId id="2147483670" r:id="rId13"/>
    <p:sldLayoutId id="2147483742" r:id="rId14"/>
    <p:sldLayoutId id="2147483667" r:id="rId15"/>
    <p:sldLayoutId id="2147483715" r:id="rId16"/>
    <p:sldLayoutId id="2147483730" r:id="rId17"/>
    <p:sldLayoutId id="2147483716" r:id="rId18"/>
    <p:sldLayoutId id="2147483717" r:id="rId19"/>
    <p:sldLayoutId id="2147483718" r:id="rId20"/>
    <p:sldLayoutId id="2147483734" r:id="rId21"/>
    <p:sldLayoutId id="2147483735" r:id="rId22"/>
    <p:sldLayoutId id="2147483731" r:id="rId23"/>
    <p:sldLayoutId id="2147483732" r:id="rId24"/>
    <p:sldLayoutId id="2147483710" r:id="rId25"/>
    <p:sldLayoutId id="2147483711" r:id="rId26"/>
    <p:sldLayoutId id="2147483712" r:id="rId27"/>
    <p:sldLayoutId id="2147483713" r:id="rId28"/>
    <p:sldLayoutId id="2147483736" r:id="rId29"/>
    <p:sldLayoutId id="2147483737" r:id="rId30"/>
    <p:sldLayoutId id="2147483738" r:id="rId31"/>
    <p:sldLayoutId id="2147483719" r:id="rId32"/>
    <p:sldLayoutId id="2147483720" r:id="rId33"/>
    <p:sldLayoutId id="2147483723" r:id="rId34"/>
    <p:sldLayoutId id="2147483724" r:id="rId35"/>
    <p:sldLayoutId id="2147483725" r:id="rId3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none" baseline="0">
          <a:solidFill>
            <a:schemeClr val="accent2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58400" indent="-158400" algn="l" defTabSz="5715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Arial" panose="020B0604020202020204" pitchFamily="34" charset="0"/>
        <a:buChar char="•"/>
        <a:tabLst/>
        <a:defRPr sz="24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338400" indent="-158400" algn="l" defTabSz="5715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0000"/>
        <a:buFont typeface="Arial" panose="020B0604020202020204" pitchFamily="34" charset="0"/>
        <a:buChar char="•"/>
        <a:tabLst/>
        <a:defRPr sz="24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518400" indent="-158400" algn="l" defTabSz="5715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0000"/>
        <a:buFont typeface="Arial" panose="020B0604020202020204" pitchFamily="34" charset="0"/>
        <a:buChar char="•"/>
        <a:tabLst/>
        <a:defRPr sz="24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698400" indent="-158400" algn="l" defTabSz="5715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0000"/>
        <a:buFont typeface="Arial" panose="020B0604020202020204" pitchFamily="34" charset="0"/>
        <a:buChar char="•"/>
        <a:tabLst/>
        <a:defRPr sz="24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878400" indent="-158400" algn="l" defTabSz="5715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0000"/>
        <a:buFont typeface="Arial" panose="020B0604020202020204" pitchFamily="34" charset="0"/>
        <a:buChar char="•"/>
        <a:tabLst/>
        <a:defRPr sz="24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4088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  <p15:guide id="7" pos="529" userDrawn="1">
          <p15:clr>
            <a:srgbClr val="F26B43"/>
          </p15:clr>
        </p15:guide>
        <p15:guide id="8" pos="7151" userDrawn="1">
          <p15:clr>
            <a:srgbClr val="F26B43"/>
          </p15:clr>
        </p15:guide>
        <p15:guide id="9" orient="horz" pos="663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1" orient="horz" pos="436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  <p15:guide id="13" pos="121" userDrawn="1">
          <p15:clr>
            <a:srgbClr val="F26B43"/>
          </p15:clr>
        </p15:guide>
        <p15:guide id="14" orient="horz" pos="4201" userDrawn="1">
          <p15:clr>
            <a:srgbClr val="F26B43"/>
          </p15:clr>
        </p15:guide>
        <p15:guide id="15" pos="755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7E5F7725-4D48-4082-8C94-5F93D05633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1"/>
          <a:stretch/>
        </p:blipFill>
        <p:spPr>
          <a:xfrm>
            <a:off x="11332564" y="0"/>
            <a:ext cx="859436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300855A-B099-49B4-B282-3995DAC5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2D6B743-732C-4A47-AD0C-9C0F18455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3C84907-A01D-4835-BA30-2E07E3B4F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871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91BB9D8-F202-498E-8B32-C94BEE7F7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0085" y="6387137"/>
            <a:ext cx="75537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fi-FI"/>
              <a:t>Oriveden kaupunki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1141F3-200D-4563-8E63-5830D56C9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407" y="6378315"/>
            <a:ext cx="412229" cy="397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76B3158-79C3-4D35-A227-61EA7C089C3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176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jenni.decandia@orivesi.fi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D4B662-39F9-7747-317C-93C822814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12208"/>
            <a:ext cx="9144000" cy="2077492"/>
          </a:xfrm>
        </p:spPr>
        <p:txBody>
          <a:bodyPr/>
          <a:lstStyle/>
          <a:p>
            <a:pPr algn="ctr"/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internationalisation</a:t>
            </a:r>
            <a:r>
              <a:rPr lang="fi-FI" dirty="0"/>
              <a:t> in Orivesi</a:t>
            </a:r>
            <a:br>
              <a:rPr lang="fi-FI" dirty="0"/>
            </a:b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A0A97B6-4B61-7291-E590-0EC17DFAE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6C5BCB-3BCE-864A-A833-C72AA62DE906}" type="slidenum">
              <a:rPr lang="fi-FI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2431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02199-A4C9-EF5B-B186-71D69C4B2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942D06-5666-4F94-A756-3C83631A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9840"/>
            <a:ext cx="10515600" cy="553998"/>
          </a:xfrm>
        </p:spPr>
        <p:txBody>
          <a:bodyPr anchor="ctr">
            <a:normAutofit/>
          </a:bodyPr>
          <a:lstStyle/>
          <a:p>
            <a:r>
              <a:rPr lang="fi-FI" dirty="0" err="1"/>
              <a:t>eTwinning</a:t>
            </a:r>
            <a:r>
              <a:rPr lang="fi-FI" dirty="0"/>
              <a:t> and Erasmus+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criteria</a:t>
            </a:r>
            <a:r>
              <a:rPr lang="fi-FI" dirty="0"/>
              <a:t> in </a:t>
            </a:r>
            <a:r>
              <a:rPr lang="fi-FI" dirty="0" err="1"/>
              <a:t>practice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B7AFDCF-C1E1-3AC8-C130-2607BA77C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75441"/>
            <a:ext cx="10515599" cy="42356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Erasmus+ </a:t>
            </a:r>
            <a:r>
              <a:rPr lang="fi-FI" b="1" dirty="0" err="1">
                <a:solidFill>
                  <a:schemeClr val="accent1"/>
                </a:solidFill>
              </a:rPr>
              <a:t>coordination</a:t>
            </a:r>
            <a:r>
              <a:rPr lang="fi-FI" b="1" dirty="0">
                <a:solidFill>
                  <a:schemeClr val="accent1"/>
                </a:solidFill>
              </a:rPr>
              <a:t> in Orivesi</a:t>
            </a:r>
          </a:p>
          <a:p>
            <a:r>
              <a:rPr lang="en-US" dirty="0"/>
              <a:t>City-level Erasmus+ accreditation coordination</a:t>
            </a:r>
          </a:p>
          <a:p>
            <a:r>
              <a:rPr lang="en-US" dirty="0"/>
              <a:t>own eTwinning ambassador</a:t>
            </a:r>
          </a:p>
          <a:p>
            <a:r>
              <a:rPr lang="en-US" dirty="0"/>
              <a:t>Yearly timetable for planning and running the mobility activities</a:t>
            </a:r>
          </a:p>
          <a:p>
            <a:r>
              <a:rPr lang="en-US" dirty="0"/>
              <a:t>Yearly online surveys to collect feedback from staff members, students and parents</a:t>
            </a:r>
          </a:p>
          <a:p>
            <a:r>
              <a:rPr lang="en-US" dirty="0"/>
              <a:t>Check lists (To-do lists) to support the work of teachers participating in mobilities: </a:t>
            </a:r>
          </a:p>
          <a:p>
            <a:pPr lvl="2"/>
            <a:r>
              <a:rPr lang="en-US" dirty="0"/>
              <a:t>job shadowing</a:t>
            </a:r>
          </a:p>
          <a:p>
            <a:pPr lvl="2"/>
            <a:r>
              <a:rPr lang="en-US" dirty="0"/>
              <a:t>training course</a:t>
            </a:r>
          </a:p>
          <a:p>
            <a:pPr lvl="2"/>
            <a:r>
              <a:rPr lang="en-US" dirty="0"/>
              <a:t>group mobilities</a:t>
            </a:r>
          </a:p>
          <a:p>
            <a:pPr lvl="2"/>
            <a:r>
              <a:rPr lang="en-US" dirty="0"/>
              <a:t>hosting Erasmus+ guests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FEFC636-1607-2433-141B-C73F81AA8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213" y="6176963"/>
            <a:ext cx="468312" cy="31273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96C5BCB-3BCE-864A-A833-C72AA62DE906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2517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6BE316-94A0-848A-CB11-DF234F4B5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i-FI" dirty="0"/>
              <a:t>More info: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88A2937-C88F-E3F3-1F17-F5441F0A5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Jenni Decandia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jenni.decandia@orivesi.fi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+358 40 1339 034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6447418-3BBC-03AC-AD34-5C73C1B64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96C5BCB-3BCE-864A-A833-C72AA62DE906}" type="slidenum">
              <a:rPr lang="fi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936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C6D91D32-6B7E-C2E7-F5D9-E1239145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79" y="915488"/>
            <a:ext cx="6302157" cy="1107996"/>
          </a:xfrm>
        </p:spPr>
        <p:txBody>
          <a:bodyPr/>
          <a:lstStyle/>
          <a:p>
            <a:r>
              <a:rPr lang="fi-FI" dirty="0"/>
              <a:t>International </a:t>
            </a:r>
            <a:r>
              <a:rPr lang="fi-FI" dirty="0" err="1"/>
              <a:t>opportunities</a:t>
            </a:r>
            <a:r>
              <a:rPr lang="fi-FI" dirty="0"/>
              <a:t> for </a:t>
            </a:r>
            <a:r>
              <a:rPr lang="fi-FI" dirty="0" err="1"/>
              <a:t>everyone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3754853-2515-5776-EA41-2F7545449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979" y="2365065"/>
            <a:ext cx="6302157" cy="412463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 </a:t>
            </a:r>
            <a:r>
              <a:rPr lang="en-US" sz="2000" dirty="0" err="1">
                <a:solidFill>
                  <a:schemeClr val="tx2"/>
                </a:solidFill>
              </a:rPr>
              <a:t>Orivesi</a:t>
            </a:r>
            <a:r>
              <a:rPr lang="en-US" sz="2000" dirty="0">
                <a:solidFill>
                  <a:schemeClr val="tx2"/>
                </a:solidFill>
              </a:rPr>
              <a:t>, international experiences are part of everyday life for all learners and staff members.</a:t>
            </a:r>
            <a:endParaRPr lang="fi-FI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The City-level global education team ensures consistent quality of international activities across all local schools and kindergartens.</a:t>
            </a:r>
          </a:p>
          <a:p>
            <a:r>
              <a:rPr lang="en-US" sz="2000" dirty="0">
                <a:solidFill>
                  <a:schemeClr val="tx2"/>
                </a:solidFill>
              </a:rPr>
              <a:t>School-level </a:t>
            </a:r>
            <a:r>
              <a:rPr lang="en-US" sz="2000" dirty="0" err="1">
                <a:solidFill>
                  <a:schemeClr val="tx2"/>
                </a:solidFill>
              </a:rPr>
              <a:t>internationalisation</a:t>
            </a:r>
            <a:r>
              <a:rPr lang="en-US" sz="2000" dirty="0">
                <a:solidFill>
                  <a:schemeClr val="tx2"/>
                </a:solidFill>
              </a:rPr>
              <a:t> and sustainability teams ensure that each unit carries out activities in line with the eTwinning and Erasmus+ quality criteria, and in line with the Erasmus+ plan of our city.</a:t>
            </a:r>
            <a:endParaRPr lang="fi-FI" sz="2000" dirty="0">
              <a:solidFill>
                <a:schemeClr val="tx2"/>
              </a:solidFill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7F2939E-761B-B165-8736-B80A75FCC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6C5BCB-3BCE-864A-A833-C72AA62DE906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686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3D837C5-E0F4-4D5D-8A19-DCF9A578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Oriveden kaupunki</a:t>
            </a:r>
            <a:endParaRPr lang="fi-FI" dirty="0"/>
          </a:p>
        </p:txBody>
      </p:sp>
      <p:pic>
        <p:nvPicPr>
          <p:cNvPr id="5" name="Kuva 4" descr="Kuva, joka sisältää kohteen teksti, Fontti, Sähkönsininen, logo&#10;&#10;Kuvaus luotu automaattisesti">
            <a:extLst>
              <a:ext uri="{FF2B5EF4-FFF2-40B4-BE49-F238E27FC236}">
                <a16:creationId xmlns:a16="http://schemas.microsoft.com/office/drawing/2014/main" id="{D4CF0F5B-FB3B-69C1-D3E3-C62444C32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2" y="1592930"/>
            <a:ext cx="3362325" cy="1362075"/>
          </a:xfrm>
          <a:prstGeom prst="rect">
            <a:avLst/>
          </a:prstGeom>
        </p:spPr>
      </p:pic>
      <p:pic>
        <p:nvPicPr>
          <p:cNvPr id="15" name="Kuva 14" descr="Kuva, joka sisältää kohteen Fontti, Grafiikka, ympyrä, logo&#10;&#10;Kuvaus luotu automaattisesti">
            <a:extLst>
              <a:ext uri="{FF2B5EF4-FFF2-40B4-BE49-F238E27FC236}">
                <a16:creationId xmlns:a16="http://schemas.microsoft.com/office/drawing/2014/main" id="{092F2AA2-0F25-527B-2D4D-A2A79AE5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96" y="980150"/>
            <a:ext cx="2042953" cy="1974855"/>
          </a:xfrm>
          <a:prstGeom prst="rect">
            <a:avLst/>
          </a:prstGeom>
        </p:spPr>
      </p:pic>
      <p:pic>
        <p:nvPicPr>
          <p:cNvPr id="17" name="Kuva 16" descr="Kuva, joka sisältää kohteen Grafiikka, Fontti, graafinen suunnittelu, logo&#10;&#10;Kuvaus luotu automaattisesti">
            <a:extLst>
              <a:ext uri="{FF2B5EF4-FFF2-40B4-BE49-F238E27FC236}">
                <a16:creationId xmlns:a16="http://schemas.microsoft.com/office/drawing/2014/main" id="{0E185CF5-DD33-D235-484F-686BE2752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09" y="3497591"/>
            <a:ext cx="2420171" cy="1657651"/>
          </a:xfrm>
          <a:prstGeom prst="rect">
            <a:avLst/>
          </a:prstGeom>
        </p:spPr>
      </p:pic>
      <p:pic>
        <p:nvPicPr>
          <p:cNvPr id="19" name="Kuva 18" descr="Kuva, joka sisältää kohteen teksti, logo, Fontti, muotoilu&#10;&#10;Kuvaus luotu automaattisesti">
            <a:extLst>
              <a:ext uri="{FF2B5EF4-FFF2-40B4-BE49-F238E27FC236}">
                <a16:creationId xmlns:a16="http://schemas.microsoft.com/office/drawing/2014/main" id="{0FC259D2-50D4-CD2A-FD6D-E207602DD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4" y="3497591"/>
            <a:ext cx="2468880" cy="2346960"/>
          </a:xfrm>
          <a:prstGeom prst="rect">
            <a:avLst/>
          </a:prstGeom>
        </p:spPr>
      </p:pic>
      <p:pic>
        <p:nvPicPr>
          <p:cNvPr id="23" name="Kuva 22" descr="Kuva, joka sisältää kohteen Grafiikka, logo, clipart, muotoilu&#10;&#10;Kuvaus luotu automaattisesti">
            <a:extLst>
              <a:ext uri="{FF2B5EF4-FFF2-40B4-BE49-F238E27FC236}">
                <a16:creationId xmlns:a16="http://schemas.microsoft.com/office/drawing/2014/main" id="{0E5E67DB-2748-9AF2-3486-3F0DC6409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57" y="3774503"/>
            <a:ext cx="3680085" cy="2070048"/>
          </a:xfrm>
          <a:prstGeom prst="rect">
            <a:avLst/>
          </a:prstGeom>
        </p:spPr>
      </p:pic>
      <p:pic>
        <p:nvPicPr>
          <p:cNvPr id="25" name="Kuva 24" descr="Kuva, joka sisältää kohteen Fontti, logo, Grafiikka, valkoinen&#10;&#10;Kuvaus luotu automaattisesti">
            <a:extLst>
              <a:ext uri="{FF2B5EF4-FFF2-40B4-BE49-F238E27FC236}">
                <a16:creationId xmlns:a16="http://schemas.microsoft.com/office/drawing/2014/main" id="{3F170AC8-D343-EC90-FAD3-538536E04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08" y="136173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47D390-EE41-3B58-EA1D-9EC57FB4B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2841"/>
            <a:ext cx="10515600" cy="553998"/>
          </a:xfrm>
        </p:spPr>
        <p:txBody>
          <a:bodyPr anchor="ctr">
            <a:normAutofit/>
          </a:bodyPr>
          <a:lstStyle/>
          <a:p>
            <a:r>
              <a:rPr lang="fi-FI" dirty="0"/>
              <a:t>International </a:t>
            </a:r>
            <a:r>
              <a:rPr lang="fi-FI" dirty="0" err="1"/>
              <a:t>opportunities</a:t>
            </a:r>
            <a:r>
              <a:rPr lang="fi-FI" dirty="0"/>
              <a:t> for </a:t>
            </a:r>
            <a:r>
              <a:rPr lang="fi-FI" dirty="0" err="1"/>
              <a:t>everyone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488021D-17E7-7800-7E23-F4153A48B5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213" y="6176963"/>
            <a:ext cx="468312" cy="31273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96C5BCB-3BCE-864A-A833-C72AA62DE906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graphicFrame>
        <p:nvGraphicFramePr>
          <p:cNvPr id="6" name="Sisällön paikkamerkki 2">
            <a:extLst>
              <a:ext uri="{FF2B5EF4-FFF2-40B4-BE49-F238E27FC236}">
                <a16:creationId xmlns:a16="http://schemas.microsoft.com/office/drawing/2014/main" id="{88189A52-77BA-44B0-935F-D718E71664A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9185664"/>
              </p:ext>
            </p:extLst>
          </p:nvPr>
        </p:nvGraphicFramePr>
        <p:xfrm>
          <a:off x="839788" y="1954060"/>
          <a:ext cx="10515599" cy="4235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Kuva 2" descr="Kuva, joka sisältää kohteen Grafiikka, Fontti, graafinen suunnittelu, logo&#10;&#10;Kuvaus luotu automaattisesti">
            <a:extLst>
              <a:ext uri="{FF2B5EF4-FFF2-40B4-BE49-F238E27FC236}">
                <a16:creationId xmlns:a16="http://schemas.microsoft.com/office/drawing/2014/main" id="{678DF453-AF29-41B3-0AE9-9CAA16BAE1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125" y="2304122"/>
            <a:ext cx="1867841" cy="1279343"/>
          </a:xfrm>
          <a:prstGeom prst="rect">
            <a:avLst/>
          </a:prstGeom>
        </p:spPr>
      </p:pic>
      <p:pic>
        <p:nvPicPr>
          <p:cNvPr id="5" name="Kuva 4" descr="Kuva, joka sisältää kohteen teksti, Fontti, Sähkönsininen, logo&#10;&#10;Kuvaus luotu automaattisesti">
            <a:extLst>
              <a:ext uri="{FF2B5EF4-FFF2-40B4-BE49-F238E27FC236}">
                <a16:creationId xmlns:a16="http://schemas.microsoft.com/office/drawing/2014/main" id="{06988FE9-AF59-16F3-A36E-3F3D2CECD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4" y="4742755"/>
            <a:ext cx="2252083" cy="9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58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6BE316-94A0-848A-CB11-DF234F4B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9840"/>
            <a:ext cx="10515600" cy="553998"/>
          </a:xfrm>
        </p:spPr>
        <p:txBody>
          <a:bodyPr anchor="ctr">
            <a:normAutofit/>
          </a:bodyPr>
          <a:lstStyle/>
          <a:p>
            <a:r>
              <a:rPr lang="fi-FI" dirty="0" err="1"/>
              <a:t>eTwinning</a:t>
            </a:r>
            <a:r>
              <a:rPr lang="fi-FI" dirty="0"/>
              <a:t> and Erasmus+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criteria</a:t>
            </a:r>
            <a:r>
              <a:rPr lang="fi-FI" dirty="0"/>
              <a:t> in </a:t>
            </a:r>
            <a:r>
              <a:rPr lang="fi-FI" dirty="0" err="1"/>
              <a:t>practice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88A2937-C88F-E3F3-1F17-F5441F0A5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75441"/>
            <a:ext cx="10515599" cy="4235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err="1">
                <a:solidFill>
                  <a:schemeClr val="accent1"/>
                </a:solidFill>
              </a:rPr>
              <a:t>Inclusion</a:t>
            </a:r>
            <a:endParaRPr lang="fi-FI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i-FI" b="1" dirty="0" err="1">
                <a:solidFill>
                  <a:schemeClr val="accent1"/>
                </a:solidFill>
              </a:rPr>
              <a:t>Digitalisation</a:t>
            </a:r>
            <a:endParaRPr lang="fi-FI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i-FI" b="1" dirty="0" err="1">
                <a:solidFill>
                  <a:schemeClr val="accent1"/>
                </a:solidFill>
              </a:rPr>
              <a:t>Sustainability</a:t>
            </a:r>
            <a:endParaRPr lang="fi-FI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Networking</a:t>
            </a:r>
            <a:br>
              <a:rPr lang="fi-FI" b="1" dirty="0"/>
            </a:br>
            <a:endParaRPr lang="fi-FI" dirty="0"/>
          </a:p>
          <a:p>
            <a:pPr marL="0" indent="0">
              <a:buNone/>
            </a:pPr>
            <a:r>
              <a:rPr lang="en-US" dirty="0"/>
              <a:t>All collaboration topics in international cooperation in early childhood education and schools should contribute to building a sustainable future.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6447418-3BBC-03AC-AD34-5C73C1B648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213" y="6176963"/>
            <a:ext cx="468312" cy="31273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96C5BCB-3BCE-864A-A833-C72AA62DE906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631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EE421-C99B-B4FA-96F8-965991678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255B34-A80A-5D17-7C4A-051A56B1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9840"/>
            <a:ext cx="10515600" cy="553998"/>
          </a:xfrm>
        </p:spPr>
        <p:txBody>
          <a:bodyPr anchor="ctr">
            <a:normAutofit/>
          </a:bodyPr>
          <a:lstStyle/>
          <a:p>
            <a:r>
              <a:rPr lang="fi-FI" dirty="0" err="1"/>
              <a:t>eTwinning</a:t>
            </a:r>
            <a:r>
              <a:rPr lang="fi-FI" dirty="0"/>
              <a:t> and Erasmus+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criteria</a:t>
            </a:r>
            <a:r>
              <a:rPr lang="fi-FI" dirty="0"/>
              <a:t> in </a:t>
            </a:r>
            <a:r>
              <a:rPr lang="fi-FI" dirty="0" err="1"/>
              <a:t>practice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FF031EEB-81E6-C5CC-527A-74488EE80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75441"/>
            <a:ext cx="10515599" cy="4235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err="1">
                <a:solidFill>
                  <a:schemeClr val="accent1"/>
                </a:solidFill>
              </a:rPr>
              <a:t>Inclusion</a:t>
            </a:r>
            <a:endParaRPr lang="fi-FI" b="1" dirty="0">
              <a:solidFill>
                <a:schemeClr val="accent1"/>
              </a:solidFill>
            </a:endParaRPr>
          </a:p>
          <a:p>
            <a:r>
              <a:rPr lang="en-US" dirty="0"/>
              <a:t>All kindergartens and schools in </a:t>
            </a:r>
            <a:r>
              <a:rPr lang="en-US" dirty="0" err="1"/>
              <a:t>Orivesi</a:t>
            </a:r>
            <a:r>
              <a:rPr lang="en-US" dirty="0"/>
              <a:t> participate actively in eTwinning. </a:t>
            </a:r>
          </a:p>
          <a:p>
            <a:r>
              <a:rPr lang="en-US" dirty="0"/>
              <a:t>Online collaboration makes it possible for everyone to participate and gain experience in international collaboration. </a:t>
            </a:r>
          </a:p>
          <a:p>
            <a:r>
              <a:rPr lang="en-US" dirty="0"/>
              <a:t>Same amount (10%) of participants in Erasmus+ mobilities guarantees that the possibilities to participate are the same in every school and kindergarten</a:t>
            </a:r>
          </a:p>
          <a:p>
            <a:pPr lvl="0"/>
            <a:r>
              <a:rPr lang="en-US" dirty="0"/>
              <a:t>All upper secondary school students can go on a long-term Erasmus+ exchange during their studies, free of charge.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7B2DB7A-D6DD-2D67-6997-1268232B5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213" y="6176963"/>
            <a:ext cx="468312" cy="31273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96C5BCB-3BCE-864A-A833-C72AA62DE906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6089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DBC36-D4F7-1E9E-6716-FA468BF48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D28D2A-2772-9B25-F77B-0A96476A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9840"/>
            <a:ext cx="10515600" cy="553998"/>
          </a:xfrm>
        </p:spPr>
        <p:txBody>
          <a:bodyPr anchor="ctr">
            <a:normAutofit/>
          </a:bodyPr>
          <a:lstStyle/>
          <a:p>
            <a:r>
              <a:rPr lang="fi-FI" dirty="0" err="1"/>
              <a:t>eTwinning</a:t>
            </a:r>
            <a:r>
              <a:rPr lang="fi-FI" dirty="0"/>
              <a:t> and Erasmus+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criteria</a:t>
            </a:r>
            <a:r>
              <a:rPr lang="fi-FI" dirty="0"/>
              <a:t> in </a:t>
            </a:r>
            <a:r>
              <a:rPr lang="fi-FI" dirty="0" err="1"/>
              <a:t>practice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E86BEFD-1C69-0096-677B-FABBD6FD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75441"/>
            <a:ext cx="10515599" cy="4235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err="1">
                <a:solidFill>
                  <a:schemeClr val="accent1"/>
                </a:solidFill>
              </a:rPr>
              <a:t>Digitalisation</a:t>
            </a:r>
            <a:endParaRPr lang="fi-FI" b="1" dirty="0">
              <a:solidFill>
                <a:schemeClr val="accent1"/>
              </a:solidFill>
            </a:endParaRPr>
          </a:p>
          <a:p>
            <a:r>
              <a:rPr lang="en-US" dirty="0"/>
              <a:t>All our Erasmus+ group mobilities are blended mobilities: Physical mobilities are only a part of virtual collaboration.</a:t>
            </a:r>
          </a:p>
          <a:p>
            <a:r>
              <a:rPr lang="en-US" dirty="0"/>
              <a:t>Erasmus+ collaboration should always include online meetings and studying the collaboration topic(s) together with the partner school pupils.</a:t>
            </a:r>
          </a:p>
          <a:p>
            <a:r>
              <a:rPr lang="en-US" dirty="0"/>
              <a:t>In Erasmus+ group mobilities, the whole class participates in eTwinning collaboration, while only a small group of pupils participate in physical mobilities.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2443E55-6A8C-366D-2C1E-EB81497394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213" y="6176963"/>
            <a:ext cx="468312" cy="31273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96C5BCB-3BCE-864A-A833-C72AA62DE906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933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B2731-6F79-D6C9-2F3B-956FEF69F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C4AB72-EB9D-00C3-7623-840247C0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9840"/>
            <a:ext cx="10515600" cy="553998"/>
          </a:xfrm>
        </p:spPr>
        <p:txBody>
          <a:bodyPr anchor="ctr">
            <a:normAutofit/>
          </a:bodyPr>
          <a:lstStyle/>
          <a:p>
            <a:r>
              <a:rPr lang="fi-FI" dirty="0" err="1"/>
              <a:t>eTwinning</a:t>
            </a:r>
            <a:r>
              <a:rPr lang="fi-FI" dirty="0"/>
              <a:t> and Erasmus+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criteria</a:t>
            </a:r>
            <a:r>
              <a:rPr lang="fi-FI" dirty="0"/>
              <a:t> in </a:t>
            </a:r>
            <a:r>
              <a:rPr lang="fi-FI" dirty="0" err="1"/>
              <a:t>practice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3BB067E-9EC9-28CE-F589-7B771B14D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75441"/>
            <a:ext cx="10515599" cy="4235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err="1">
                <a:solidFill>
                  <a:schemeClr val="accent1"/>
                </a:solidFill>
              </a:rPr>
              <a:t>Sustainability</a:t>
            </a:r>
            <a:endParaRPr lang="fi-FI" b="1" dirty="0">
              <a:solidFill>
                <a:schemeClr val="accent1"/>
              </a:solidFill>
            </a:endParaRPr>
          </a:p>
          <a:p>
            <a:r>
              <a:rPr lang="en-US" dirty="0"/>
              <a:t>All international collaboration activities promote environmental responsibility, inclusion, and long-term thinking.</a:t>
            </a:r>
          </a:p>
          <a:p>
            <a:r>
              <a:rPr lang="en-US" dirty="0"/>
              <a:t>Combining virtual and physical mobility reduces environmental impact while increasing accessibility.</a:t>
            </a:r>
          </a:p>
          <a:p>
            <a:r>
              <a:rPr lang="en-US" dirty="0"/>
              <a:t>International experiences are integrated into everyday learning, ensuring long-term benefits for the whole community.</a:t>
            </a:r>
          </a:p>
          <a:p>
            <a:r>
              <a:rPr lang="en-US" dirty="0"/>
              <a:t>Long-term cooperation with partner </a:t>
            </a:r>
            <a:r>
              <a:rPr lang="en-US" dirty="0" err="1"/>
              <a:t>organisations</a:t>
            </a:r>
            <a:r>
              <a:rPr lang="en-US" dirty="0"/>
              <a:t> supports shared learning and lasting international networks.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1E3B08-02B9-38FB-8EBA-878E36044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213" y="6176963"/>
            <a:ext cx="468312" cy="31273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96C5BCB-3BCE-864A-A833-C72AA62DE906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4449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A8E2A-38F0-F4B1-06A9-76852DF91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35C3F8-58C7-01F8-A29E-0D0342054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9840"/>
            <a:ext cx="10515600" cy="553998"/>
          </a:xfrm>
        </p:spPr>
        <p:txBody>
          <a:bodyPr anchor="ctr">
            <a:normAutofit/>
          </a:bodyPr>
          <a:lstStyle/>
          <a:p>
            <a:r>
              <a:rPr lang="fi-FI" dirty="0" err="1"/>
              <a:t>eTwinning</a:t>
            </a:r>
            <a:r>
              <a:rPr lang="fi-FI" dirty="0"/>
              <a:t> and Erasmus+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criteria</a:t>
            </a:r>
            <a:r>
              <a:rPr lang="fi-FI" dirty="0"/>
              <a:t> in </a:t>
            </a:r>
            <a:r>
              <a:rPr lang="fi-FI" dirty="0" err="1"/>
              <a:t>practice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15C140F-4E91-1415-2E80-3779C370E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75441"/>
            <a:ext cx="10515599" cy="4235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>
                <a:solidFill>
                  <a:schemeClr val="accent1"/>
                </a:solidFill>
              </a:rPr>
              <a:t>Networking </a:t>
            </a:r>
          </a:p>
          <a:p>
            <a:r>
              <a:rPr lang="en-US" dirty="0"/>
              <a:t>Long-term cooperation with schools and </a:t>
            </a:r>
            <a:r>
              <a:rPr lang="en-US" dirty="0" err="1"/>
              <a:t>organisations</a:t>
            </a:r>
            <a:r>
              <a:rPr lang="en-US" dirty="0"/>
              <a:t> across Europe</a:t>
            </a:r>
          </a:p>
          <a:p>
            <a:r>
              <a:rPr lang="en-US" dirty="0"/>
              <a:t>Active engagement in UNESCO </a:t>
            </a:r>
            <a:r>
              <a:rPr lang="en-US" dirty="0" err="1"/>
              <a:t>ASPnet</a:t>
            </a:r>
            <a:r>
              <a:rPr lang="en-US" dirty="0"/>
              <a:t>, Erasmus+ and eTwinning communities strengthens collaboration and knowledge sharing</a:t>
            </a:r>
          </a:p>
          <a:p>
            <a:r>
              <a:rPr lang="en-US" dirty="0"/>
              <a:t>Regular hosting and sending students and staff members builds diverse and sustainable international connections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C18243-7C5C-E0B2-4439-7332E9078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213" y="6176963"/>
            <a:ext cx="468312" cy="31273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896C5BCB-3BCE-864A-A833-C72AA62DE906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0006809"/>
      </p:ext>
    </p:extLst>
  </p:cSld>
  <p:clrMapOvr>
    <a:masterClrMapping/>
  </p:clrMapOvr>
</p:sld>
</file>

<file path=ppt/theme/theme1.xml><?xml version="1.0" encoding="utf-8"?>
<a:theme xmlns:a="http://schemas.openxmlformats.org/drawingml/2006/main" name="Tumma tausta">
  <a:themeElements>
    <a:clrScheme name="Orivesi">
      <a:dk1>
        <a:srgbClr val="404040"/>
      </a:dk1>
      <a:lt1>
        <a:srgbClr val="FFFFFF"/>
      </a:lt1>
      <a:dk2>
        <a:srgbClr val="515151"/>
      </a:dk2>
      <a:lt2>
        <a:srgbClr val="FFFFFF"/>
      </a:lt2>
      <a:accent1>
        <a:srgbClr val="ED0080"/>
      </a:accent1>
      <a:accent2>
        <a:srgbClr val="00B5AD"/>
      </a:accent2>
      <a:accent3>
        <a:srgbClr val="C4006B"/>
      </a:accent3>
      <a:accent4>
        <a:srgbClr val="009891"/>
      </a:accent4>
      <a:accent5>
        <a:srgbClr val="218596"/>
      </a:accent5>
      <a:accent6>
        <a:srgbClr val="972C7D"/>
      </a:accent6>
      <a:hlink>
        <a:srgbClr val="00B5AD"/>
      </a:hlink>
      <a:folHlink>
        <a:srgbClr val="00B5A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EE77A"/>
        </a:solidFill>
        <a:ln w="1905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1600"/>
          </a:spcAft>
          <a:defRPr sz="1600" dirty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itys2" id="{80AF8719-E1EF-440C-8D5E-E85A128B48CB}" vid="{4AA9F3A2-144F-438F-9755-E7D3075E568E}"/>
    </a:ext>
  </a:extLst>
</a:theme>
</file>

<file path=ppt/theme/theme2.xml><?xml version="1.0" encoding="utf-8"?>
<a:theme xmlns:a="http://schemas.openxmlformats.org/drawingml/2006/main" name="Orivesi-pinkki">
  <a:themeElements>
    <a:clrScheme name="Orivesi">
      <a:dk1>
        <a:sysClr val="windowText" lastClr="000000"/>
      </a:dk1>
      <a:lt1>
        <a:sysClr val="window" lastClr="FFFFFF"/>
      </a:lt1>
      <a:dk2>
        <a:srgbClr val="555656"/>
      </a:dk2>
      <a:lt2>
        <a:srgbClr val="E7E6E6"/>
      </a:lt2>
      <a:accent1>
        <a:srgbClr val="ED0080"/>
      </a:accent1>
      <a:accent2>
        <a:srgbClr val="00B5AD"/>
      </a:accent2>
      <a:accent3>
        <a:srgbClr val="C4006B"/>
      </a:accent3>
      <a:accent4>
        <a:srgbClr val="009891"/>
      </a:accent4>
      <a:accent5>
        <a:srgbClr val="218596"/>
      </a:accent5>
      <a:accent6>
        <a:srgbClr val="972C7D"/>
      </a:accent6>
      <a:hlink>
        <a:srgbClr val="00B5AD"/>
      </a:hlink>
      <a:folHlink>
        <a:srgbClr val="00B5A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05C93CB6-76D9-47F4-A060-5DEC8BEB6EBE}" vid="{28050826-6AFC-407F-89EF-FBDCE7EC96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4fa8b62f-1422-4764-adff-0e89acfa0a6e">36THPYMQJC65-145312134-8</_dlc_DocId>
    <_dlc_DocIdUrl xmlns="4fa8b62f-1422-4764-adff-0e89acfa0a6e">
      <Url>https://tampereenseutu.sharepoint.com/sites/lipasto/tyon-tueksi/viestinta/powerpoint-jakirjepohjat/_layouts/15/DocIdRedir.aspx?ID=36THPYMQJC65-145312134-8</Url>
      <Description>36THPYMQJC65-145312134-8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255EBC29E6BA948BA8634F640DCAE99" ma:contentTypeVersion="4" ma:contentTypeDescription="Luo uusi asiakirja." ma:contentTypeScope="" ma:versionID="8d0cd58ec6148371a02ec1555ab80317">
  <xsd:schema xmlns:xsd="http://www.w3.org/2001/XMLSchema" xmlns:xs="http://www.w3.org/2001/XMLSchema" xmlns:p="http://schemas.microsoft.com/office/2006/metadata/properties" xmlns:ns1="http://schemas.microsoft.com/sharepoint/v3" xmlns:ns2="4fa8b62f-1422-4764-adff-0e89acfa0a6e" xmlns:ns3="4f8a855a-9d9e-4bbf-9dc8-fb161c96f344" targetNamespace="http://schemas.microsoft.com/office/2006/metadata/properties" ma:root="true" ma:fieldsID="71414affaa4f6568ec8c1d4964d26e02" ns1:_="" ns2:_="" ns3:_="">
    <xsd:import namespace="http://schemas.microsoft.com/sharepoint/v3"/>
    <xsd:import namespace="4fa8b62f-1422-4764-adff-0e89acfa0a6e"/>
    <xsd:import namespace="4f8a855a-9d9e-4bbf-9dc8-fb161c96f34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Ajoituksen alkamispäivämäärä" ma:description="Ajoituksen alkamispäivämäärä on julkaisuominaisuuden luoma sivustosarake. Sillä määritetään päivämäärä ja kellonaika, jolloin vierailijat näkevät sivuston ensimmäisen kerran." ma:hidden="true" ma:internalName="PublishingStartDate">
      <xsd:simpleType>
        <xsd:restriction base="dms:Unknown"/>
      </xsd:simpleType>
    </xsd:element>
    <xsd:element name="PublishingExpirationDate" ma:index="12" nillable="true" ma:displayName="Ajoituksen päättymispäivämäärä" ma:description="Ajoituksen päättymispäivämäärä on julkaisuominaisuuden luoma sivustosarake. Sillä määritetään päivämäärä ja kellonaika, jolloin vierailijat eivät enää näe tätä sivustoa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a8b62f-1422-4764-adff-0e89acfa0a6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Tiedostotunnisteen arvo" ma:description="Tälle kohteelle määritetyn tiedostotunnisteen arvo." ma:internalName="_dlc_DocId" ma:readOnly="true">
      <xsd:simpleType>
        <xsd:restriction base="dms:Text"/>
      </xsd:simpleType>
    </xsd:element>
    <xsd:element name="_dlc_DocIdUrl" ma:index="9" nillable="true" ma:displayName="Tiedostotunniste" ma:description="Tämän tiedoston pysyvä linkki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ysyvä tunniste" ma:description="Tunniste säilytetään lisättäessä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a855a-9d9e-4bbf-9dc8-fb161c96f3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690C8D-43AF-4EE8-979C-471B1CAF366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6BDADC8-3914-4042-A7C9-7EA6EF1594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2A102F-1527-4AA5-A9D7-3CCB991A263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http://schemas.microsoft.com/office/infopath/2007/PartnerControls"/>
    <ds:schemaRef ds:uri="http://purl.org/dc/dcmitype/"/>
    <ds:schemaRef ds:uri="4fa8b62f-1422-4764-adff-0e89acfa0a6e"/>
    <ds:schemaRef ds:uri="http://schemas.openxmlformats.org/package/2006/metadata/core-properties"/>
    <ds:schemaRef ds:uri="4f8a855a-9d9e-4bbf-9dc8-fb161c96f344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F385D8F-415D-4B92-87C6-E05E7E2E2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a8b62f-1422-4764-adff-0e89acfa0a6e"/>
    <ds:schemaRef ds:uri="4f8a855a-9d9e-4bbf-9dc8-fb161c96f3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Orivesi_pp-pohja_turkoosi_2023_v2</Template>
  <TotalTime>321</TotalTime>
  <Words>558</Words>
  <Application>Microsoft Office PowerPoint</Application>
  <PresentationFormat>Laajakuva</PresentationFormat>
  <Paragraphs>65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Tumma tausta</vt:lpstr>
      <vt:lpstr>Orivesi-pinkki</vt:lpstr>
      <vt:lpstr>Sustainable internationalisation in Orivesi </vt:lpstr>
      <vt:lpstr>International opportunities for everyone</vt:lpstr>
      <vt:lpstr>PowerPoint-esitys</vt:lpstr>
      <vt:lpstr>International opportunities for everyone</vt:lpstr>
      <vt:lpstr>eTwinning and Erasmus+ quality criteria in practice</vt:lpstr>
      <vt:lpstr>eTwinning and Erasmus+ quality criteria in practice</vt:lpstr>
      <vt:lpstr>eTwinning and Erasmus+ quality criteria in practice</vt:lpstr>
      <vt:lpstr>eTwinning and Erasmus+ quality criteria in practice</vt:lpstr>
      <vt:lpstr>eTwinning and Erasmus+ quality criteria in practice</vt:lpstr>
      <vt:lpstr>eTwinning and Erasmus+ quality criteria in practice</vt:lpstr>
      <vt:lpstr>More info: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Koponen Jenni</dc:creator>
  <cp:lastModifiedBy>Decandia Jenni</cp:lastModifiedBy>
  <cp:revision>15</cp:revision>
  <dcterms:created xsi:type="dcterms:W3CDTF">2023-09-22T08:13:55Z</dcterms:created>
  <dcterms:modified xsi:type="dcterms:W3CDTF">2026-05-31T08:38:11Z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0x010100A255EBC29E6BA948BA8634F640DCAE99</vt:lpwstr>
  </property>
  <property fmtid="{D5CDD505-2E9C-101B-9397-08002B2CF9AE}" pid="4" name="_AdHocReviewCycleID">
    <vt:i4>-395208177</vt:i4>
  </property>
  <property fmtid="{D5CDD505-2E9C-101B-9397-08002B2CF9AE}" pid="5" name="_EmailSubject">
    <vt:lpwstr>Uudet asiakirjapohjat 1 Nokia: Uudet word-ja PPT-pohjat, CHG-00008910</vt:lpwstr>
  </property>
  <property fmtid="{D5CDD505-2E9C-101B-9397-08002B2CF9AE}" pid="6" name="_AuthorEmail">
    <vt:lpwstr>Leena.Karppi@nokiankaupunki.fi</vt:lpwstr>
  </property>
  <property fmtid="{D5CDD505-2E9C-101B-9397-08002B2CF9AE}" pid="7" name="_AuthorEmailDisplayName">
    <vt:lpwstr>Karppi Leena</vt:lpwstr>
  </property>
  <property fmtid="{D5CDD505-2E9C-101B-9397-08002B2CF9AE}" pid="8" name="_PreviousAdHocReviewCycleID">
    <vt:i4>-82341748</vt:i4>
  </property>
  <property fmtid="{D5CDD505-2E9C-101B-9397-08002B2CF9AE}" pid="9" name="_dlc_DocIdItemGuid">
    <vt:lpwstr>66806e41-9ba1-4572-a645-3356a70ec19b</vt:lpwstr>
  </property>
</Properties>
</file>