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58" r:id="rId5"/>
    <p:sldId id="259" r:id="rId6"/>
    <p:sldId id="260" r:id="rId7"/>
    <p:sldId id="268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2FA42E-EC06-AE11-ADFD-3BFD534CB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95F1575-1CBC-6146-FA70-F66969C2A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18384E-777A-2BF2-A7D2-09897FF99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E3BF75-FB15-F1CE-72E1-208800DD0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A93F1A-C057-7331-C7CB-294A973F2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76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70C690-7A12-A6BC-0AF4-AC56516B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3A36AD5-8104-2EC1-CD8B-0E07A188C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D873F2-9E01-F233-A5AE-85F73C77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F3A6A8-AEEB-22A2-9EFF-6AF6756F1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49EFC5-95CE-A746-CCA9-2F11C3F63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917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DDB119F-F241-5BC3-6BAB-F0EC422A88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920ADF6-D97F-7C80-AEC4-F080C45DD4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B592BC-1A68-751A-C9EB-2D92C6C2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06C533-8874-9A43-EB9C-BA8A9C48E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791722-3CB0-6447-D9F8-2803784E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7906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3B1A86-39DF-39D3-9511-E46C9935D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7950A8-847B-E2D8-E8EC-73230E5B4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40CCD1-A595-E99A-312E-F4BFAEF12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E33BAA-B366-CE2F-51EE-9268B15A5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F268B9-9BD1-6D8D-40FA-C8F878033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397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446C6E-BF13-AAF4-2CB4-7571C5252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CA7F60D-AA1C-C4B9-0C08-7F54E674F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AC34F8-610C-1AD5-5B85-FFF9ED404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D3B6BC3-CF54-49F6-92F3-2B76EB4AA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F26511-EC5B-ED3B-7796-944DC8D6C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60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DC0B7E-ED2E-569D-A782-A90C9C4FD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464E6E-5A71-EE6F-AAB7-886EFC70EA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A6FD69-8B34-A877-FCA2-59D9278F1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4DB1E3-67BC-AB05-F280-42AD9574A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FF6F3BE-9A0D-60B6-CAAF-ADC661D58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385646B-5101-6191-BD71-4B6CE405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0813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60ADA3-2424-3CD0-8EE9-2D6D08B8F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7AF0259-89FD-4413-5B46-12DFD2AB7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3BE258-912D-25E8-2B0A-A0270F3FD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0FBB583-EA57-7AF4-50A6-6D2825F02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2B66642-056F-D329-16BD-60E598BB7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BD3B0B9-5CC5-F2A6-04A2-D7E1448A6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6D0CC0F-8A61-32D9-9AC6-42EAEB176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F09989F-6538-FCCA-6A3B-038B6E4B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77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09CD35-80F0-6365-1174-E6A9F258F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797D54E-E6ED-FCD6-496B-B3E198B9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315B28E-B8D4-8F08-CD21-3831A615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25B00DF-2A4D-000A-2A78-C6C9773F1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60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1997C59-E251-9CF4-14C4-5FBB9E03F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D07B368-99E2-88CE-4318-11900C8AF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2042758-F0AF-C474-755C-BF8934CB2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404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DEC7AD-ED46-054E-B3D6-B9CB16031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BBB2B6-63EE-7BB4-85EF-15E2AB2BE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1531AF6-E6BD-CF4C-78BC-9BA00D9B8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A516E3-FF65-CA5D-701B-126424BB7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E4B67ED-EA39-9A64-B4AB-CF45D145C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B91E041-37C2-B9F2-B5EB-5F9F2B74E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4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60BD48-EB09-1A5C-BD17-E5D79983E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67E6FBE-33B4-043B-0751-27F331C97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DC4D6AC-49D4-7503-CE04-82F06A6E7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2DCFF87-AE14-674B-C7C2-C4E937981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9E852F-A140-AC6C-7377-16A7741E0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A6D82E1-2686-C6B4-8545-084E724A0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383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841E804-947C-CD46-F6F8-79867E69C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0E54AB0-EF72-7E02-3CB2-4CC799AAB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D4D050-59D7-FFA7-F262-5E84F1EC5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82AADF-B3CD-41D6-957B-D33D4B882994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2D0E4D-4476-77BC-C1E7-4AAF712C9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B1F5D8-CFED-AEB6-69F7-8A3575AD0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74BFFB-2793-42E1-B182-1BB2ED644F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44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09800" y="1142985"/>
            <a:ext cx="7772400" cy="2457466"/>
          </a:xfrm>
        </p:spPr>
        <p:txBody>
          <a:bodyPr>
            <a:normAutofit fontScale="90000"/>
          </a:bodyPr>
          <a:lstStyle/>
          <a:p>
            <a:r>
              <a:rPr lang="fi-FI">
                <a:cs typeface="Calibri"/>
              </a:rPr>
              <a:t>Virenojan koulu</a:t>
            </a:r>
            <a:br>
              <a:rPr lang="fi-FI">
                <a:cs typeface="Calibri"/>
              </a:rPr>
            </a:br>
            <a:r>
              <a:rPr lang="fi-FI">
                <a:cs typeface="Calibri"/>
              </a:rPr>
              <a:t>itsearviointiraportti</a:t>
            </a:r>
            <a:br>
              <a:rPr lang="fi-FI">
                <a:cs typeface="Calibri"/>
              </a:rPr>
            </a:br>
            <a:r>
              <a:rPr lang="fi-FI">
                <a:cs typeface="Calibri"/>
              </a:rPr>
              <a:t>lukuvuosi 24-25</a:t>
            </a:r>
            <a:endParaRPr lang="fi-FI" i="1">
              <a:ea typeface="Calibri"/>
              <a:cs typeface="Calibri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/>
          </a:p>
          <a:p>
            <a:endParaRPr lang="fi-FI"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66E567-5AF7-4ADB-BAB7-862697C7F7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376389"/>
            <a:ext cx="7024778" cy="1728817"/>
          </a:xfrm>
        </p:spPr>
        <p:txBody>
          <a:bodyPr>
            <a:normAutofit fontScale="90000"/>
          </a:bodyPr>
          <a:lstStyle/>
          <a:p>
            <a:r>
              <a:rPr lang="fi-FI">
                <a:cs typeface="Calibri"/>
              </a:rPr>
              <a:t>CAF-prosessin kuvaus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041771-1ED9-4A7B-8F74-86761454A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22429" y="2448464"/>
            <a:ext cx="6400800" cy="4268859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Valmistautuminen: </a:t>
            </a:r>
            <a:r>
              <a:rPr lang="fi-FI" sz="2900" dirty="0">
                <a:solidFill>
                  <a:srgbClr val="000000"/>
                </a:solidFill>
                <a:cs typeface="Calibri"/>
              </a:rPr>
              <a:t>Laatuvastaavat ovat valmistelleet päivän.</a:t>
            </a:r>
            <a:endParaRPr lang="fi-FI" sz="2900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endParaRPr lang="fi-FI" sz="1800">
              <a:solidFill>
                <a:srgbClr val="898989"/>
              </a:solidFill>
              <a:ea typeface="Calibri"/>
              <a:cs typeface="Calibri"/>
            </a:endParaRP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Osallistujat: </a:t>
            </a:r>
            <a:endParaRPr lang="fi-FI" b="1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r>
              <a:rPr lang="fi-FI" sz="2900" dirty="0">
                <a:solidFill>
                  <a:srgbClr val="000000"/>
                </a:solidFill>
                <a:cs typeface="Calibri"/>
              </a:rPr>
              <a:t>Rehtori: Tuomo Karjalainen, </a:t>
            </a:r>
            <a:endParaRPr lang="fi-FI" sz="2900" b="1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r>
              <a:rPr lang="fi-FI" sz="2900" dirty="0">
                <a:solidFill>
                  <a:srgbClr val="000000"/>
                </a:solidFill>
                <a:cs typeface="Calibri"/>
              </a:rPr>
              <a:t>Laatuvastaavat: Reetta Backman ja Nita Olkkonen</a:t>
            </a:r>
            <a:endParaRPr lang="fi-FI" sz="2900" dirty="0">
              <a:ea typeface="Calibri"/>
              <a:cs typeface="Calibri"/>
            </a:endParaRPr>
          </a:p>
          <a:p>
            <a:pPr algn="l"/>
            <a:r>
              <a:rPr lang="fi-FI" sz="2900" dirty="0">
                <a:solidFill>
                  <a:srgbClr val="000000"/>
                </a:solidFill>
                <a:cs typeface="Calibri"/>
              </a:rPr>
              <a:t>Henkilökunnan edustaja: -</a:t>
            </a:r>
            <a:endParaRPr lang="fi-FI" sz="2900" dirty="0">
              <a:solidFill>
                <a:srgbClr val="898989"/>
              </a:solidFill>
              <a:ea typeface="Calibri"/>
              <a:cs typeface="Calibri"/>
            </a:endParaRPr>
          </a:p>
          <a:p>
            <a:pPr algn="l"/>
            <a:r>
              <a:rPr lang="fi-FI" sz="2900" dirty="0">
                <a:solidFill>
                  <a:srgbClr val="000000"/>
                </a:solidFill>
                <a:cs typeface="Calibri"/>
              </a:rPr>
              <a:t>Huoltajaedustajat: Elina Kokkonen, Tanja Salovaara</a:t>
            </a:r>
            <a:endParaRPr lang="fi-FI" sz="2900" dirty="0">
              <a:solidFill>
                <a:srgbClr val="898989"/>
              </a:solidFill>
              <a:ea typeface="Calibri"/>
              <a:cs typeface="Calibri"/>
            </a:endParaRPr>
          </a:p>
          <a:p>
            <a:pPr algn="l"/>
            <a:r>
              <a:rPr lang="fi-FI" sz="2900" dirty="0">
                <a:solidFill>
                  <a:srgbClr val="000000"/>
                </a:solidFill>
                <a:cs typeface="Calibri"/>
              </a:rPr>
              <a:t>Oppilasedustajat: x, y (saako nimet julkaista?)</a:t>
            </a:r>
            <a:endParaRPr lang="fi-FI" sz="2900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endParaRPr lang="fi-FI" b="1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Aikataulu</a:t>
            </a:r>
            <a:r>
              <a:rPr lang="fi-FI" dirty="0">
                <a:solidFill>
                  <a:srgbClr val="000000"/>
                </a:solidFill>
                <a:cs typeface="Calibri"/>
              </a:rPr>
              <a:t>: 30.4.2025</a:t>
            </a:r>
            <a:endParaRPr lang="fi-FI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endParaRPr lang="fi-FI">
              <a:solidFill>
                <a:srgbClr val="000000"/>
              </a:solidFill>
              <a:cs typeface="Calibri"/>
            </a:endParaRP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Vertaisarviointi (jos on): </a:t>
            </a:r>
            <a:r>
              <a:rPr lang="fi-FI" sz="2900" dirty="0">
                <a:solidFill>
                  <a:srgbClr val="000000"/>
                </a:solidFill>
                <a:cs typeface="Calibri"/>
              </a:rPr>
              <a:t>ei tehdä kuluvana lukuvuonna</a:t>
            </a:r>
            <a:endParaRPr lang="fi-FI" sz="2900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l"/>
            <a:endParaRPr lang="fi-FI" b="1" dirty="0">
              <a:solidFill>
                <a:srgbClr val="000000"/>
              </a:solidFill>
              <a:cs typeface="Calibri"/>
            </a:endParaRPr>
          </a:p>
          <a:p>
            <a:pPr algn="l"/>
            <a:r>
              <a:rPr lang="fi-FI" b="1" dirty="0">
                <a:solidFill>
                  <a:srgbClr val="000000"/>
                </a:solidFill>
                <a:cs typeface="Calibri"/>
              </a:rPr>
              <a:t>Tulosten tiedottaminen</a:t>
            </a:r>
            <a:r>
              <a:rPr lang="fi-FI" b="1" dirty="0">
                <a:solidFill>
                  <a:schemeClr val="tx1"/>
                </a:solidFill>
                <a:cs typeface="Calibri"/>
              </a:rPr>
              <a:t>: </a:t>
            </a:r>
            <a:r>
              <a:rPr lang="fi-FI" sz="2900" dirty="0">
                <a:cs typeface="Calibri"/>
              </a:rPr>
              <a:t>tuloksista tiedotetaan huoltajia Wilman välityksellä. Henkilökuntaa koskevat tulokset käydään läpi </a:t>
            </a:r>
            <a:r>
              <a:rPr lang="fi-FI" sz="2900" dirty="0" err="1">
                <a:cs typeface="Calibri"/>
              </a:rPr>
              <a:t>ys</a:t>
            </a:r>
            <a:r>
              <a:rPr lang="fi-FI" sz="2900" dirty="0">
                <a:cs typeface="Calibri"/>
              </a:rPr>
              <a:t>-kokouksessa.</a:t>
            </a:r>
            <a:endParaRPr lang="fi-FI" sz="29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6159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Tavoite 1: Perustaidot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2095472" y="1643052"/>
            <a:ext cx="3929090" cy="4770537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marL="342900" indent="-342900" algn="ctr">
              <a:buFont typeface="Calibri"/>
              <a:buChar char="-"/>
            </a:pPr>
            <a:r>
              <a:rPr lang="fi-FI" sz="2400" dirty="0">
                <a:ea typeface="Calibri"/>
                <a:cs typeface="Calibri"/>
              </a:rPr>
              <a:t>Luku ja kirjoitustaito: taidot ovat riittävät</a:t>
            </a:r>
          </a:p>
          <a:p>
            <a:pPr marL="342900" indent="-342900" algn="ctr">
              <a:buFont typeface="Calibri"/>
              <a:buChar char="-"/>
            </a:pPr>
            <a:endParaRPr lang="fi-FI" sz="2400" dirty="0">
              <a:ea typeface="Calibri"/>
              <a:cs typeface="Calibri"/>
            </a:endParaRPr>
          </a:p>
          <a:p>
            <a:pPr algn="ctr"/>
            <a:endParaRPr lang="fi-FI" sz="2400" dirty="0">
              <a:ea typeface="Calibri"/>
              <a:cs typeface="Calibri"/>
            </a:endParaRPr>
          </a:p>
          <a:p>
            <a:pPr algn="ctr"/>
            <a:r>
              <a:rPr lang="fi-FI" sz="2400" dirty="0">
                <a:ea typeface="Calibri"/>
                <a:cs typeface="Calibri"/>
              </a:rPr>
              <a:t>4</a:t>
            </a:r>
          </a:p>
          <a:p>
            <a:pPr marL="342900" indent="-34290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algn="ctr"/>
            <a:endParaRPr lang="fi-FI" sz="1400" dirty="0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algn="ctr"/>
            <a:endParaRPr lang="fi-FI" sz="2400">
              <a:ea typeface="Calibri"/>
              <a:cs typeface="Calibri"/>
            </a:endParaRPr>
          </a:p>
          <a:p>
            <a:pPr algn="ctr"/>
            <a:endParaRPr lang="fi-FI" sz="2400">
              <a:ea typeface="Calibri"/>
              <a:cs typeface="Calibri"/>
            </a:endParaRPr>
          </a:p>
        </p:txBody>
      </p:sp>
      <p:sp>
        <p:nvSpPr>
          <p:cNvPr id="10" name="Tekstikehys 9"/>
          <p:cNvSpPr txBox="1"/>
          <p:nvPr/>
        </p:nvSpPr>
        <p:spPr>
          <a:xfrm>
            <a:off x="6310314" y="1643051"/>
            <a:ext cx="3929090" cy="4893647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marL="342900" indent="-342900" algn="ctr">
              <a:buFont typeface="Calibri"/>
              <a:buChar char="-"/>
            </a:pPr>
            <a:r>
              <a:rPr lang="fi-FI" sz="2400" dirty="0" err="1">
                <a:ea typeface="Calibri"/>
                <a:cs typeface="Calibri"/>
              </a:rPr>
              <a:t>MAKEKO:n</a:t>
            </a:r>
            <a:r>
              <a:rPr lang="fi-FI" sz="2400" dirty="0">
                <a:ea typeface="Calibri"/>
                <a:cs typeface="Calibri"/>
              </a:rPr>
              <a:t> aikataulutus 6. luokkalaisille</a:t>
            </a:r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Tavoite 2: Hyvinvointi</a:t>
            </a:r>
          </a:p>
        </p:txBody>
      </p:sp>
      <p:sp>
        <p:nvSpPr>
          <p:cNvPr id="9" name="Tekstikehys 8"/>
          <p:cNvSpPr txBox="1"/>
          <p:nvPr/>
        </p:nvSpPr>
        <p:spPr>
          <a:xfrm>
            <a:off x="1981172" y="1271575"/>
            <a:ext cx="3929090" cy="5909310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marL="342900" indent="-342900" algn="ctr">
              <a:buFont typeface="Calibri"/>
              <a:buChar char="-"/>
            </a:pPr>
            <a:r>
              <a:rPr lang="fi-FI" sz="2400" dirty="0">
                <a:ea typeface="Calibri"/>
                <a:cs typeface="Calibri"/>
              </a:rPr>
              <a:t>Oppilaat tulee hyvin toimeen opettajien kanssa ja uskaltavat sanoa oman mielipiteensä.</a:t>
            </a:r>
          </a:p>
          <a:p>
            <a:pPr marL="342900" indent="-342900" algn="ctr">
              <a:buFont typeface="Calibri"/>
              <a:buChar char="-"/>
            </a:pPr>
            <a:r>
              <a:rPr lang="fi-FI" sz="2400" dirty="0">
                <a:ea typeface="Calibri"/>
                <a:cs typeface="Calibri"/>
              </a:rPr>
              <a:t>Oppilaat kouluterveyskyselyssä (2023) vastaavat kokevansa opettajien olevan kiinnostuneita, mitä heille kuuluu</a:t>
            </a:r>
          </a:p>
          <a:p>
            <a:pPr marL="342900" indent="-342900" algn="ctr">
              <a:buFont typeface="Calibri"/>
              <a:buChar char="-"/>
            </a:pPr>
            <a:endParaRPr lang="fi-FI" sz="2400" dirty="0">
              <a:ea typeface="Calibri"/>
              <a:cs typeface="Calibri"/>
            </a:endParaRPr>
          </a:p>
          <a:p>
            <a:pPr algn="ctr"/>
            <a:r>
              <a:rPr lang="fi-FI" sz="2400" dirty="0">
                <a:ea typeface="Calibri"/>
                <a:cs typeface="Calibri"/>
              </a:rPr>
              <a:t>3</a:t>
            </a:r>
          </a:p>
          <a:p>
            <a:pPr marL="285750" indent="-28575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marL="285750" indent="-28575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marL="285750" indent="-28575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</p:txBody>
      </p:sp>
      <p:sp>
        <p:nvSpPr>
          <p:cNvPr id="10" name="Tekstikehys 9"/>
          <p:cNvSpPr txBox="1"/>
          <p:nvPr/>
        </p:nvSpPr>
        <p:spPr>
          <a:xfrm>
            <a:off x="6457951" y="1271578"/>
            <a:ext cx="3038475" cy="5201424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marL="342900" indent="-342900" algn="ctr">
              <a:buFont typeface="Calibri"/>
              <a:buChar char="-"/>
            </a:pPr>
            <a:r>
              <a:rPr lang="fi-FI" sz="2000" dirty="0">
                <a:ea typeface="Calibri"/>
                <a:cs typeface="Calibri"/>
              </a:rPr>
              <a:t>Oppilaista 65,7% kouluterveyskyselyssä (2023) vastaa tulevansa hyvin toimeen koulukavereiden kanssa.</a:t>
            </a:r>
          </a:p>
          <a:p>
            <a:pPr algn="ctr"/>
            <a:endParaRPr lang="fi-FI" sz="2400">
              <a:cs typeface="Calibri"/>
            </a:endParaRPr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893259"/>
          </a:xfrm>
        </p:spPr>
        <p:txBody>
          <a:bodyPr>
            <a:normAutofit fontScale="90000"/>
          </a:bodyPr>
          <a:lstStyle/>
          <a:p>
            <a:r>
              <a:rPr lang="fi-FI"/>
              <a:t>Tavoite 3: Kiinnittyminen kouluyhteisöön</a:t>
            </a:r>
          </a:p>
        </p:txBody>
      </p:sp>
      <p:sp>
        <p:nvSpPr>
          <p:cNvPr id="8" name="Tekstikehys 7"/>
          <p:cNvSpPr txBox="1"/>
          <p:nvPr/>
        </p:nvSpPr>
        <p:spPr>
          <a:xfrm>
            <a:off x="2069123" y="1273773"/>
            <a:ext cx="3560153" cy="3631763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marL="342900" indent="-342900" algn="ctr">
              <a:buFont typeface="Calibri"/>
              <a:buChar char="-"/>
            </a:pPr>
            <a:r>
              <a:rPr lang="fi-FI" sz="2400" dirty="0">
                <a:ea typeface="Calibri"/>
                <a:cs typeface="Calibri"/>
              </a:rPr>
              <a:t>Oppilaskunnan hallitus ja vanhempainyhdistys toimii</a:t>
            </a:r>
          </a:p>
          <a:p>
            <a:pPr marL="342900" indent="-342900" algn="ctr">
              <a:buFont typeface="Calibri"/>
              <a:buChar char="-"/>
            </a:pPr>
            <a:r>
              <a:rPr lang="fi-FI" sz="2400" dirty="0">
                <a:ea typeface="Calibri"/>
                <a:cs typeface="Calibri"/>
              </a:rPr>
              <a:t>Arviointikeskustelut ovat pidetty</a:t>
            </a:r>
          </a:p>
          <a:p>
            <a:pPr marL="342900" indent="-342900" algn="ctr">
              <a:buFont typeface="Calibri"/>
              <a:buChar char="-"/>
            </a:pPr>
            <a:endParaRPr lang="fi-FI" sz="1400" dirty="0">
              <a:ea typeface="Calibri"/>
              <a:cs typeface="Calibri"/>
            </a:endParaRPr>
          </a:p>
          <a:p>
            <a:pPr algn="ctr"/>
            <a:r>
              <a:rPr lang="fi-FI" sz="2400" dirty="0">
                <a:ea typeface="Calibri"/>
                <a:cs typeface="Calibri"/>
              </a:rPr>
              <a:t>3</a:t>
            </a:r>
          </a:p>
          <a:p>
            <a:pPr algn="ctr"/>
            <a:endParaRPr lang="fi-FI" sz="2400">
              <a:ea typeface="Calibri"/>
              <a:cs typeface="Calibri"/>
            </a:endParaRPr>
          </a:p>
        </p:txBody>
      </p:sp>
      <p:sp>
        <p:nvSpPr>
          <p:cNvPr id="9" name="Tekstikehys 8"/>
          <p:cNvSpPr txBox="1"/>
          <p:nvPr/>
        </p:nvSpPr>
        <p:spPr>
          <a:xfrm>
            <a:off x="6329365" y="1316625"/>
            <a:ext cx="3452811" cy="4524315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marL="342900" indent="-342900" algn="ctr">
              <a:buFont typeface="Calibri"/>
              <a:buChar char="-"/>
            </a:pPr>
            <a:endParaRPr lang="fi-FI" sz="1600" dirty="0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r>
              <a:rPr lang="fi-FI" sz="2400" dirty="0">
                <a:ea typeface="Calibri"/>
                <a:cs typeface="Calibri"/>
              </a:rPr>
              <a:t>Kouluinnostuksen lisääminen (22,2/60%)</a:t>
            </a:r>
          </a:p>
          <a:p>
            <a:pPr marL="342900" indent="-342900" algn="ctr">
              <a:buFont typeface="Calibri"/>
              <a:buChar char="-"/>
            </a:pPr>
            <a:r>
              <a:rPr lang="fi-FI" sz="2400" dirty="0">
                <a:ea typeface="Calibri"/>
                <a:cs typeface="Calibri"/>
              </a:rPr>
              <a:t>Oppilaskunnan hallitus tekee kehittämisehdotuksia joita seurataan</a:t>
            </a:r>
            <a:endParaRPr lang="fi-FI"/>
          </a:p>
          <a:p>
            <a:pPr marL="342900" indent="-342900" algn="ctr">
              <a:buFont typeface="Calibri"/>
              <a:buChar char="-"/>
            </a:pPr>
            <a:endParaRPr lang="fi-FI" sz="1600" dirty="0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endParaRPr lang="fi-FI" sz="1600" dirty="0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endParaRPr lang="fi-FI" sz="2400">
              <a:ea typeface="Calibri"/>
              <a:cs typeface="Calibri"/>
            </a:endParaRPr>
          </a:p>
          <a:p>
            <a:pPr algn="ctr"/>
            <a:endParaRPr lang="fi-FI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Tavoite 4a: OPS perusaste</a:t>
            </a:r>
          </a:p>
        </p:txBody>
      </p:sp>
      <p:sp>
        <p:nvSpPr>
          <p:cNvPr id="7" name="Tekstikehys 6"/>
          <p:cNvSpPr txBox="1"/>
          <p:nvPr/>
        </p:nvSpPr>
        <p:spPr>
          <a:xfrm>
            <a:off x="2676525" y="1714489"/>
            <a:ext cx="3419474" cy="4724370"/>
          </a:xfrm>
          <a:prstGeom prst="rect">
            <a:avLst/>
          </a:prstGeom>
          <a:gradFill>
            <a:gsLst>
              <a:gs pos="0">
                <a:srgbClr val="A2E72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VAHVUUDET</a:t>
            </a:r>
          </a:p>
          <a:p>
            <a:pPr algn="ctr">
              <a:buFont typeface="Arial"/>
              <a:buChar char="•"/>
            </a:pPr>
            <a:r>
              <a:rPr lang="fi-FI" sz="2000" dirty="0">
                <a:ea typeface="Calibri"/>
                <a:cs typeface="Calibri"/>
              </a:rPr>
              <a:t>Vuorovaikutus: Opiskelemme tunneilla erilaisissa ryhmäkokoonpanoissa</a:t>
            </a:r>
          </a:p>
          <a:p>
            <a:pPr algn="ctr">
              <a:buFont typeface="Arial"/>
              <a:buChar char="•"/>
            </a:pPr>
            <a:r>
              <a:rPr lang="fi-FI" sz="2000" dirty="0">
                <a:ea typeface="Calibri"/>
                <a:cs typeface="Calibri"/>
              </a:rPr>
              <a:t>Oppimaan oppiminen: Harjoitellaan erilaisia opiskelutapoja.</a:t>
            </a:r>
          </a:p>
          <a:p>
            <a:pPr algn="ctr">
              <a:buFont typeface="Arial"/>
              <a:buChar char="•"/>
            </a:pPr>
            <a:endParaRPr lang="fi-FI" sz="2000" dirty="0">
              <a:ea typeface="Calibri"/>
              <a:cs typeface="Calibri"/>
            </a:endParaRPr>
          </a:p>
          <a:p>
            <a:pPr algn="ctr">
              <a:buFont typeface="Arial"/>
              <a:buChar char="•"/>
            </a:pPr>
            <a:endParaRPr lang="fi-FI" sz="2000" dirty="0">
              <a:ea typeface="Calibri"/>
              <a:cs typeface="Calibri"/>
            </a:endParaRPr>
          </a:p>
          <a:p>
            <a:pPr algn="ctr"/>
            <a:r>
              <a:rPr lang="fi-FI" sz="2000" dirty="0">
                <a:ea typeface="Calibri"/>
                <a:cs typeface="Calibri"/>
              </a:rPr>
              <a:t>3</a:t>
            </a:r>
          </a:p>
          <a:p>
            <a:pPr algn="ctr">
              <a:buFont typeface="Arial"/>
              <a:buChar char="•"/>
            </a:pPr>
            <a:endParaRPr lang="fi-FI" sz="1100" dirty="0">
              <a:ea typeface="Calibri"/>
              <a:cs typeface="Calibri"/>
            </a:endParaRPr>
          </a:p>
          <a:p>
            <a:pPr algn="ctr"/>
            <a:endParaRPr lang="fi-FI" sz="1100" dirty="0">
              <a:ea typeface="Calibri"/>
              <a:cs typeface="Calibri"/>
            </a:endParaRPr>
          </a:p>
          <a:p>
            <a:pPr algn="ctr">
              <a:buFont typeface="Arial"/>
              <a:buChar char="•"/>
            </a:pPr>
            <a:endParaRPr lang="fi-FI" sz="1100" dirty="0">
              <a:ea typeface="Calibri"/>
              <a:cs typeface="Calibri"/>
            </a:endParaRPr>
          </a:p>
          <a:p>
            <a:pPr algn="ctr">
              <a:buFont typeface="Arial"/>
              <a:buChar char="•"/>
            </a:pPr>
            <a:endParaRPr lang="fi-FI" sz="1100" dirty="0">
              <a:ea typeface="Calibri"/>
              <a:cs typeface="Calibri"/>
            </a:endParaRPr>
          </a:p>
          <a:p>
            <a:pPr algn="ctr">
              <a:buFont typeface="Arial"/>
              <a:buChar char="•"/>
            </a:pPr>
            <a:endParaRPr lang="fi-FI" sz="1100" dirty="0">
              <a:ea typeface="Calibri"/>
              <a:cs typeface="Calibri"/>
            </a:endParaRPr>
          </a:p>
          <a:p>
            <a:pPr algn="ctr">
              <a:buFont typeface="Arial"/>
              <a:buChar char="•"/>
            </a:pPr>
            <a:endParaRPr lang="fi-FI" sz="1100" dirty="0">
              <a:ea typeface="Calibri"/>
              <a:cs typeface="Calibri"/>
            </a:endParaRPr>
          </a:p>
          <a:p>
            <a:pPr algn="ctr">
              <a:buFont typeface="Arial"/>
              <a:buChar char="•"/>
            </a:pPr>
            <a:endParaRPr lang="fi-FI" sz="1100" dirty="0">
              <a:ea typeface="Calibri"/>
              <a:cs typeface="Calibri"/>
            </a:endParaRPr>
          </a:p>
        </p:txBody>
      </p:sp>
      <p:sp>
        <p:nvSpPr>
          <p:cNvPr id="8" name="Tekstikehys 7"/>
          <p:cNvSpPr txBox="1"/>
          <p:nvPr/>
        </p:nvSpPr>
        <p:spPr>
          <a:xfrm>
            <a:off x="6581775" y="1643051"/>
            <a:ext cx="3657629" cy="4524315"/>
          </a:xfrm>
          <a:prstGeom prst="rect">
            <a:avLst/>
          </a:prstGeom>
          <a:gradFill>
            <a:gsLst>
              <a:gs pos="0">
                <a:srgbClr val="CC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/>
              <a:t>KEHITTÄMISKOHTEET</a:t>
            </a:r>
          </a:p>
          <a:p>
            <a:pPr algn="ctr"/>
            <a:r>
              <a:rPr lang="fi-FI" sz="2400" dirty="0">
                <a:ea typeface="Calibri"/>
                <a:cs typeface="Calibri"/>
              </a:rPr>
              <a:t>Aktiivinen toimija: </a:t>
            </a:r>
          </a:p>
          <a:p>
            <a:pPr marL="342900" indent="-342900" algn="ctr">
              <a:buFont typeface="Calibri"/>
              <a:buChar char="-"/>
            </a:pPr>
            <a:r>
              <a:rPr lang="fi-FI" sz="2400" dirty="0">
                <a:ea typeface="Calibri"/>
                <a:cs typeface="Calibri"/>
              </a:rPr>
              <a:t>Opiskelemme toiminnallisesti</a:t>
            </a:r>
            <a:endParaRPr lang="fi-FI">
              <a:ea typeface="Calibri"/>
              <a:cs typeface="Calibri"/>
            </a:endParaRPr>
          </a:p>
          <a:p>
            <a:pPr marL="342900" indent="-342900" algn="ctr">
              <a:buFont typeface="Calibri"/>
              <a:buChar char="-"/>
            </a:pPr>
            <a:r>
              <a:rPr lang="fi-FI" sz="2400" dirty="0">
                <a:ea typeface="Calibri"/>
                <a:cs typeface="Calibri"/>
              </a:rPr>
              <a:t>Opettaja on ohjannut minua asettamaan itselleni tavoitteita opiskelussa</a:t>
            </a:r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  <a:p>
            <a:pPr algn="ctr"/>
            <a:endParaRPr lang="fi-FI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23176" y="274638"/>
            <a:ext cx="8592399" cy="1898194"/>
          </a:xfrm>
        </p:spPr>
        <p:txBody>
          <a:bodyPr>
            <a:normAutofit/>
          </a:bodyPr>
          <a:lstStyle/>
          <a:p>
            <a:r>
              <a:rPr lang="fi-FI"/>
              <a:t>LUKUVUODELLE 2025-2026 </a:t>
            </a:r>
            <a:br>
              <a:rPr lang="fi-FI"/>
            </a:br>
            <a:r>
              <a:rPr lang="fi-FI"/>
              <a:t>keskeiset kehittämiskohteet ovat</a:t>
            </a:r>
            <a:br>
              <a:rPr lang="fi-FI"/>
            </a:br>
            <a:r>
              <a:rPr lang="fi-FI" sz="1600"/>
              <a:t>(rivejä lisätään tarpeen mukaan)</a:t>
            </a:r>
            <a:endParaRPr lang="fi-FI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/>
        </p:nvGraphicFramePr>
        <p:xfrm>
          <a:off x="1723175" y="2316480"/>
          <a:ext cx="847684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6167">
                  <a:extLst>
                    <a:ext uri="{9D8B030D-6E8A-4147-A177-3AD203B41FA5}">
                      <a16:colId xmlns:a16="http://schemas.microsoft.com/office/drawing/2014/main" val="1069021772"/>
                    </a:ext>
                  </a:extLst>
                </a:gridCol>
                <a:gridCol w="2914689">
                  <a:extLst>
                    <a:ext uri="{9D8B030D-6E8A-4147-A177-3AD203B41FA5}">
                      <a16:colId xmlns:a16="http://schemas.microsoft.com/office/drawing/2014/main" val="1912311471"/>
                    </a:ext>
                  </a:extLst>
                </a:gridCol>
                <a:gridCol w="1962741">
                  <a:extLst>
                    <a:ext uri="{9D8B030D-6E8A-4147-A177-3AD203B41FA5}">
                      <a16:colId xmlns:a16="http://schemas.microsoft.com/office/drawing/2014/main" val="845066819"/>
                    </a:ext>
                  </a:extLst>
                </a:gridCol>
                <a:gridCol w="1433243">
                  <a:extLst>
                    <a:ext uri="{9D8B030D-6E8A-4147-A177-3AD203B41FA5}">
                      <a16:colId xmlns:a16="http://schemas.microsoft.com/office/drawing/2014/main" val="2556984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400" dirty="0"/>
                        <a:t>Kehittämiskohde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Toimenpiteet (alustava suunnitelma)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Ajankohta, määräaika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/>
                        <a:t>Vastuuhenkilöt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197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1: Kouluinnostuksen lisääminen</a:t>
                      </a:r>
                      <a:endParaRPr lang="fi-FI" sz="24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alibri"/>
                        <a:buChar char="-"/>
                      </a:pPr>
                      <a:r>
                        <a:rPr lang="en-US" dirty="0" err="1"/>
                        <a:t>Vanhempien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osallistaminen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kouluun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suhtautumiseen</a:t>
                      </a:r>
                      <a:r>
                        <a:rPr lang="en-US" dirty="0"/>
                        <a:t>.</a:t>
                      </a:r>
                      <a:endParaRPr lang="en-US" dirty="0" err="1"/>
                    </a:p>
                    <a:p>
                      <a:pPr marL="285750" lvl="0" indent="-285750">
                        <a:buFont typeface="Calibri"/>
                        <a:buChar char="-"/>
                      </a:pPr>
                      <a:r>
                        <a:rPr lang="en-US" err="1"/>
                        <a:t>Kysely</a:t>
                      </a:r>
                      <a:r>
                        <a:rPr lang="en-US" dirty="0"/>
                        <a:t> </a:t>
                      </a:r>
                      <a:r>
                        <a:rPr lang="en-US" err="1"/>
                        <a:t>oppilaille</a:t>
                      </a:r>
                      <a:r>
                        <a:rPr lang="en-US" dirty="0"/>
                        <a:t>: </a:t>
                      </a:r>
                      <a:r>
                        <a:rPr lang="en-US" err="1"/>
                        <a:t>Mikä</a:t>
                      </a:r>
                      <a:r>
                        <a:rPr lang="en-US" dirty="0"/>
                        <a:t> </a:t>
                      </a:r>
                      <a:r>
                        <a:rPr lang="en-US" err="1"/>
                        <a:t>lisäisi</a:t>
                      </a:r>
                      <a:r>
                        <a:rPr lang="en-US" dirty="0"/>
                        <a:t> </a:t>
                      </a:r>
                      <a:r>
                        <a:rPr lang="en-US" err="1"/>
                        <a:t>kouluinnostusta</a:t>
                      </a:r>
                      <a:r>
                        <a:rPr lang="en-US" dirty="0"/>
                        <a:t>?</a:t>
                      </a:r>
                    </a:p>
                    <a:p>
                      <a:pPr marL="285750" lvl="0" indent="-285750">
                        <a:buFont typeface="Calibri"/>
                        <a:buChar char="-"/>
                      </a:pPr>
                      <a:r>
                        <a:rPr lang="en-US" dirty="0"/>
                        <a:t>&gt; </a:t>
                      </a:r>
                      <a:r>
                        <a:rPr lang="en-US" dirty="0" err="1"/>
                        <a:t>Tulosten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analysointi</a:t>
                      </a:r>
                      <a:r>
                        <a:rPr lang="en-US" dirty="0"/>
                        <a:t> ja </a:t>
                      </a:r>
                      <a:r>
                        <a:rPr lang="en-US" dirty="0" err="1"/>
                        <a:t>mahdolliset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toimenpiteet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Alkaen 8/2025,</a:t>
                      </a:r>
                    </a:p>
                    <a:p>
                      <a:pPr lvl="0">
                        <a:buNone/>
                      </a:pPr>
                      <a:r>
                        <a:rPr lang="fi-FI" sz="18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päättyen 5/2026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Koulun henkilökunta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925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2: Oppilaskunnan toiminnan vakiinnuttaminen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Calibri"/>
                        <a:buChar char="-"/>
                      </a:pPr>
                      <a:r>
                        <a:rPr lang="en-US" dirty="0" err="1"/>
                        <a:t>Luodun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toimintasuunnitelman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toteuttaminen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sekä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kehittäminen</a:t>
                      </a:r>
                      <a:r>
                        <a:rPr lang="en-US" dirty="0"/>
                        <a:t>.</a:t>
                      </a:r>
                    </a:p>
                    <a:p>
                      <a:pPr marL="285750" lvl="0" indent="-285750">
                        <a:buFont typeface="Calibri"/>
                        <a:buChar char="-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8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Alkaen 8/2025,</a:t>
                      </a:r>
                    </a:p>
                    <a:p>
                      <a:pPr lvl="0">
                        <a:buNone/>
                      </a:pPr>
                      <a:r>
                        <a:rPr lang="fi-FI" sz="18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päättyen 5/2026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6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Oppilaskunnan ohjaava opettaja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6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6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Laatuvastaavat</a:t>
                      </a:r>
                      <a:endParaRPr lang="fi-FI" dirty="0"/>
                    </a:p>
                    <a:p>
                      <a:pPr lvl="0">
                        <a:buNone/>
                      </a:pP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386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195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Laajakuva</PresentationFormat>
  <Paragraphs>103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Office-teema</vt:lpstr>
      <vt:lpstr>Virenojan koulu itsearviointiraportti lukuvuosi 24-25</vt:lpstr>
      <vt:lpstr>CAF-prosessin kuvaus</vt:lpstr>
      <vt:lpstr>Tavoite 1: Perustaidot</vt:lpstr>
      <vt:lpstr>Tavoite 2: Hyvinvointi</vt:lpstr>
      <vt:lpstr>Tavoite 3: Kiinnittyminen kouluyhteisöön</vt:lpstr>
      <vt:lpstr>Tavoite 4a: OPS perusaste</vt:lpstr>
      <vt:lpstr>LUKUVUODELLE 2025-2026  keskeiset kehittämiskohteet ovat (rivejä lisätään tarpeen mukaan)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Tuomo Karjalainen</dc:creator>
  <cp:lastModifiedBy>Tuomo Karjalainen</cp:lastModifiedBy>
  <cp:revision>1</cp:revision>
  <dcterms:created xsi:type="dcterms:W3CDTF">2025-06-16T06:39:09Z</dcterms:created>
  <dcterms:modified xsi:type="dcterms:W3CDTF">2025-06-16T06:40:00Z</dcterms:modified>
</cp:coreProperties>
</file>