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559675" cy="10691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8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"/>
          <p:cNvGrpSpPr/>
          <p:nvPr/>
        </p:nvGrpSpPr>
        <p:grpSpPr>
          <a:xfrm>
            <a:off x="-15840" y="0"/>
            <a:ext cx="12229200" cy="6855480"/>
            <a:chOff x="-15840" y="0"/>
            <a:chExt cx="12229200" cy="6855480"/>
          </a:xfrm>
        </p:grpSpPr>
        <p:pic>
          <p:nvPicPr>
            <p:cNvPr id="9" name="Google Shape;7;p1"/>
            <p:cNvPicPr/>
            <p:nvPr/>
          </p:nvPicPr>
          <p:blipFill>
            <a:blip r:embed="rId15"/>
            <a:stretch/>
          </p:blipFill>
          <p:spPr>
            <a:xfrm>
              <a:off x="0" y="0"/>
              <a:ext cx="12188160" cy="6855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CustomShape 2"/>
            <p:cNvSpPr/>
            <p:nvPr/>
          </p:nvSpPr>
          <p:spPr>
            <a:xfrm>
              <a:off x="608040" y="609480"/>
              <a:ext cx="10972080" cy="5637960"/>
            </a:xfrm>
            <a:prstGeom prst="rect">
              <a:avLst/>
            </a:prstGeom>
            <a:noFill/>
            <a:ln w="15840">
              <a:solidFill>
                <a:schemeClr val="accen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" name="Google Shape;9;p1"/>
            <p:cNvPicPr/>
            <p:nvPr/>
          </p:nvPicPr>
          <p:blipFill>
            <a:blip r:embed="rId16"/>
            <a:stretch/>
          </p:blipFill>
          <p:spPr>
            <a:xfrm>
              <a:off x="-15840" y="3153960"/>
              <a:ext cx="776520" cy="605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Google Shape;10;p1"/>
            <p:cNvPicPr/>
            <p:nvPr/>
          </p:nvPicPr>
          <p:blipFill>
            <a:blip r:embed="rId16"/>
            <a:stretch/>
          </p:blipFill>
          <p:spPr>
            <a:xfrm>
              <a:off x="11436840" y="3153960"/>
              <a:ext cx="776520" cy="6058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CustomShape 3"/>
          <p:cNvSpPr/>
          <p:nvPr/>
        </p:nvSpPr>
        <p:spPr>
          <a:xfrm>
            <a:off x="1396080" y="2912400"/>
            <a:ext cx="35136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i-FI" sz="4400" b="0" strike="noStrike" spc="-1">
                <a:latin typeface="Arial"/>
              </a:rPr>
              <a:t>Muokkaa otsikon tekstimuotoa napsauttamalla</a:t>
            </a: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latin typeface="Arial"/>
              </a:rPr>
              <a:t>Muokkaa jäsennyksen tekstimuotoa napsauttamalla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4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Seitsemäs jäsennystaso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1"/>
          <p:cNvGrpSpPr/>
          <p:nvPr/>
        </p:nvGrpSpPr>
        <p:grpSpPr>
          <a:xfrm>
            <a:off x="-15840" y="0"/>
            <a:ext cx="12229200" cy="6855480"/>
            <a:chOff x="-15840" y="0"/>
            <a:chExt cx="12229200" cy="6855480"/>
          </a:xfrm>
        </p:grpSpPr>
        <p:pic>
          <p:nvPicPr>
            <p:cNvPr id="45" name="Google Shape;7;p1"/>
            <p:cNvPicPr/>
            <p:nvPr/>
          </p:nvPicPr>
          <p:blipFill>
            <a:blip r:embed="rId15"/>
            <a:stretch/>
          </p:blipFill>
          <p:spPr>
            <a:xfrm>
              <a:off x="0" y="0"/>
              <a:ext cx="12188160" cy="6855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46" name="CustomShape 2"/>
            <p:cNvSpPr/>
            <p:nvPr/>
          </p:nvSpPr>
          <p:spPr>
            <a:xfrm>
              <a:off x="608040" y="609480"/>
              <a:ext cx="10972080" cy="5637960"/>
            </a:xfrm>
            <a:prstGeom prst="rect">
              <a:avLst/>
            </a:prstGeom>
            <a:noFill/>
            <a:ln w="15840">
              <a:solidFill>
                <a:schemeClr val="accen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47" name="Google Shape;9;p1"/>
            <p:cNvPicPr/>
            <p:nvPr/>
          </p:nvPicPr>
          <p:blipFill>
            <a:blip r:embed="rId16"/>
            <a:stretch/>
          </p:blipFill>
          <p:spPr>
            <a:xfrm>
              <a:off x="-15840" y="3153960"/>
              <a:ext cx="776520" cy="605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Google Shape;10;p1"/>
            <p:cNvPicPr/>
            <p:nvPr/>
          </p:nvPicPr>
          <p:blipFill>
            <a:blip r:embed="rId16"/>
            <a:stretch/>
          </p:blipFill>
          <p:spPr>
            <a:xfrm>
              <a:off x="11436840" y="3153960"/>
              <a:ext cx="776520" cy="6058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9" name="CustomShape 3"/>
          <p:cNvSpPr/>
          <p:nvPr/>
        </p:nvSpPr>
        <p:spPr>
          <a:xfrm>
            <a:off x="1396080" y="2421360"/>
            <a:ext cx="9406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PlaceHolder 4"/>
          <p:cNvSpPr>
            <a:spLocks noGrp="1"/>
          </p:cNvSpPr>
          <p:nvPr>
            <p:ph type="title"/>
          </p:nvPr>
        </p:nvSpPr>
        <p:spPr>
          <a:xfrm>
            <a:off x="1293840" y="1501200"/>
            <a:ext cx="37177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fi-FI" sz="1800" b="0" strike="noStrike" spc="-1">
                <a:latin typeface="Arial"/>
              </a:rPr>
              <a:t>Muokkaa otsikon tekstimuotoa napsauttamalla</a:t>
            </a: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5418720" y="982080"/>
            <a:ext cx="2668320" cy="4893120"/>
          </a:xfrm>
          <a:prstGeom prst="rect">
            <a:avLst/>
          </a:prstGeom>
        </p:spPr>
        <p:txBody>
          <a:bodyPr lIns="0" tIns="0" rIns="0" bIns="0">
            <a:normAutofit fontScale="1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Muokkaa jäsennyksen tekstimuotoa napsauttamalla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Seitsemäs jäsennystaso</a:t>
            </a:r>
          </a:p>
        </p:txBody>
      </p:sp>
      <p:sp>
        <p:nvSpPr>
          <p:cNvPr id="52" name="PlaceHolder 6"/>
          <p:cNvSpPr>
            <a:spLocks noGrp="1"/>
          </p:cNvSpPr>
          <p:nvPr>
            <p:ph type="body"/>
          </p:nvPr>
        </p:nvSpPr>
        <p:spPr>
          <a:xfrm>
            <a:off x="8221320" y="982080"/>
            <a:ext cx="2668320" cy="4893120"/>
          </a:xfrm>
          <a:prstGeom prst="rect">
            <a:avLst/>
          </a:prstGeom>
        </p:spPr>
        <p:txBody>
          <a:bodyPr lIns="0" tIns="0" rIns="0" bIns="0">
            <a:normAutofit fontScale="1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Muokkaa jäsennyksen tekstimuotoa napsauttamalla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Seitsemäs jäsennystaso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1"/>
          <p:cNvGrpSpPr/>
          <p:nvPr/>
        </p:nvGrpSpPr>
        <p:grpSpPr>
          <a:xfrm>
            <a:off x="-15840" y="0"/>
            <a:ext cx="12229200" cy="6855480"/>
            <a:chOff x="-15840" y="0"/>
            <a:chExt cx="12229200" cy="6855480"/>
          </a:xfrm>
        </p:grpSpPr>
        <p:pic>
          <p:nvPicPr>
            <p:cNvPr id="90" name="Google Shape;7;p1"/>
            <p:cNvPicPr/>
            <p:nvPr/>
          </p:nvPicPr>
          <p:blipFill>
            <a:blip r:embed="rId15"/>
            <a:stretch/>
          </p:blipFill>
          <p:spPr>
            <a:xfrm>
              <a:off x="0" y="0"/>
              <a:ext cx="12188160" cy="6855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91" name="CustomShape 2"/>
            <p:cNvSpPr/>
            <p:nvPr/>
          </p:nvSpPr>
          <p:spPr>
            <a:xfrm>
              <a:off x="608040" y="609480"/>
              <a:ext cx="10972080" cy="5637960"/>
            </a:xfrm>
            <a:prstGeom prst="rect">
              <a:avLst/>
            </a:prstGeom>
            <a:noFill/>
            <a:ln w="15840">
              <a:solidFill>
                <a:schemeClr val="accen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2" name="Google Shape;9;p1"/>
            <p:cNvPicPr/>
            <p:nvPr/>
          </p:nvPicPr>
          <p:blipFill>
            <a:blip r:embed="rId16"/>
            <a:stretch/>
          </p:blipFill>
          <p:spPr>
            <a:xfrm>
              <a:off x="-15840" y="3153960"/>
              <a:ext cx="776520" cy="605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Google Shape;10;p1"/>
            <p:cNvPicPr/>
            <p:nvPr/>
          </p:nvPicPr>
          <p:blipFill>
            <a:blip r:embed="rId16"/>
            <a:stretch/>
          </p:blipFill>
          <p:spPr>
            <a:xfrm>
              <a:off x="11436840" y="3153960"/>
              <a:ext cx="776520" cy="6058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4" name="Group 3"/>
          <p:cNvGrpSpPr/>
          <p:nvPr/>
        </p:nvGrpSpPr>
        <p:grpSpPr>
          <a:xfrm>
            <a:off x="-16920" y="0"/>
            <a:ext cx="12230280" cy="6855480"/>
            <a:chOff x="-16920" y="0"/>
            <a:chExt cx="12230280" cy="6855480"/>
          </a:xfrm>
        </p:grpSpPr>
        <p:pic>
          <p:nvPicPr>
            <p:cNvPr id="95" name="Google Shape;30;p4"/>
            <p:cNvPicPr/>
            <p:nvPr/>
          </p:nvPicPr>
          <p:blipFill>
            <a:blip r:embed="rId17"/>
            <a:stretch/>
          </p:blipFill>
          <p:spPr>
            <a:xfrm>
              <a:off x="0" y="0"/>
              <a:ext cx="12188160" cy="6855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96" name="CustomShape 4"/>
            <p:cNvSpPr/>
            <p:nvPr/>
          </p:nvSpPr>
          <p:spPr>
            <a:xfrm>
              <a:off x="2328480" y="1540800"/>
              <a:ext cx="7543080" cy="3834720"/>
            </a:xfrm>
            <a:prstGeom prst="rect">
              <a:avLst/>
            </a:prstGeom>
            <a:noFill/>
            <a:ln w="15840">
              <a:solidFill>
                <a:schemeClr val="accen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7" name="Google Shape;32;p4"/>
            <p:cNvPicPr/>
            <p:nvPr/>
          </p:nvPicPr>
          <p:blipFill>
            <a:blip r:embed="rId18"/>
            <a:stretch/>
          </p:blipFill>
          <p:spPr>
            <a:xfrm>
              <a:off x="-16920" y="3147480"/>
              <a:ext cx="2477160" cy="612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Google Shape;33;p4"/>
            <p:cNvPicPr/>
            <p:nvPr/>
          </p:nvPicPr>
          <p:blipFill>
            <a:blip r:embed="rId18"/>
            <a:stretch/>
          </p:blipFill>
          <p:spPr>
            <a:xfrm>
              <a:off x="9736200" y="3147480"/>
              <a:ext cx="2477160" cy="612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9" name="CustomShape 5"/>
          <p:cNvSpPr/>
          <p:nvPr/>
        </p:nvSpPr>
        <p:spPr>
          <a:xfrm>
            <a:off x="2692440" y="3522240"/>
            <a:ext cx="68148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PlaceHolder 6"/>
          <p:cNvSpPr>
            <a:spLocks noGrp="1"/>
          </p:cNvSpPr>
          <p:nvPr>
            <p:ph type="title"/>
          </p:nvPr>
        </p:nvSpPr>
        <p:spPr>
          <a:xfrm>
            <a:off x="1293840" y="1501200"/>
            <a:ext cx="37177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fi-FI" sz="1800" b="0" strike="noStrike" spc="-1">
                <a:latin typeface="Arial"/>
              </a:rPr>
              <a:t>Muokkaa otsikon tekstimuotoa napsauttamalla</a:t>
            </a:r>
          </a:p>
        </p:txBody>
      </p:sp>
      <p:sp>
        <p:nvSpPr>
          <p:cNvPr id="101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latin typeface="Arial"/>
              </a:rPr>
              <a:t>Muokkaa jäsennyksen tekstimuotoa napsauttamalla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4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Seitsemäs jäsennystaso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"/>
          <p:cNvGrpSpPr/>
          <p:nvPr/>
        </p:nvGrpSpPr>
        <p:grpSpPr>
          <a:xfrm>
            <a:off x="-15840" y="0"/>
            <a:ext cx="12229200" cy="6855480"/>
            <a:chOff x="-15840" y="0"/>
            <a:chExt cx="12229200" cy="6855480"/>
          </a:xfrm>
        </p:grpSpPr>
        <p:pic>
          <p:nvPicPr>
            <p:cNvPr id="139" name="Google Shape;7;p1"/>
            <p:cNvPicPr/>
            <p:nvPr/>
          </p:nvPicPr>
          <p:blipFill>
            <a:blip r:embed="rId15"/>
            <a:stretch/>
          </p:blipFill>
          <p:spPr>
            <a:xfrm>
              <a:off x="0" y="0"/>
              <a:ext cx="12188160" cy="6855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0" name="CustomShape 2"/>
            <p:cNvSpPr/>
            <p:nvPr/>
          </p:nvSpPr>
          <p:spPr>
            <a:xfrm>
              <a:off x="608040" y="609480"/>
              <a:ext cx="10972080" cy="5637960"/>
            </a:xfrm>
            <a:prstGeom prst="rect">
              <a:avLst/>
            </a:prstGeom>
            <a:noFill/>
            <a:ln w="15840">
              <a:solidFill>
                <a:schemeClr val="accen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41" name="Google Shape;9;p1"/>
            <p:cNvPicPr/>
            <p:nvPr/>
          </p:nvPicPr>
          <p:blipFill>
            <a:blip r:embed="rId16"/>
            <a:stretch/>
          </p:blipFill>
          <p:spPr>
            <a:xfrm>
              <a:off x="-15840" y="3153960"/>
              <a:ext cx="776520" cy="605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Google Shape;10;p1"/>
            <p:cNvPicPr/>
            <p:nvPr/>
          </p:nvPicPr>
          <p:blipFill>
            <a:blip r:embed="rId16"/>
            <a:stretch/>
          </p:blipFill>
          <p:spPr>
            <a:xfrm>
              <a:off x="11436840" y="3153960"/>
              <a:ext cx="776520" cy="6058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43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i-FI" sz="4400" b="0" strike="noStrike" spc="-1">
                <a:latin typeface="Arial"/>
              </a:rPr>
              <a:t>Muokkaa otsikon tekstimuotoa napsauttamalla</a:t>
            </a: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latin typeface="Arial"/>
              </a:rPr>
              <a:t>Muokkaa jäsennyksen tekstimuotoa napsauttamalla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4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Seitsemäs jäsennystaso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happiness.report/ed/2017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1293840" y="1388520"/>
            <a:ext cx="371772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i-FI" sz="4000" b="1" strike="noStrike" spc="-1">
                <a:solidFill>
                  <a:srgbClr val="262626"/>
                </a:solidFill>
                <a:latin typeface="Garamond"/>
                <a:ea typeface="Garamond"/>
              </a:rPr>
              <a:t>Suomi-Finland</a:t>
            </a:r>
            <a:endParaRPr lang="fi-FI" sz="4000" b="0" strike="noStrike" spc="-1">
              <a:latin typeface="Arial"/>
            </a:endParaRPr>
          </a:p>
        </p:txBody>
      </p:sp>
      <p:pic>
        <p:nvPicPr>
          <p:cNvPr id="182" name="Google Shape;185;p24"/>
          <p:cNvPicPr/>
          <p:nvPr/>
        </p:nvPicPr>
        <p:blipFill>
          <a:blip r:embed="rId2"/>
          <a:stretch/>
        </p:blipFill>
        <p:spPr>
          <a:xfrm>
            <a:off x="5418000" y="1190880"/>
            <a:ext cx="5469840" cy="4475520"/>
          </a:xfrm>
          <a:prstGeom prst="rect">
            <a:avLst/>
          </a:prstGeom>
          <a:ln>
            <a:noFill/>
          </a:ln>
        </p:spPr>
      </p:pic>
      <p:sp>
        <p:nvSpPr>
          <p:cNvPr id="183" name="CustomShape 2"/>
          <p:cNvSpPr/>
          <p:nvPr/>
        </p:nvSpPr>
        <p:spPr>
          <a:xfrm>
            <a:off x="1293840" y="3031200"/>
            <a:ext cx="3826080" cy="291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Population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: 5,6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million</a:t>
            </a:r>
            <a:endParaRPr lang="fi-FI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79"/>
              </a:spcBef>
            </a:pP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(18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inhabitats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per 1 km2)</a:t>
            </a:r>
            <a:endParaRPr lang="fi-FI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79"/>
              </a:spcBef>
            </a:pP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-a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lot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of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forests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and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lakes</a:t>
            </a:r>
            <a:endParaRPr lang="fi-FI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79"/>
              </a:spcBef>
            </a:pP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-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four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seasons</a:t>
            </a:r>
            <a:endParaRPr lang="fi-FI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79"/>
              </a:spcBef>
            </a:pP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-a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lot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of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snow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in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winter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(in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Lapland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)</a:t>
            </a:r>
            <a:endParaRPr lang="fi-FI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79"/>
              </a:spcBef>
            </a:pP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-Santa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Claus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lives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in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Lapland</a:t>
            </a:r>
            <a:endParaRPr lang="fi-FI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79"/>
              </a:spcBef>
            </a:pP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-a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lot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of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mosquitoes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in summer (in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Lapland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)</a:t>
            </a:r>
            <a:endParaRPr lang="fi-FI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79"/>
              </a:spcBef>
            </a:pP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-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temperature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varies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from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+30 to -30 Celsius!</a:t>
            </a:r>
            <a:endParaRPr lang="fi-FI" sz="1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1293840" y="1388520"/>
            <a:ext cx="371772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i-FI" sz="2400" b="1" strike="noStrike" spc="-1">
                <a:solidFill>
                  <a:srgbClr val="262626"/>
                </a:solidFill>
                <a:latin typeface="Garamond"/>
                <a:ea typeface="Garamond"/>
              </a:rPr>
              <a:t>Finland Facts</a:t>
            </a:r>
            <a:endParaRPr lang="fi-FI" sz="2400" b="0" strike="noStrike" spc="-1">
              <a:latin typeface="Arial"/>
            </a:endParaRPr>
          </a:p>
        </p:txBody>
      </p:sp>
      <p:pic>
        <p:nvPicPr>
          <p:cNvPr id="185" name="Google Shape;192;p25"/>
          <p:cNvPicPr/>
          <p:nvPr/>
        </p:nvPicPr>
        <p:blipFill>
          <a:blip r:embed="rId2"/>
          <a:stretch/>
        </p:blipFill>
        <p:spPr>
          <a:xfrm>
            <a:off x="5660280" y="0"/>
            <a:ext cx="4719240" cy="6612480"/>
          </a:xfrm>
          <a:prstGeom prst="rect">
            <a:avLst/>
          </a:prstGeom>
          <a:ln>
            <a:noFill/>
          </a:ln>
        </p:spPr>
      </p:pic>
      <p:sp>
        <p:nvSpPr>
          <p:cNvPr id="186" name="CustomShape 2"/>
          <p:cNvSpPr/>
          <p:nvPr/>
        </p:nvSpPr>
        <p:spPr>
          <a:xfrm>
            <a:off x="1293840" y="3031200"/>
            <a:ext cx="3717720" cy="24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i-FI" sz="2000" b="0" strike="noStrike" spc="-1">
                <a:solidFill>
                  <a:srgbClr val="262626"/>
                </a:solidFill>
                <a:latin typeface="Garamond"/>
                <a:ea typeface="Garamond"/>
              </a:rPr>
              <a:t>We are highly educated.</a:t>
            </a:r>
            <a:endParaRPr lang="fi-FI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fi-FI" sz="2000" b="0" strike="noStrike" spc="-1">
                <a:solidFill>
                  <a:srgbClr val="262626"/>
                </a:solidFill>
                <a:latin typeface="Garamond"/>
                <a:ea typeface="Garamond"/>
              </a:rPr>
              <a:t>We drink coffee and go to sauna</a:t>
            </a:r>
            <a:endParaRPr lang="fi-FI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fi-FI" sz="2000" b="0" strike="noStrike" spc="-1">
                <a:solidFill>
                  <a:srgbClr val="262626"/>
                </a:solidFill>
                <a:latin typeface="Garamond"/>
                <a:ea typeface="Garamond"/>
              </a:rPr>
              <a:t> all day- all night long.</a:t>
            </a:r>
            <a:endParaRPr lang="fi-FI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fi-FI" sz="2000" b="0" strike="noStrike" spc="-1">
                <a:solidFill>
                  <a:srgbClr val="262626"/>
                </a:solidFill>
                <a:latin typeface="Garamond"/>
                <a:ea typeface="Garamond"/>
              </a:rPr>
              <a:t>We like ice cream- a lot!</a:t>
            </a:r>
            <a:endParaRPr lang="fi-FI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1293840" y="1388520"/>
            <a:ext cx="371772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i-FI" sz="28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The</a:t>
            </a:r>
            <a:r>
              <a:rPr lang="fi-FI" sz="28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</a:t>
            </a:r>
            <a:r>
              <a:rPr lang="fi-FI" sz="28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World´s</a:t>
            </a:r>
            <a:r>
              <a:rPr lang="fi-FI" sz="28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</a:t>
            </a:r>
            <a:r>
              <a:rPr lang="fi-FI" sz="28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Happiest</a:t>
            </a:r>
            <a:r>
              <a:rPr lang="fi-FI" sz="28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Country 2018-2023</a:t>
            </a:r>
            <a:endParaRPr lang="fi-FI" sz="2800" b="0" strike="noStrike" spc="-1" dirty="0">
              <a:latin typeface="Arial"/>
            </a:endParaRPr>
          </a:p>
        </p:txBody>
      </p:sp>
      <p:pic>
        <p:nvPicPr>
          <p:cNvPr id="188" name="Google Shape;199;p26"/>
          <p:cNvPicPr/>
          <p:nvPr/>
        </p:nvPicPr>
        <p:blipFill>
          <a:blip r:embed="rId2"/>
          <a:stretch/>
        </p:blipFill>
        <p:spPr>
          <a:xfrm>
            <a:off x="6739200" y="982800"/>
            <a:ext cx="2827800" cy="4892040"/>
          </a:xfrm>
          <a:prstGeom prst="rect">
            <a:avLst/>
          </a:prstGeom>
          <a:ln>
            <a:noFill/>
          </a:ln>
        </p:spPr>
      </p:pic>
      <p:sp>
        <p:nvSpPr>
          <p:cNvPr id="189" name="CustomShape 2"/>
          <p:cNvSpPr/>
          <p:nvPr/>
        </p:nvSpPr>
        <p:spPr>
          <a:xfrm>
            <a:off x="1293840" y="3031200"/>
            <a:ext cx="3717720" cy="24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i-FI" sz="1800" b="0" u="sng" strike="noStrike" spc="-1">
                <a:solidFill>
                  <a:srgbClr val="A8BF4D"/>
                </a:solidFill>
                <a:uFillTx/>
                <a:latin typeface="Garamond"/>
                <a:ea typeface="Garamond"/>
                <a:hlinkClick r:id="rId3"/>
              </a:rPr>
              <a:t>World Happiness Report</a:t>
            </a:r>
            <a:r>
              <a:rPr lang="fi-FI" sz="1800" b="0" strike="noStrike" spc="-1">
                <a:solidFill>
                  <a:srgbClr val="262626"/>
                </a:solidFill>
                <a:latin typeface="Garamond"/>
                <a:ea typeface="Garamond"/>
              </a:rPr>
              <a:t> </a:t>
            </a:r>
            <a:endParaRPr lang="fi-FI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lang="fi-FI" sz="1800" b="0" strike="noStrike" spc="-1">
                <a:solidFill>
                  <a:srgbClr val="262626"/>
                </a:solidFill>
                <a:latin typeface="Garamond"/>
                <a:ea typeface="Garamond"/>
              </a:rPr>
              <a:t>We are so happy because we are going to live a long and healthy life. </a:t>
            </a:r>
            <a:endParaRPr lang="fi-FI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lang="fi-FI" sz="1800" b="0" strike="noStrike" spc="-1">
                <a:solidFill>
                  <a:srgbClr val="262626"/>
                </a:solidFill>
                <a:latin typeface="Garamond"/>
                <a:ea typeface="Garamond"/>
              </a:rPr>
              <a:t>Our GDP (gross domestic product) is high and we have social freedom, people are generous and we do not have corruption.</a:t>
            </a:r>
            <a:endParaRPr lang="fi-FI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lang="fi-FI" sz="1800" b="0" strike="noStrike" spc="-1">
                <a:solidFill>
                  <a:srgbClr val="262626"/>
                </a:solidFill>
                <a:latin typeface="Garamond"/>
                <a:ea typeface="Garamond"/>
              </a:rPr>
              <a:t>☺</a:t>
            </a:r>
            <a:endParaRPr lang="fi-FI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1295280" y="982080"/>
            <a:ext cx="9600480" cy="130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i-FI" sz="4400" b="1" strike="noStrike" spc="-1">
                <a:solidFill>
                  <a:srgbClr val="262626"/>
                </a:solidFill>
                <a:latin typeface="Garamond"/>
                <a:ea typeface="Garamond"/>
              </a:rPr>
              <a:t>Finnish Nightmares</a:t>
            </a:r>
            <a:endParaRPr lang="fi-FI" sz="4400" b="0" strike="noStrike" spc="-1">
              <a:latin typeface="Arial"/>
            </a:endParaRPr>
          </a:p>
        </p:txBody>
      </p:sp>
      <p:pic>
        <p:nvPicPr>
          <p:cNvPr id="191" name="Google Shape;206;p27"/>
          <p:cNvPicPr/>
          <p:nvPr/>
        </p:nvPicPr>
        <p:blipFill>
          <a:blip r:embed="rId2"/>
          <a:stretch/>
        </p:blipFill>
        <p:spPr>
          <a:xfrm>
            <a:off x="1396800" y="2560680"/>
            <a:ext cx="4520880" cy="3309120"/>
          </a:xfrm>
          <a:prstGeom prst="rect">
            <a:avLst/>
          </a:prstGeom>
          <a:ln>
            <a:noFill/>
          </a:ln>
        </p:spPr>
      </p:pic>
      <p:pic>
        <p:nvPicPr>
          <p:cNvPr id="192" name="Google Shape;207;p27"/>
          <p:cNvPicPr/>
          <p:nvPr/>
        </p:nvPicPr>
        <p:blipFill>
          <a:blip r:embed="rId3"/>
          <a:stretch/>
        </p:blipFill>
        <p:spPr>
          <a:xfrm>
            <a:off x="6300360" y="2560680"/>
            <a:ext cx="4097160" cy="288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1295280" y="4815360"/>
            <a:ext cx="9609120" cy="56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i-FI" sz="2400" b="1" strike="noStrike" spc="-1">
                <a:solidFill>
                  <a:srgbClr val="262626"/>
                </a:solidFill>
                <a:latin typeface="Garamond"/>
                <a:ea typeface="Garamond"/>
              </a:rPr>
              <a:t>Orimattila- A Small and Vivid Town in Southern of Finland</a:t>
            </a:r>
            <a:endParaRPr lang="fi-FI" sz="2400" b="0" strike="noStrike" spc="-1">
              <a:latin typeface="Arial"/>
            </a:endParaRPr>
          </a:p>
        </p:txBody>
      </p:sp>
      <p:pic>
        <p:nvPicPr>
          <p:cNvPr id="194" name="Google Shape;213;p28"/>
          <p:cNvPicPr/>
          <p:nvPr/>
        </p:nvPicPr>
        <p:blipFill>
          <a:blip r:embed="rId2"/>
          <a:srcRect l="19356" r="19356"/>
          <a:stretch/>
        </p:blipFill>
        <p:spPr>
          <a:xfrm>
            <a:off x="1047600" y="985680"/>
            <a:ext cx="10105200" cy="3334680"/>
          </a:xfrm>
          <a:prstGeom prst="rect">
            <a:avLst/>
          </a:prstGeom>
          <a:ln w="57240">
            <a:solidFill>
              <a:srgbClr val="7F7F7F"/>
            </a:solidFill>
            <a:miter/>
          </a:ln>
        </p:spPr>
      </p:pic>
      <p:sp>
        <p:nvSpPr>
          <p:cNvPr id="195" name="CustomShape 2"/>
          <p:cNvSpPr/>
          <p:nvPr/>
        </p:nvSpPr>
        <p:spPr>
          <a:xfrm>
            <a:off x="1295280" y="5382000"/>
            <a:ext cx="9729000" cy="60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i-FI" sz="1600" b="1" strike="noStrike" spc="-1">
                <a:solidFill>
                  <a:srgbClr val="262626"/>
                </a:solidFill>
                <a:latin typeface="Garamond"/>
                <a:ea typeface="Garamond"/>
              </a:rPr>
              <a:t>16 000 inhabitats, 20 km from Lahti (famous for its winter sport events) and 90 km from Helsinki (the capital of Finland)</a:t>
            </a:r>
            <a:endParaRPr lang="fi-FI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1293840" y="1388520"/>
            <a:ext cx="371772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i-FI" sz="2400" b="1" strike="noStrike" spc="-1">
                <a:solidFill>
                  <a:srgbClr val="262626"/>
                </a:solidFill>
                <a:latin typeface="Garamond"/>
                <a:ea typeface="Garamond"/>
              </a:rPr>
              <a:t>Welcome to Pennala!</a:t>
            </a:r>
            <a:endParaRPr lang="fi-FI" sz="2400" b="0" strike="noStrike" spc="-1"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1293840" y="3031200"/>
            <a:ext cx="3717720" cy="24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7000"/>
          </a:bodyPr>
          <a:lstStyle/>
          <a:p>
            <a:pPr algn="ctr">
              <a:lnSpc>
                <a:spcPct val="100000"/>
              </a:lnSpc>
            </a:pPr>
            <a:r>
              <a:rPr lang="fi-FI" sz="1600" b="0" strike="noStrike" spc="-1">
                <a:solidFill>
                  <a:srgbClr val="262626"/>
                </a:solidFill>
                <a:latin typeface="Garamond"/>
                <a:ea typeface="Garamond"/>
              </a:rPr>
              <a:t>”</a:t>
            </a:r>
            <a:r>
              <a:rPr lang="fi-FI" sz="1800" b="1" strike="noStrike" spc="-1">
                <a:solidFill>
                  <a:srgbClr val="262626"/>
                </a:solidFill>
                <a:latin typeface="Garamond"/>
                <a:ea typeface="Garamond"/>
              </a:rPr>
              <a:t>Very nice to see you. Good to have you here.</a:t>
            </a:r>
            <a:endParaRPr lang="fi-FI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33"/>
              </a:spcBef>
            </a:pPr>
            <a:r>
              <a:rPr lang="fi-FI" sz="1800" b="1" strike="noStrike" spc="-1">
                <a:solidFill>
                  <a:srgbClr val="262626"/>
                </a:solidFill>
                <a:latin typeface="Garamond"/>
                <a:ea typeface="Garamond"/>
              </a:rPr>
              <a:t>This is our pink school and it´s very dear.</a:t>
            </a:r>
            <a:endParaRPr lang="fi-FI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33"/>
              </a:spcBef>
            </a:pPr>
            <a:r>
              <a:rPr lang="fi-FI" sz="1800" b="1" strike="noStrike" spc="-1">
                <a:solidFill>
                  <a:srgbClr val="262626"/>
                </a:solidFill>
                <a:latin typeface="Garamond"/>
                <a:ea typeface="Garamond"/>
              </a:rPr>
              <a:t>I am very happy, because you are here.</a:t>
            </a:r>
            <a:endParaRPr lang="fi-FI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33"/>
              </a:spcBef>
            </a:pPr>
            <a:r>
              <a:rPr lang="fi-FI" sz="1800" b="1" strike="noStrike" spc="-1">
                <a:solidFill>
                  <a:srgbClr val="262626"/>
                </a:solidFill>
                <a:latin typeface="Garamond"/>
                <a:ea typeface="Garamond"/>
              </a:rPr>
              <a:t>Hello and Hooray, Hip-Hey please come again.”</a:t>
            </a:r>
            <a:endParaRPr lang="fi-FI" sz="1800" b="0" strike="noStrike" spc="-1">
              <a:latin typeface="Arial"/>
            </a:endParaRPr>
          </a:p>
        </p:txBody>
      </p:sp>
      <p:pic>
        <p:nvPicPr>
          <p:cNvPr id="198" name="Google Shape;172;p22"/>
          <p:cNvPicPr/>
          <p:nvPr/>
        </p:nvPicPr>
        <p:blipFill>
          <a:blip r:embed="rId2"/>
          <a:stretch/>
        </p:blipFill>
        <p:spPr>
          <a:xfrm>
            <a:off x="5418000" y="1933560"/>
            <a:ext cx="5469840" cy="2990520"/>
          </a:xfrm>
          <a:prstGeom prst="rect">
            <a:avLst/>
          </a:prstGeom>
          <a:ln>
            <a:noFill/>
          </a:ln>
        </p:spPr>
      </p:pic>
      <p:pic>
        <p:nvPicPr>
          <p:cNvPr id="199" name="Google Shape;173;p22"/>
          <p:cNvPicPr/>
          <p:nvPr/>
        </p:nvPicPr>
        <p:blipFill>
          <a:blip r:embed="rId3"/>
          <a:stretch/>
        </p:blipFill>
        <p:spPr>
          <a:xfrm>
            <a:off x="5851440" y="3184560"/>
            <a:ext cx="486720" cy="48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293840" y="1388520"/>
            <a:ext cx="371772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i-FI" sz="2400" b="1" strike="noStrike" spc="-1">
                <a:solidFill>
                  <a:srgbClr val="262626"/>
                </a:solidFill>
                <a:latin typeface="Garamond"/>
                <a:ea typeface="Garamond"/>
              </a:rPr>
              <a:t>Pennala Primary School</a:t>
            </a:r>
            <a:br/>
            <a:endParaRPr lang="fi-FI" sz="2400" b="0" strike="noStrike" spc="-1">
              <a:latin typeface="Arial"/>
            </a:endParaRPr>
          </a:p>
        </p:txBody>
      </p:sp>
      <p:pic>
        <p:nvPicPr>
          <p:cNvPr id="201" name="Google Shape;157;p20"/>
          <p:cNvPicPr/>
          <p:nvPr/>
        </p:nvPicPr>
        <p:blipFill>
          <a:blip r:embed="rId2"/>
          <a:stretch/>
        </p:blipFill>
        <p:spPr>
          <a:xfrm>
            <a:off x="6215760" y="982800"/>
            <a:ext cx="3874680" cy="4892040"/>
          </a:xfrm>
          <a:prstGeom prst="rect">
            <a:avLst/>
          </a:prstGeom>
          <a:ln>
            <a:noFill/>
          </a:ln>
        </p:spPr>
      </p:pic>
      <p:sp>
        <p:nvSpPr>
          <p:cNvPr id="202" name="CustomShape 2"/>
          <p:cNvSpPr/>
          <p:nvPr/>
        </p:nvSpPr>
        <p:spPr>
          <a:xfrm>
            <a:off x="1293840" y="3031200"/>
            <a:ext cx="3717720" cy="24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i-FI" sz="16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120 </a:t>
            </a:r>
            <a:r>
              <a:rPr lang="fi-FI" sz="16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pupils</a:t>
            </a:r>
            <a:r>
              <a:rPr lang="fi-FI" sz="16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- </a:t>
            </a:r>
            <a:r>
              <a:rPr lang="fi-FI" sz="16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grades</a:t>
            </a:r>
            <a:r>
              <a:rPr lang="fi-FI" sz="16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1st to 6th</a:t>
            </a:r>
            <a:endParaRPr lang="fi-FI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21"/>
              </a:spcBef>
            </a:pPr>
            <a:r>
              <a:rPr lang="fi-FI" sz="16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(</a:t>
            </a:r>
            <a:r>
              <a:rPr lang="fi-FI" sz="16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age</a:t>
            </a:r>
            <a:r>
              <a:rPr lang="fi-FI" sz="16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</a:t>
            </a:r>
            <a:r>
              <a:rPr lang="fi-FI" sz="16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from</a:t>
            </a:r>
            <a:r>
              <a:rPr lang="fi-FI" sz="16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7 to 13 </a:t>
            </a:r>
            <a:r>
              <a:rPr lang="fi-FI" sz="16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years</a:t>
            </a:r>
            <a:r>
              <a:rPr lang="fi-FI" sz="16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</a:t>
            </a:r>
            <a:r>
              <a:rPr lang="fi-FI" sz="16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old</a:t>
            </a:r>
            <a:r>
              <a:rPr lang="fi-FI" sz="16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)</a:t>
            </a:r>
            <a:endParaRPr lang="fi-FI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21"/>
              </a:spcBef>
            </a:pPr>
            <a:r>
              <a:rPr lang="fi-FI" sz="1600" b="1" spc="-1" dirty="0">
                <a:solidFill>
                  <a:srgbClr val="262626"/>
                </a:solidFill>
                <a:latin typeface="Garamond"/>
                <a:ea typeface="Garamond"/>
              </a:rPr>
              <a:t>7</a:t>
            </a:r>
            <a:r>
              <a:rPr lang="fi-FI" sz="16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</a:t>
            </a:r>
            <a:r>
              <a:rPr lang="fi-FI" sz="16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Classroom</a:t>
            </a:r>
            <a:r>
              <a:rPr lang="fi-FI" sz="16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Teachers</a:t>
            </a:r>
            <a:endParaRPr lang="fi-FI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21"/>
              </a:spcBef>
            </a:pPr>
            <a:r>
              <a:rPr lang="fi-FI" sz="16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1 </a:t>
            </a:r>
            <a:r>
              <a:rPr lang="fi-FI" sz="16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Special</a:t>
            </a:r>
            <a:r>
              <a:rPr lang="fi-FI" sz="16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</a:t>
            </a:r>
            <a:r>
              <a:rPr lang="fi-FI" sz="16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Needs</a:t>
            </a:r>
            <a:r>
              <a:rPr lang="fi-FI" sz="16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Teachers</a:t>
            </a:r>
            <a:endParaRPr lang="fi-FI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21"/>
              </a:spcBef>
            </a:pPr>
            <a:r>
              <a:rPr lang="fi-FI" sz="16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3 </a:t>
            </a:r>
            <a:r>
              <a:rPr lang="fi-FI" sz="16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Special</a:t>
            </a:r>
            <a:r>
              <a:rPr lang="fi-FI" sz="16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</a:t>
            </a:r>
            <a:r>
              <a:rPr lang="fi-FI" sz="16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Needs</a:t>
            </a:r>
            <a:r>
              <a:rPr lang="fi-FI" sz="16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</a:t>
            </a:r>
            <a:r>
              <a:rPr lang="fi-FI" sz="16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Assistants</a:t>
            </a:r>
            <a:endParaRPr lang="fi-FI" sz="1600" b="1" strike="noStrike" spc="-1" dirty="0">
              <a:solidFill>
                <a:srgbClr val="262626"/>
              </a:solidFill>
              <a:latin typeface="Garamond"/>
              <a:ea typeface="Garamond"/>
            </a:endParaRPr>
          </a:p>
          <a:p>
            <a:pPr algn="ctr">
              <a:lnSpc>
                <a:spcPct val="100000"/>
              </a:lnSpc>
              <a:spcBef>
                <a:spcPts val="921"/>
              </a:spcBef>
            </a:pPr>
            <a:r>
              <a:rPr lang="fi-FI" sz="1600" b="1" strike="noStrike" spc="-1" dirty="0">
                <a:solidFill>
                  <a:srgbClr val="262626"/>
                </a:solidFill>
                <a:latin typeface="Garamond"/>
              </a:rPr>
              <a:t>1 </a:t>
            </a:r>
            <a:r>
              <a:rPr lang="fi-FI" sz="1600" b="1" strike="noStrike" spc="-1" dirty="0" err="1">
                <a:solidFill>
                  <a:srgbClr val="262626"/>
                </a:solidFill>
                <a:latin typeface="Garamond"/>
              </a:rPr>
              <a:t>Headmaster</a:t>
            </a:r>
            <a:endParaRPr lang="fi-FI" sz="1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1293840" y="1388520"/>
            <a:ext cx="371772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i-FI" sz="2400" b="1" strike="noStrike" spc="-1">
                <a:solidFill>
                  <a:srgbClr val="262626"/>
                </a:solidFill>
                <a:latin typeface="Garamond"/>
                <a:ea typeface="Garamond"/>
              </a:rPr>
              <a:t>Pennala´s School</a:t>
            </a:r>
            <a:endParaRPr lang="fi-FI" sz="24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1293840" y="3031200"/>
            <a:ext cx="3717720" cy="24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0000"/>
          </a:bodyPr>
          <a:lstStyle/>
          <a:p>
            <a:pPr algn="ctr">
              <a:lnSpc>
                <a:spcPct val="100000"/>
              </a:lnSpc>
            </a:pPr>
            <a:r>
              <a:rPr lang="fi-FI" sz="1600" b="1" strike="noStrike" spc="-1">
                <a:solidFill>
                  <a:srgbClr val="262626"/>
                </a:solidFill>
                <a:latin typeface="Garamond"/>
                <a:ea typeface="Garamond"/>
              </a:rPr>
              <a:t>Our school´s values in educational programmes are:</a:t>
            </a:r>
            <a:endParaRPr lang="fi-FI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96"/>
              </a:spcBef>
            </a:pPr>
            <a:r>
              <a:rPr lang="fi-FI" sz="1600" b="1" strike="noStrike" spc="-1">
                <a:solidFill>
                  <a:srgbClr val="262626"/>
                </a:solidFill>
                <a:latin typeface="Garamond"/>
                <a:ea typeface="Garamond"/>
              </a:rPr>
              <a:t>-appreciate your roots, environment and all people</a:t>
            </a:r>
            <a:endParaRPr lang="fi-FI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96"/>
              </a:spcBef>
            </a:pPr>
            <a:r>
              <a:rPr lang="fi-FI" sz="1600" b="1" strike="noStrike" spc="-1">
                <a:solidFill>
                  <a:srgbClr val="262626"/>
                </a:solidFill>
                <a:latin typeface="Garamond"/>
                <a:ea typeface="Garamond"/>
              </a:rPr>
              <a:t>-be a good friend</a:t>
            </a:r>
            <a:endParaRPr lang="fi-FI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96"/>
              </a:spcBef>
            </a:pPr>
            <a:r>
              <a:rPr lang="fi-FI" sz="1600" b="1" strike="noStrike" spc="-1">
                <a:solidFill>
                  <a:srgbClr val="262626"/>
                </a:solidFill>
                <a:latin typeface="Garamond"/>
                <a:ea typeface="Garamond"/>
              </a:rPr>
              <a:t>-think positively about yourself and others</a:t>
            </a:r>
            <a:endParaRPr lang="fi-FI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96"/>
              </a:spcBef>
            </a:pPr>
            <a:r>
              <a:rPr lang="fi-FI" sz="1600" b="1" strike="noStrike" spc="-1">
                <a:solidFill>
                  <a:srgbClr val="262626"/>
                </a:solidFill>
                <a:latin typeface="Garamond"/>
                <a:ea typeface="Garamond"/>
              </a:rPr>
              <a:t>Teachers are interested and talented in many ways: music, robotics, nature and sports.</a:t>
            </a:r>
            <a:endParaRPr lang="fi-FI" sz="1600" b="0" strike="noStrike" spc="-1">
              <a:latin typeface="Arial"/>
            </a:endParaRPr>
          </a:p>
        </p:txBody>
      </p:sp>
      <p:pic>
        <p:nvPicPr>
          <p:cNvPr id="205" name="Google Shape;165;p21"/>
          <p:cNvPicPr/>
          <p:nvPr/>
        </p:nvPicPr>
        <p:blipFill>
          <a:blip r:embed="rId2"/>
          <a:stretch/>
        </p:blipFill>
        <p:spPr>
          <a:xfrm>
            <a:off x="5418000" y="1476000"/>
            <a:ext cx="5469840" cy="390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</TotalTime>
  <Words>312</Words>
  <Application>Microsoft Office PowerPoint</Application>
  <PresentationFormat>Laajakuva</PresentationFormat>
  <Paragraphs>40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8</vt:i4>
      </vt:variant>
    </vt:vector>
  </HeadingPairs>
  <TitlesOfParts>
    <vt:vector size="16" baseType="lpstr">
      <vt:lpstr>Arial</vt:lpstr>
      <vt:lpstr>Garamond</vt:lpstr>
      <vt:lpstr>Symbol</vt:lpstr>
      <vt:lpstr>Wingdings</vt:lpstr>
      <vt:lpstr>Office Theme</vt:lpstr>
      <vt:lpstr>Office Theme</vt:lpstr>
      <vt:lpstr>Office Theme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subject/>
  <dc:creator/>
  <dc:description/>
  <cp:lastModifiedBy>Miia Hyvättinen</cp:lastModifiedBy>
  <cp:revision>3</cp:revision>
  <dcterms:modified xsi:type="dcterms:W3CDTF">2023-09-28T10:20:37Z</dcterms:modified>
  <dc:language>fi-FI</dc:language>
</cp:coreProperties>
</file>