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1" r:id="rId7"/>
    <p:sldId id="264" r:id="rId8"/>
    <p:sldId id="265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92268-6FD7-BA6B-03C1-13EACD92C1FF}" v="209" dt="2026-08-20T09:09:02.163"/>
    <p1510:client id="{7E981851-E639-78E2-E391-020B97921AED}" v="83" dt="2026-08-19T13:58:35.808"/>
    <p1510:client id="{88359A86-511A-FEE0-F4D8-FF2E6747272D}" v="149" dt="2026-08-19T11:38:10.2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6B75C7-9B41-0920-A455-0B0979EEC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4100">
                <a:solidFill>
                  <a:srgbClr val="FFFFFF"/>
                </a:solidFill>
              </a:rPr>
              <a:t>Oppimisen ja koulunkäynnin tuki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538F8-1839-DC9B-60EF-87DA56029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299071"/>
            <a:ext cx="6906491" cy="587789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fi-FI" sz="2400">
                <a:ea typeface="+mn-lt"/>
                <a:cs typeface="+mn-lt"/>
              </a:rPr>
              <a:t>Perusopetuslaki uudistui oppimisen ja koulunkäynnin tuen osalta 1.8.2025</a:t>
            </a:r>
          </a:p>
          <a:p>
            <a:r>
              <a:rPr lang="fi-FI" sz="2400">
                <a:ea typeface="+mn-lt"/>
                <a:cs typeface="+mn-lt"/>
              </a:rPr>
              <a:t>Tukitoimet ovat oppilaan oikeuksia.</a:t>
            </a:r>
          </a:p>
          <a:p>
            <a:r>
              <a:rPr lang="fi-FI" sz="2400">
                <a:ea typeface="+mn-lt"/>
                <a:cs typeface="+mn-lt"/>
              </a:rPr>
              <a:t>Osa opetuksen perusrakenteita.</a:t>
            </a:r>
            <a:endParaRPr lang="en-US" sz="2400">
              <a:ea typeface="+mn-lt"/>
              <a:cs typeface="+mn-lt"/>
            </a:endParaRPr>
          </a:p>
          <a:p>
            <a:r>
              <a:rPr lang="fi-FI" sz="2400">
                <a:ea typeface="+mn-lt"/>
                <a:cs typeface="+mn-lt"/>
              </a:rPr>
              <a:t>Moni tukimuoto, joka on aiemmin kirjattu tehostetun ja erityisen tuen suunnitelmiin, ajatellaan nyt kuuluvaksi kaikille, ilman kirjaamisia niistä.</a:t>
            </a:r>
          </a:p>
          <a:p>
            <a:r>
              <a:rPr lang="fi-FI" sz="2400">
                <a:ea typeface="+mn-lt"/>
                <a:cs typeface="+mn-lt"/>
              </a:rPr>
              <a:t>Oppimisen tuella tarkoitetaan ensisijaisesti pedagogisia keinoja ja järjestelyjä, joilla tuetaan lapsen oppimista</a:t>
            </a:r>
          </a:p>
          <a:p>
            <a:r>
              <a:rPr lang="fi-FI" sz="2400">
                <a:ea typeface="+mn-lt"/>
                <a:cs typeface="+mn-lt"/>
              </a:rPr>
              <a:t>Koulunkäynnin tuella vahvistetaan oppilaan mahdollisuuksia osallistua opetukseen.</a:t>
            </a:r>
            <a:endParaRPr lang="fi-FI" sz="2400"/>
          </a:p>
          <a:p>
            <a:r>
              <a:rPr lang="fi-FI" sz="2400">
                <a:ea typeface="+mn-lt"/>
                <a:cs typeface="+mn-lt"/>
              </a:rPr>
              <a:t>Pääpaino on oppimisen edellytyksiä tukevilla opetusjärjestelyillä ja ryhmäkohtaisilla tukimuodoilla.</a:t>
            </a:r>
            <a:endParaRPr lang="fi-FI" sz="2400" dirty="0">
              <a:ea typeface="+mn-lt"/>
              <a:cs typeface="+mn-lt"/>
            </a:endParaRPr>
          </a:p>
          <a:p>
            <a:endParaRPr lang="en-US" sz="20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163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A82048-1E23-A354-6EA0-D29CF2A0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Tukimuodot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386A-D6F6-78AD-43E7-39949EB69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132057"/>
            <a:ext cx="7042189" cy="641024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fi-FI" sz="2000"/>
              <a:t>RYHMÄKOHTAISET TUKIMUODOT </a:t>
            </a:r>
            <a:endParaRPr lang="fi-FI" sz="2000" dirty="0"/>
          </a:p>
          <a:p>
            <a:r>
              <a:rPr lang="fi-FI" sz="2000"/>
              <a:t>yleinen tukiopetus</a:t>
            </a:r>
            <a:endParaRPr lang="en-US" sz="2000"/>
          </a:p>
          <a:p>
            <a:r>
              <a:rPr lang="fi-FI" sz="2000"/>
              <a:t>opetuskielen tukiopetus</a:t>
            </a:r>
            <a:endParaRPr lang="en-US" sz="2000"/>
          </a:p>
          <a:p>
            <a:r>
              <a:rPr lang="fi-FI" sz="2000"/>
              <a:t>erityisopettajan antama opetus muun opetuksen yhteydessä</a:t>
            </a:r>
            <a:endParaRPr lang="en-US" sz="2000"/>
          </a:p>
          <a:p>
            <a:pPr marL="0" indent="0">
              <a:buNone/>
            </a:pPr>
            <a:r>
              <a:rPr lang="fi-FI" sz="2000"/>
              <a:t>--&gt; Nämä tukimuodot kuuluvat kaikille, eivätkä vaadi päätöksiä</a:t>
            </a: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/>
              <a:t>OPPILASKOHTAINEN TUKI</a:t>
            </a:r>
            <a:endParaRPr lang="fi-FI" sz="2000" dirty="0"/>
          </a:p>
          <a:p>
            <a:r>
              <a:rPr lang="fi-FI" sz="2000"/>
              <a:t>Tarkoittaa erityisopettajan tai erityisluokanopettajan säännöllistä tukea</a:t>
            </a:r>
            <a:endParaRPr lang="fi-FI" sz="2000" dirty="0"/>
          </a:p>
          <a:p>
            <a:r>
              <a:rPr lang="fi-FI" sz="2000"/>
              <a:t>Arvioinnin tuen tarpeesta tekevät oppilaan opettajat.</a:t>
            </a:r>
            <a:endParaRPr lang="fi-FI" sz="2000" dirty="0"/>
          </a:p>
          <a:p>
            <a:r>
              <a:rPr lang="fi-FI" sz="2000"/>
              <a:t>Tuen tarpeen arvioinnissa selvitetään oppilaan tuen tarve, aiemmat tukimuodot ja oppilaan edun mukaiset oppilasta parhaiten tukevat tukitoimet.</a:t>
            </a:r>
            <a:endParaRPr lang="fi-FI" sz="2000" dirty="0"/>
          </a:p>
          <a:p>
            <a:r>
              <a:rPr lang="fi-FI" sz="2000"/>
              <a:t>Arvioinnin perusteella laaditaan oppilaskohtaisen tuen toteuttamista koskeva suunnitelma yhteistyössä oppilaan ja huoltajan kanssa.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992340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0C5A08-375A-BADC-96FE-128124F2A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anchor="t">
            <a:normAutofit/>
          </a:bodyPr>
          <a:lstStyle/>
          <a:p>
            <a:r>
              <a:rPr lang="fi-FI" sz="4100">
                <a:solidFill>
                  <a:srgbClr val="FFFFFF"/>
                </a:solidFill>
              </a:rPr>
              <a:t>Kouluilla tehtävä hyvinvointityö ja oppimisen tuen uudistus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1DC1A-BB6C-1D2F-C553-D636C93C2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218" y="294461"/>
            <a:ext cx="8014853" cy="6238761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fi-FI" sz="2400" dirty="0">
              <a:ea typeface="+mn-lt"/>
              <a:cs typeface="+mn-lt"/>
            </a:endParaRPr>
          </a:p>
          <a:p>
            <a:r>
              <a:rPr lang="fi-FI" sz="2400">
                <a:ea typeface="+mn-lt"/>
                <a:cs typeface="+mn-lt"/>
              </a:rPr>
              <a:t>Oppimisen tuen uudistuksessa 1.8.2025 korostuu oppimisen edellytyksiä tukevien opetusjärjestelyjen ja ryhmäkohtaisen tukimuotojen myötä koulujen toimintakulttuureiden ja työskentelytapojen merkitys. Kouluilla tehtävä hyvinvointityö ja hyvinvointiopetus ovat tässä tärkeässä roolissa.</a:t>
            </a:r>
            <a:endParaRPr lang="en-US" sz="2400">
              <a:ea typeface="+mn-lt"/>
              <a:cs typeface="+mn-lt"/>
            </a:endParaRPr>
          </a:p>
          <a:p>
            <a:r>
              <a:rPr lang="fi-FI" sz="2400">
                <a:ea typeface="+mn-lt"/>
                <a:cs typeface="+mn-lt"/>
              </a:rPr>
              <a:t>Tavoitteena on luoda toimintakulttuuria, joka edistää oppimista, osallisuutta, kouluun kiinnittymistä, hyvinvointia ja kestävää elämäntapaa.</a:t>
            </a:r>
            <a:endParaRPr lang="fi-FI" sz="2400"/>
          </a:p>
          <a:p>
            <a:r>
              <a:rPr lang="fi-FI" sz="2400">
                <a:ea typeface="+mn-lt"/>
                <a:cs typeface="+mn-lt"/>
              </a:rPr>
              <a:t>Vahvistamalla koulussa hyvinvointia tukevaa toimintakulttuuria, huolehditaan oppilaiden ja koko kouluyhteisön hyvinvoinnista.</a:t>
            </a:r>
            <a:endParaRPr lang="en-US" sz="2400">
              <a:ea typeface="+mn-lt"/>
              <a:cs typeface="+mn-lt"/>
            </a:endParaRPr>
          </a:p>
          <a:p>
            <a:r>
              <a:rPr lang="fi-FI" sz="2400">
                <a:ea typeface="+mn-lt"/>
                <a:cs typeface="+mn-lt"/>
              </a:rPr>
              <a:t>Keskittymällä hyvinvoinnin tukemiseen voidaan tehokkaasti ehkäistä kiusaamiseen limittyviä ilmiöitä.</a:t>
            </a:r>
            <a:endParaRPr lang="en-US" sz="2400">
              <a:ea typeface="+mn-lt"/>
              <a:cs typeface="+mn-lt"/>
            </a:endParaRPr>
          </a:p>
          <a:p>
            <a:endParaRPr lang="fi-FI" dirty="0">
              <a:ea typeface="+mn-lt"/>
              <a:cs typeface="+mn-lt"/>
            </a:endParaRPr>
          </a:p>
          <a:p>
            <a:endParaRPr lang="fi-FI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208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1175F-4110-0B67-26F4-53D2AC84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100">
                <a:solidFill>
                  <a:srgbClr val="FFFFFF"/>
                </a:solidFill>
                <a:ea typeface="+mj-lt"/>
                <a:cs typeface="+mj-lt"/>
              </a:rPr>
              <a:t>Hyvinvointiopetus Orimattilassa  </a:t>
            </a:r>
            <a:endParaRPr lang="en-US" sz="3100">
              <a:solidFill>
                <a:srgbClr val="FFFFFF"/>
              </a:solidFill>
              <a:ea typeface="+mj-lt"/>
              <a:cs typeface="+mj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CA6D3-65D6-883B-7352-A71987110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218" y="591344"/>
            <a:ext cx="7905996" cy="55856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2400">
                <a:ea typeface="+mn-lt"/>
                <a:cs typeface="+mn-lt"/>
              </a:rPr>
              <a:t>Hyvinvointiohjelma kattaa lapsen koulupolun alakoulusta toiselle asteelle. </a:t>
            </a:r>
            <a:endParaRPr lang="fi-FI" sz="2400"/>
          </a:p>
          <a:p>
            <a:r>
              <a:rPr lang="fi-FI" sz="2400">
                <a:ea typeface="+mn-lt"/>
                <a:cs typeface="+mn-lt"/>
              </a:rPr>
              <a:t>Hyvinvointitunnit ovat osa kouluilla tehtävää hyvinvointityötä.</a:t>
            </a:r>
          </a:p>
          <a:p>
            <a:r>
              <a:rPr lang="fi-FI" sz="2400">
                <a:ea typeface="+mn-lt"/>
                <a:cs typeface="+mn-lt"/>
              </a:rPr>
              <a:t> Alakoulujen viikoittaisen tunnin nimi on Hyvis-tunti. </a:t>
            </a:r>
          </a:p>
          <a:p>
            <a:r>
              <a:rPr lang="fi-FI" sz="2400">
                <a:ea typeface="+mn-lt"/>
                <a:cs typeface="+mn-lt"/>
              </a:rPr>
              <a:t> Hyvinvointiopetus kuuluu lisäksi mm. ympäristöopin, yhteiskuntaopin, uskonnon ja elämänkatsomustiedon sisältöihin.</a:t>
            </a:r>
          </a:p>
          <a:p>
            <a:r>
              <a:rPr lang="fi-FI" sz="2400">
                <a:ea typeface="+mn-lt"/>
                <a:cs typeface="+mn-lt"/>
              </a:rPr>
              <a:t>Oppituntien lisäksi tunne- ja vuorovaikutustaitojen harjoittelu arkisissa tilanteissa on tärkeä osa yksiköiden toimintakulttuuria ja hyvinvointiopetusta.</a:t>
            </a:r>
          </a:p>
          <a:p>
            <a:r>
              <a:rPr lang="fi-FI" sz="2400">
                <a:ea typeface="+mn-lt"/>
                <a:cs typeface="+mn-lt"/>
              </a:rPr>
              <a:t>Orimattilan peruskoulujen ja lukion hyvinvointiopetuksen pohjana ovat alueelliset terveyden ja hyvinvoinnin kärjet (HyTe-kärjet). Ne ovat osa alueellista sekä Orimattilan lasten ja nuorten hyvinvointisuunnitelmaa.</a:t>
            </a:r>
          </a:p>
        </p:txBody>
      </p:sp>
    </p:spTree>
    <p:extLst>
      <p:ext uri="{BB962C8B-B14F-4D97-AF65-F5344CB8AC3E}">
        <p14:creationId xmlns:p14="http://schemas.microsoft.com/office/powerpoint/2010/main" val="115620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3471B0-7531-10C2-F644-962FA39FB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84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9AB20A38628146BC057514FA35F25C" ma:contentTypeVersion="4" ma:contentTypeDescription="Create a new document." ma:contentTypeScope="" ma:versionID="77939aea33aa1ee25cdd56fc4b9cf719">
  <xsd:schema xmlns:xsd="http://www.w3.org/2001/XMLSchema" xmlns:xs="http://www.w3.org/2001/XMLSchema" xmlns:p="http://schemas.microsoft.com/office/2006/metadata/properties" xmlns:ns2="786b85d3-02a9-48c3-8bd2-7dd466d9efcf" targetNamespace="http://schemas.microsoft.com/office/2006/metadata/properties" ma:root="true" ma:fieldsID="50cf656e793dac9d5e43e5b9b79831e7" ns2:_="">
    <xsd:import namespace="786b85d3-02a9-48c3-8bd2-7dd466d9ef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b85d3-02a9-48c3-8bd2-7dd466d9ef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5056C7-ECE9-4F60-BD3D-AE5B8FF9CE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614792-A227-4884-8296-55E2E1F6F8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6b85d3-02a9-48c3-8bd2-7dd466d9ef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54C252-E460-421B-AC44-F2D91223D32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Office-teema</vt:lpstr>
      <vt:lpstr>Oppimisen ja koulunkäynnin tuki</vt:lpstr>
      <vt:lpstr>Tukimuodot</vt:lpstr>
      <vt:lpstr>Kouluilla tehtävä hyvinvointityö ja oppimisen tuen uudistus</vt:lpstr>
      <vt:lpstr>Hyvinvointiopetus Orimattilassa 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120</cp:revision>
  <dcterms:created xsi:type="dcterms:W3CDTF">2026-08-19T08:37:06Z</dcterms:created>
  <dcterms:modified xsi:type="dcterms:W3CDTF">2026-08-26T12:55:08Z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0x010100329AB20A38628146BC057514FA35F25C</vt:lpwstr>
  </property>
</Properties>
</file>