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jenna.kemppainen@orimattila.f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02920"/>
            <a:ext cx="6217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100" b="1">
                <a:solidFill>
                  <a:srgbClr val="F25B00"/>
                </a:solidFill>
              </a:defRPr>
            </a:pPr>
            <a:r>
              <a:t>KouluPT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78992"/>
            <a:ext cx="6217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800" b="1">
                <a:solidFill>
                  <a:srgbClr val="B59149"/>
                </a:solidFill>
              </a:defRPr>
            </a:pPr>
            <a:r>
              <a:t>Liikunnan iloa. Hyvinvointia koulupäiviin.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64008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900" b="1">
                <a:solidFill>
                  <a:srgbClr val="343434"/>
                </a:solidFill>
              </a:defRPr>
            </a:pPr>
            <a:r>
              <a:t>Matalan kynnyksen</a:t>
            </a:r>
            <a:br>
              <a:rPr/>
            </a:br>
            <a:r>
              <a:t>hyvinvointineuvontaa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154680"/>
            <a:ext cx="6400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 b="1">
                <a:solidFill>
                  <a:srgbClr val="343434"/>
                </a:solidFill>
              </a:defRPr>
            </a:pPr>
            <a:r>
              <a:t>Kaikille Orimattilan perusopetusikäisille.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349240"/>
            <a:ext cx="6583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800" b="1">
                <a:solidFill>
                  <a:srgbClr val="F25B00"/>
                </a:solidFill>
              </a:defRPr>
            </a:pPr>
            <a:r>
              <a:t>❤️ Hyvinvointi     🏃 Liikkuminen     👨‍👩‍👧 Yhdessä</a:t>
            </a:r>
          </a:p>
        </p:txBody>
      </p:sp>
      <p:pic>
        <p:nvPicPr>
          <p:cNvPr id="8" name="Picture 7" descr="Nuori nainen punaisessa takiss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0" y="594360"/>
            <a:ext cx="3596640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73152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 b="1">
                <a:solidFill>
                  <a:srgbClr val="F25B00"/>
                </a:solidFill>
              </a:defRPr>
            </a:pPr>
            <a:r>
              <a:t>Mitä KouluPT 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144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100" b="1">
                <a:solidFill>
                  <a:srgbClr val="343434"/>
                </a:solidFill>
              </a:defRPr>
            </a:pPr>
            <a:r>
              <a:t>Matalan kynnyksen hyvinvointineuvontaa.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00200"/>
            <a:ext cx="5029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❤️ </a:t>
            </a:r>
            <a:r>
              <a:rPr sz="2000" err="1"/>
              <a:t>Hyvinvointi</a:t>
            </a:r>
            <a:endParaRPr sz="2000"/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2000"/>
              <a:t>Tukea </a:t>
            </a:r>
            <a:r>
              <a:rPr lang="fi-FI" sz="2000"/>
              <a:t>arjessa </a:t>
            </a:r>
            <a:r>
              <a:rPr sz="2000" err="1"/>
              <a:t>jaksamiseen</a:t>
            </a:r>
            <a:endParaRPr sz="2000"/>
          </a:p>
        </p:txBody>
      </p:sp>
      <p:sp>
        <p:nvSpPr>
          <p:cNvPr id="6" name="Rounded Rectangle 5"/>
          <p:cNvSpPr/>
          <p:nvPr/>
        </p:nvSpPr>
        <p:spPr>
          <a:xfrm>
            <a:off x="5943600" y="1600200"/>
            <a:ext cx="5029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🏃 </a:t>
            </a:r>
            <a:r>
              <a:rPr sz="2000" err="1"/>
              <a:t>Liikkuminen</a:t>
            </a:r>
            <a:endParaRPr sz="2000"/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2000" err="1"/>
              <a:t>Innostusta</a:t>
            </a:r>
            <a:r>
              <a:rPr sz="2000"/>
              <a:t> </a:t>
            </a:r>
            <a:r>
              <a:rPr sz="2000" err="1"/>
              <a:t>löytää</a:t>
            </a:r>
            <a:r>
              <a:rPr sz="2000"/>
              <a:t> </a:t>
            </a:r>
            <a:r>
              <a:rPr sz="2000" err="1"/>
              <a:t>oma</a:t>
            </a:r>
            <a:r>
              <a:rPr sz="2000"/>
              <a:t> tapa </a:t>
            </a:r>
            <a:r>
              <a:rPr sz="2000" err="1"/>
              <a:t>liikkua</a:t>
            </a:r>
            <a:endParaRPr sz="2000"/>
          </a:p>
        </p:txBody>
      </p:sp>
      <p:sp>
        <p:nvSpPr>
          <p:cNvPr id="7" name="Rounded Rectangle 6"/>
          <p:cNvSpPr/>
          <p:nvPr/>
        </p:nvSpPr>
        <p:spPr>
          <a:xfrm>
            <a:off x="685800" y="3246120"/>
            <a:ext cx="5029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😴 Uni</a:t>
            </a:r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2000"/>
              <a:t>Tukea </a:t>
            </a:r>
            <a:r>
              <a:rPr sz="2000" err="1"/>
              <a:t>uneen</a:t>
            </a:r>
            <a:r>
              <a:rPr sz="2000"/>
              <a:t> ja </a:t>
            </a:r>
            <a:r>
              <a:rPr sz="2000" err="1"/>
              <a:t>toimivaan</a:t>
            </a:r>
            <a:r>
              <a:rPr sz="2000"/>
              <a:t> </a:t>
            </a:r>
            <a:r>
              <a:rPr sz="2000" err="1"/>
              <a:t>päivärytmiin</a:t>
            </a:r>
            <a:endParaRPr sz="2000"/>
          </a:p>
        </p:txBody>
      </p:sp>
      <p:sp>
        <p:nvSpPr>
          <p:cNvPr id="8" name="Rounded Rectangle 7"/>
          <p:cNvSpPr/>
          <p:nvPr/>
        </p:nvSpPr>
        <p:spPr>
          <a:xfrm>
            <a:off x="5943600" y="3246120"/>
            <a:ext cx="502920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🥗 </a:t>
            </a:r>
            <a:r>
              <a:rPr sz="2000" err="1"/>
              <a:t>Ravinto</a:t>
            </a:r>
            <a:endParaRPr sz="2000"/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1600"/>
              <a:t>Arjen </a:t>
            </a:r>
            <a:r>
              <a:rPr sz="1600" err="1"/>
              <a:t>ruokailutottumuksia</a:t>
            </a:r>
            <a:r>
              <a:rPr sz="1600"/>
              <a:t> ja </a:t>
            </a:r>
            <a:r>
              <a:rPr sz="1600" err="1"/>
              <a:t>pieniä</a:t>
            </a:r>
            <a:r>
              <a:rPr sz="1600"/>
              <a:t> </a:t>
            </a:r>
            <a:r>
              <a:rPr sz="1600" err="1"/>
              <a:t>muutoksia</a:t>
            </a:r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612091" y="5166360"/>
            <a:ext cx="857157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B59149"/>
                </a:solidFill>
              </a:defRPr>
            </a:pPr>
            <a:r>
              <a:rPr sz="2000" u="sng" err="1"/>
              <a:t>Toiminta</a:t>
            </a:r>
            <a:r>
              <a:rPr sz="2000" u="sng"/>
              <a:t> </a:t>
            </a:r>
            <a:r>
              <a:rPr sz="2000" u="sng" err="1"/>
              <a:t>suunnitellaan</a:t>
            </a:r>
            <a:r>
              <a:rPr sz="2000" u="sng"/>
              <a:t> </a:t>
            </a:r>
            <a:r>
              <a:rPr sz="2000" u="sng" err="1"/>
              <a:t>aina</a:t>
            </a:r>
            <a:r>
              <a:rPr sz="2000" u="sng"/>
              <a:t> </a:t>
            </a:r>
            <a:r>
              <a:rPr sz="2000" u="sng" err="1"/>
              <a:t>oppilaan</a:t>
            </a:r>
            <a:r>
              <a:rPr sz="2000" u="sng"/>
              <a:t> </a:t>
            </a:r>
            <a:r>
              <a:rPr sz="2000" u="sng" err="1"/>
              <a:t>omien</a:t>
            </a:r>
            <a:r>
              <a:rPr sz="2000" u="sng"/>
              <a:t> </a:t>
            </a:r>
            <a:r>
              <a:rPr sz="2000" u="sng" err="1"/>
              <a:t>tavoitteiden</a:t>
            </a:r>
            <a:r>
              <a:rPr sz="2000" u="sng"/>
              <a:t> ja </a:t>
            </a:r>
            <a:r>
              <a:rPr sz="2000" u="sng" err="1"/>
              <a:t>toiveiden</a:t>
            </a:r>
            <a:r>
              <a:rPr sz="2000" u="sng"/>
              <a:t> </a:t>
            </a:r>
            <a:r>
              <a:rPr sz="2000" u="sng" err="1"/>
              <a:t>pohjalta</a:t>
            </a:r>
            <a:r>
              <a:rPr sz="2000" u="sng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609814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25B00"/>
                </a:solidFill>
              </a:defRPr>
            </a:pPr>
            <a:r>
              <a:t>Kenelle KouluPT</a:t>
            </a:r>
            <a:r>
              <a:rPr lang="fi-FI"/>
              <a:t> toiminta</a:t>
            </a:r>
            <a:r>
              <a:t> on tarkoitettu?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4626844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100" b="1">
                <a:solidFill>
                  <a:srgbClr val="343434"/>
                </a:solidFill>
              </a:defRPr>
            </a:pPr>
            <a:r>
              <a:rPr err="1"/>
              <a:t>Kaikille</a:t>
            </a:r>
            <a:r>
              <a:t> Orimattilan </a:t>
            </a:r>
            <a:r>
              <a:rPr err="1"/>
              <a:t>perusopetusikäisille</a:t>
            </a:r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493776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lang="fi-FI" sz="2000" noProof="0"/>
              <a:t>🏠 Alakouluikäiset</a:t>
            </a:r>
          </a:p>
          <a:p>
            <a:pPr marL="342900" indent="-342900">
              <a:buFont typeface="Arial" panose="020B0604020202020204" pitchFamily="34" charset="0"/>
              <a:buChar char="•"/>
              <a:defRPr sz="1400">
                <a:solidFill>
                  <a:srgbClr val="343434"/>
                </a:solidFill>
              </a:defRPr>
            </a:pPr>
            <a:r>
              <a:rPr lang="fi-FI" sz="2000" noProof="0"/>
              <a:t>Perheliikuntaneuvonta</a:t>
            </a:r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lang="fi-FI" sz="2000" noProof="0"/>
              <a:t>-&gt; Huoltajat ovat tärkeä osa yhteistyötä.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89320" y="1828800"/>
            <a:ext cx="4937760" cy="19659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🎒 </a:t>
            </a:r>
            <a:r>
              <a:rPr sz="2000" err="1"/>
              <a:t>Yläkouluikäiset</a:t>
            </a:r>
            <a:endParaRPr sz="2000"/>
          </a:p>
          <a:p>
            <a:pPr marL="342900" indent="-342900">
              <a:buFont typeface="Arial" panose="020B0604020202020204" pitchFamily="34" charset="0"/>
              <a:buChar char="•"/>
              <a:defRPr sz="1400">
                <a:solidFill>
                  <a:srgbClr val="343434"/>
                </a:solidFill>
              </a:defRPr>
            </a:pPr>
            <a:r>
              <a:rPr sz="2000" err="1"/>
              <a:t>KouluPT</a:t>
            </a:r>
            <a:endParaRPr lang="fi-FI" sz="2000"/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lang="fi-FI" sz="2000"/>
              <a:t>-&gt; </a:t>
            </a:r>
            <a:r>
              <a:rPr sz="2000" err="1"/>
              <a:t>Nuoren</a:t>
            </a:r>
            <a:r>
              <a:rPr sz="2000"/>
              <a:t> </a:t>
            </a:r>
            <a:r>
              <a:rPr sz="2000" err="1"/>
              <a:t>omat</a:t>
            </a:r>
            <a:r>
              <a:rPr sz="2000"/>
              <a:t> </a:t>
            </a:r>
            <a:r>
              <a:rPr sz="2000" err="1"/>
              <a:t>tavoitteet</a:t>
            </a:r>
            <a:r>
              <a:rPr sz="2000"/>
              <a:t> </a:t>
            </a:r>
            <a:r>
              <a:rPr sz="2000" err="1"/>
              <a:t>ovat</a:t>
            </a:r>
            <a:r>
              <a:rPr sz="2000"/>
              <a:t> </a:t>
            </a:r>
            <a:r>
              <a:rPr sz="2000" err="1"/>
              <a:t>toiminnan</a:t>
            </a:r>
            <a:r>
              <a:rPr sz="2000"/>
              <a:t> </a:t>
            </a:r>
            <a:r>
              <a:rPr sz="2000" err="1"/>
              <a:t>lähtökohta</a:t>
            </a:r>
            <a:r>
              <a:rPr sz="200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9775" y="4389120"/>
            <a:ext cx="686764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 err="1"/>
              <a:t>Mukaan</a:t>
            </a:r>
            <a:r>
              <a:rPr sz="2000"/>
              <a:t> </a:t>
            </a:r>
            <a:r>
              <a:rPr sz="2000" err="1"/>
              <a:t>voi</a:t>
            </a:r>
            <a:r>
              <a:rPr sz="2000"/>
              <a:t> </a:t>
            </a:r>
            <a:r>
              <a:rPr sz="2000" err="1"/>
              <a:t>tulla</a:t>
            </a:r>
            <a:r>
              <a:rPr sz="2000"/>
              <a:t> </a:t>
            </a:r>
            <a:r>
              <a:rPr sz="2000" err="1"/>
              <a:t>yksin</a:t>
            </a:r>
            <a:r>
              <a:rPr sz="2000"/>
              <a:t> • </a:t>
            </a:r>
            <a:r>
              <a:rPr sz="2000" err="1"/>
              <a:t>kaverin</a:t>
            </a:r>
            <a:r>
              <a:rPr sz="2000"/>
              <a:t> </a:t>
            </a:r>
            <a:r>
              <a:rPr sz="2000" err="1"/>
              <a:t>kanssa</a:t>
            </a:r>
            <a:r>
              <a:rPr sz="2000"/>
              <a:t> • </a:t>
            </a:r>
            <a:r>
              <a:rPr sz="2000" err="1"/>
              <a:t>koko</a:t>
            </a:r>
            <a:r>
              <a:rPr sz="2000"/>
              <a:t> </a:t>
            </a:r>
            <a:r>
              <a:rPr sz="2000" err="1"/>
              <a:t>perheen</a:t>
            </a:r>
            <a:r>
              <a:rPr sz="2000"/>
              <a:t> </a:t>
            </a:r>
            <a:r>
              <a:rPr sz="2000" err="1"/>
              <a:t>voimin</a:t>
            </a:r>
            <a:endParaRPr sz="2000"/>
          </a:p>
        </p:txBody>
      </p:sp>
      <p:sp>
        <p:nvSpPr>
          <p:cNvPr id="8" name="TextBox 7"/>
          <p:cNvSpPr txBox="1"/>
          <p:nvPr/>
        </p:nvSpPr>
        <p:spPr>
          <a:xfrm>
            <a:off x="4259036" y="5212080"/>
            <a:ext cx="336912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B59149"/>
                </a:solidFill>
              </a:defRPr>
            </a:pPr>
            <a:r>
              <a:rPr sz="2400" err="1"/>
              <a:t>Toiminta</a:t>
            </a:r>
            <a:r>
              <a:rPr sz="2400"/>
              <a:t> on </a:t>
            </a:r>
            <a:r>
              <a:rPr sz="2400" err="1"/>
              <a:t>maksutonta</a:t>
            </a:r>
            <a:r>
              <a:rPr sz="240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9144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25B00"/>
                </a:solidFill>
              </a:defRPr>
            </a:pPr>
            <a:r>
              <a:t>Milloin KouluPT voisi olla avuksi?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325880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🏃</a:t>
            </a:r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2000" err="1"/>
              <a:t>Liikkuminen</a:t>
            </a:r>
            <a:r>
              <a:rPr sz="2000"/>
              <a:t> on </a:t>
            </a:r>
            <a:r>
              <a:rPr sz="2000" err="1"/>
              <a:t>vähentynyt</a:t>
            </a:r>
            <a:r>
              <a:rPr sz="200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89320" y="1325880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😴</a:t>
            </a:r>
          </a:p>
          <a:p>
            <a:pPr algn="ctr">
              <a:defRPr sz="1400">
                <a:solidFill>
                  <a:srgbClr val="343434"/>
                </a:solidFill>
              </a:defRPr>
            </a:pPr>
            <a:r>
              <a:rPr sz="2000"/>
              <a:t>Un</a:t>
            </a:r>
            <a:r>
              <a:rPr lang="fi-FI" sz="2000" err="1"/>
              <a:t>een</a:t>
            </a:r>
            <a:r>
              <a:rPr lang="fi-FI" sz="2000"/>
              <a:t> tai päivärytmiin kaivataan tukea</a:t>
            </a:r>
            <a:r>
              <a:rPr sz="200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651760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🥗</a:t>
            </a:r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sz="2000" err="1"/>
              <a:t>Ruokailutottumuksiin</a:t>
            </a:r>
            <a:r>
              <a:rPr sz="2000"/>
              <a:t> </a:t>
            </a:r>
            <a:r>
              <a:rPr sz="2000" err="1"/>
              <a:t>halutaan</a:t>
            </a:r>
            <a:r>
              <a:rPr sz="2000"/>
              <a:t> </a:t>
            </a:r>
            <a:r>
              <a:rPr sz="2000" err="1"/>
              <a:t>muutosta</a:t>
            </a:r>
            <a:r>
              <a:rPr sz="200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89320" y="2651760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😊</a:t>
            </a:r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sz="2000" err="1"/>
              <a:t>Hyvinvointi</a:t>
            </a:r>
            <a:r>
              <a:rPr sz="2000"/>
              <a:t> tai </a:t>
            </a:r>
            <a:r>
              <a:rPr sz="2000" err="1"/>
              <a:t>jaksaminen</a:t>
            </a:r>
            <a:r>
              <a:rPr sz="2000"/>
              <a:t> </a:t>
            </a:r>
            <a:r>
              <a:rPr sz="2000" err="1"/>
              <a:t>mietityttää</a:t>
            </a:r>
            <a:r>
              <a:rPr sz="200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977639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🤝</a:t>
            </a:r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sz="2000" err="1"/>
              <a:t>Oppilas</a:t>
            </a:r>
            <a:r>
              <a:rPr sz="2000"/>
              <a:t> </a:t>
            </a:r>
            <a:r>
              <a:rPr sz="2000" err="1"/>
              <a:t>kaipaa</a:t>
            </a:r>
            <a:r>
              <a:rPr sz="2000"/>
              <a:t> </a:t>
            </a:r>
            <a:r>
              <a:rPr sz="2000" err="1"/>
              <a:t>kannustavaa</a:t>
            </a:r>
            <a:r>
              <a:rPr sz="2000"/>
              <a:t> </a:t>
            </a:r>
            <a:r>
              <a:rPr sz="2000" err="1"/>
              <a:t>aikuista</a:t>
            </a:r>
            <a:r>
              <a:rPr sz="2000"/>
              <a:t> </a:t>
            </a:r>
            <a:r>
              <a:rPr lang="fi-FI" sz="2000"/>
              <a:t>muutoksen tueksi</a:t>
            </a:r>
            <a:r>
              <a:rPr sz="200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89320" y="3977639"/>
            <a:ext cx="489204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25B00"/>
                </a:solidFill>
              </a:defRPr>
            </a:pPr>
            <a:r>
              <a:rPr sz="2000"/>
              <a:t>🌱</a:t>
            </a:r>
          </a:p>
          <a:p>
            <a:pPr>
              <a:defRPr sz="1400">
                <a:solidFill>
                  <a:srgbClr val="343434"/>
                </a:solidFill>
              </a:defRPr>
            </a:pPr>
            <a:r>
              <a:rPr sz="2000" err="1"/>
              <a:t>Halutaan</a:t>
            </a:r>
            <a:r>
              <a:rPr sz="2000"/>
              <a:t> </a:t>
            </a:r>
            <a:r>
              <a:rPr sz="2000" err="1"/>
              <a:t>löytää</a:t>
            </a:r>
            <a:r>
              <a:rPr sz="2000"/>
              <a:t> </a:t>
            </a:r>
            <a:r>
              <a:rPr sz="2000" err="1"/>
              <a:t>oma</a:t>
            </a:r>
            <a:r>
              <a:rPr sz="2000"/>
              <a:t> tapa </a:t>
            </a:r>
            <a:r>
              <a:rPr sz="2000" err="1"/>
              <a:t>voida</a:t>
            </a:r>
            <a:r>
              <a:rPr sz="2000"/>
              <a:t> </a:t>
            </a:r>
            <a:r>
              <a:rPr sz="2000" err="1"/>
              <a:t>paremmin</a:t>
            </a:r>
            <a:r>
              <a:rPr sz="200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21881"/>
            <a:ext cx="9144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 b="1">
                <a:solidFill>
                  <a:srgbClr val="F25B00"/>
                </a:solidFill>
              </a:defRPr>
            </a:pPr>
            <a:r>
              <a:t>Miten </a:t>
            </a:r>
            <a:r>
              <a:rPr err="1"/>
              <a:t>toiminta</a:t>
            </a:r>
            <a:r>
              <a:t> </a:t>
            </a:r>
            <a:r>
              <a:rPr err="1"/>
              <a:t>etenee</a:t>
            </a:r>
            <a:r>
              <a:t>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2011680"/>
            <a:ext cx="20574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sz="2000" err="1"/>
              <a:t>Yhteydenotto</a:t>
            </a:r>
            <a:endParaRPr sz="2000"/>
          </a:p>
        </p:txBody>
      </p:sp>
      <p:sp>
        <p:nvSpPr>
          <p:cNvPr id="5" name="TextBox 4"/>
          <p:cNvSpPr txBox="1"/>
          <p:nvPr/>
        </p:nvSpPr>
        <p:spPr>
          <a:xfrm>
            <a:off x="2578608" y="2240280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F25B00"/>
                </a:solidFill>
              </a:defRPr>
            </a:pPr>
            <a:r>
              <a:t>→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4639" y="2011680"/>
            <a:ext cx="20574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sz="2000" err="1"/>
              <a:t>Ensitapaaminen</a:t>
            </a:r>
            <a:endParaRPr sz="2000"/>
          </a:p>
        </p:txBody>
      </p:sp>
      <p:sp>
        <p:nvSpPr>
          <p:cNvPr id="7" name="TextBox 6"/>
          <p:cNvSpPr txBox="1"/>
          <p:nvPr/>
        </p:nvSpPr>
        <p:spPr>
          <a:xfrm>
            <a:off x="4910327" y="2240280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F25B00"/>
                </a:solidFill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66359" y="2011680"/>
            <a:ext cx="20574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sz="2000" err="1"/>
              <a:t>Oppilaan</a:t>
            </a:r>
            <a:r>
              <a:rPr sz="2000"/>
              <a:t> </a:t>
            </a:r>
            <a:r>
              <a:rPr sz="2000" err="1"/>
              <a:t>tavoitteet</a:t>
            </a:r>
            <a:endParaRPr sz="2000"/>
          </a:p>
        </p:txBody>
      </p:sp>
      <p:sp>
        <p:nvSpPr>
          <p:cNvPr id="9" name="TextBox 8"/>
          <p:cNvSpPr txBox="1"/>
          <p:nvPr/>
        </p:nvSpPr>
        <p:spPr>
          <a:xfrm>
            <a:off x="7242048" y="2240280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F25B00"/>
                </a:solidFill>
              </a:defRPr>
            </a:pPr>
            <a:r>
              <a:t>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79" y="2011680"/>
            <a:ext cx="20574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sz="2000" err="1"/>
              <a:t>Yksilölliset</a:t>
            </a:r>
            <a:r>
              <a:rPr sz="2000"/>
              <a:t> </a:t>
            </a:r>
            <a:r>
              <a:rPr sz="2000" err="1"/>
              <a:t>tapaamiset</a:t>
            </a:r>
            <a:endParaRPr sz="2000"/>
          </a:p>
        </p:txBody>
      </p:sp>
      <p:sp>
        <p:nvSpPr>
          <p:cNvPr id="11" name="TextBox 10"/>
          <p:cNvSpPr txBox="1"/>
          <p:nvPr/>
        </p:nvSpPr>
        <p:spPr>
          <a:xfrm>
            <a:off x="9573767" y="2240280"/>
            <a:ext cx="3200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>
                <a:solidFill>
                  <a:srgbClr val="F25B00"/>
                </a:solidFill>
              </a:defRPr>
            </a:pPr>
            <a: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29800" y="2011680"/>
            <a:ext cx="2057400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B591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sz="2000" err="1"/>
              <a:t>Hyvinvointia</a:t>
            </a:r>
            <a:r>
              <a:rPr sz="2000"/>
              <a:t> </a:t>
            </a:r>
            <a:r>
              <a:rPr sz="2000" err="1"/>
              <a:t>arkeen</a:t>
            </a:r>
            <a:endParaRPr sz="2000"/>
          </a:p>
        </p:txBody>
      </p:sp>
      <p:sp>
        <p:nvSpPr>
          <p:cNvPr id="13" name="TextBox 12"/>
          <p:cNvSpPr txBox="1"/>
          <p:nvPr/>
        </p:nvSpPr>
        <p:spPr>
          <a:xfrm>
            <a:off x="2298281" y="3840480"/>
            <a:ext cx="7473521" cy="3847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343434"/>
                </a:solidFill>
              </a:defRPr>
            </a:pPr>
            <a:r>
              <a:rPr err="1"/>
              <a:t>Tapaamiset</a:t>
            </a:r>
            <a:r>
              <a:t> </a:t>
            </a:r>
            <a:r>
              <a:rPr err="1"/>
              <a:t>voidaan</a:t>
            </a:r>
            <a:r>
              <a:t> </a:t>
            </a:r>
            <a:r>
              <a:rPr err="1"/>
              <a:t>järjestää</a:t>
            </a:r>
            <a:r>
              <a:t> </a:t>
            </a:r>
            <a:r>
              <a:rPr err="1"/>
              <a:t>koulupäivän</a:t>
            </a:r>
            <a:r>
              <a:t> </a:t>
            </a:r>
            <a:r>
              <a:rPr err="1"/>
              <a:t>aikana</a:t>
            </a:r>
            <a:r>
              <a:t> tai s</a:t>
            </a:r>
            <a:r>
              <a:rPr lang="fi-FI"/>
              <a:t>itä ennen/</a:t>
            </a:r>
            <a:r>
              <a:rPr err="1"/>
              <a:t>jälkeen</a:t>
            </a:r>
            <a: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1274801" y="4800600"/>
            <a:ext cx="142416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B59149"/>
                </a:solidFill>
              </a:defRPr>
            </a:pPr>
            <a:r>
              <a:rPr err="1"/>
              <a:t>Toiminta</a:t>
            </a:r>
            <a:r>
              <a:t> </a:t>
            </a:r>
            <a:r>
              <a:rPr err="1"/>
              <a:t>suunnitellaan</a:t>
            </a:r>
            <a:r>
              <a:t> </a:t>
            </a:r>
            <a:r>
              <a:rPr err="1"/>
              <a:t>yhdessä</a:t>
            </a:r>
            <a:r>
              <a:t> </a:t>
            </a:r>
            <a:r>
              <a:rPr err="1"/>
              <a:t>oppilaan</a:t>
            </a:r>
            <a:r>
              <a:t> </a:t>
            </a:r>
            <a:r>
              <a:rPr err="1"/>
              <a:t>kanssa</a:t>
            </a:r>
            <a:r>
              <a:t>.</a:t>
            </a:r>
            <a:r>
              <a:rPr lang="fi-FI"/>
              <a:t> </a:t>
            </a:r>
          </a:p>
          <a:p>
            <a:pPr algn="ctr">
              <a:defRPr sz="2200" b="1">
                <a:solidFill>
                  <a:srgbClr val="B59149"/>
                </a:solidFill>
              </a:defRPr>
            </a:pPr>
            <a:r>
              <a:rPr lang="fi-FI">
                <a:highlight>
                  <a:srgbClr val="000000"/>
                </a:highlight>
              </a:rPr>
              <a:t>-&gt; Se voi olla esimerkiksi kuntosalilla käyntiä, kävelylenkkejä, pallopelejä jne.</a:t>
            </a:r>
            <a:endParaRPr>
              <a:highlight>
                <a:srgbClr val="000000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5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5844" y="201168"/>
            <a:ext cx="11640312" cy="6446520"/>
          </a:xfrm>
          <a:prstGeom prst="roundRect">
            <a:avLst/>
          </a:prstGeom>
          <a:solidFill>
            <a:srgbClr val="FAF9F6"/>
          </a:solidFill>
          <a:ln>
            <a:solidFill>
              <a:srgbClr val="FAF9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11480"/>
            <a:ext cx="358444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900" b="1">
                <a:solidFill>
                  <a:srgbClr val="F25B00"/>
                </a:solidFill>
              </a:defRPr>
            </a:pPr>
            <a:r>
              <a:rPr sz="3200" err="1"/>
              <a:t>Tervetuloa</a:t>
            </a:r>
            <a:r>
              <a:rPr sz="3200"/>
              <a:t> </a:t>
            </a:r>
            <a:r>
              <a:rPr sz="3200" err="1"/>
              <a:t>mukaan</a:t>
            </a:r>
            <a:r>
              <a:rPr sz="3200"/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53035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343434"/>
                </a:solidFill>
              </a:defRPr>
            </a:pPr>
            <a:r>
              <a:t>Jenna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645920"/>
            <a:ext cx="5303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900" b="1">
                <a:solidFill>
                  <a:srgbClr val="B59149"/>
                </a:solidFill>
              </a:defRPr>
            </a:pPr>
            <a:r>
              <a:t>KouluPT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1" y="2468880"/>
            <a:ext cx="70921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343434"/>
                </a:solidFill>
              </a:defRPr>
            </a:pPr>
            <a:r>
              <a:rPr sz="2000"/>
              <a:t>📞 </a:t>
            </a:r>
            <a:r>
              <a:rPr sz="2000" err="1"/>
              <a:t>Puhelin</a:t>
            </a:r>
            <a:r>
              <a:rPr sz="2000"/>
              <a:t>: </a:t>
            </a:r>
            <a:r>
              <a:rPr lang="fi-FI" sz="2000"/>
              <a:t>044 781 3578 </a:t>
            </a:r>
          </a:p>
          <a:p>
            <a:pPr algn="l">
              <a:defRPr sz="1800" b="1">
                <a:solidFill>
                  <a:srgbClr val="343434"/>
                </a:solidFill>
              </a:defRPr>
            </a:pPr>
            <a:r>
              <a:rPr lang="fi-FI" sz="2000"/>
              <a:t>s-posti: </a:t>
            </a:r>
            <a:r>
              <a:rPr lang="fi-FI" sz="2000">
                <a:hlinkClick r:id="rId2"/>
              </a:rPr>
              <a:t>jenna.kemppainen@orimattila.fi</a:t>
            </a:r>
            <a:endParaRPr lang="fi-FI" sz="2000"/>
          </a:p>
          <a:p>
            <a:pPr algn="l">
              <a:defRPr sz="1800" b="1">
                <a:solidFill>
                  <a:srgbClr val="343434"/>
                </a:solidFill>
              </a:defRPr>
            </a:pPr>
            <a:endParaRPr sz="2000"/>
          </a:p>
        </p:txBody>
      </p:sp>
      <p:sp>
        <p:nvSpPr>
          <p:cNvPr id="7" name="TextBox 6"/>
          <p:cNvSpPr txBox="1"/>
          <p:nvPr/>
        </p:nvSpPr>
        <p:spPr>
          <a:xfrm>
            <a:off x="685800" y="3274665"/>
            <a:ext cx="444557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800" b="1">
                <a:solidFill>
                  <a:srgbClr val="343434"/>
                </a:solidFill>
              </a:defRPr>
            </a:pPr>
            <a:r>
              <a:rPr sz="2000"/>
              <a:t>💬 </a:t>
            </a:r>
            <a:r>
              <a:rPr sz="2000" err="1"/>
              <a:t>Tavoitat</a:t>
            </a:r>
            <a:r>
              <a:rPr sz="2000"/>
              <a:t> </a:t>
            </a:r>
            <a:r>
              <a:rPr sz="2000" err="1"/>
              <a:t>minut</a:t>
            </a:r>
            <a:r>
              <a:rPr sz="2000"/>
              <a:t> </a:t>
            </a:r>
            <a:r>
              <a:rPr sz="2000" err="1"/>
              <a:t>myös</a:t>
            </a:r>
            <a:r>
              <a:rPr sz="2000"/>
              <a:t> Wilman </a:t>
            </a:r>
            <a:r>
              <a:rPr sz="2000" err="1"/>
              <a:t>kautta</a:t>
            </a:r>
            <a:r>
              <a:rPr sz="2000"/>
              <a:t>.</a:t>
            </a:r>
          </a:p>
        </p:txBody>
      </p:sp>
      <p:pic>
        <p:nvPicPr>
          <p:cNvPr id="9" name="Picture 8" descr="Nuori nainen punaisessa takiss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914400"/>
            <a:ext cx="3413760" cy="5120640"/>
          </a:xfrm>
          <a:prstGeom prst="rect">
            <a:avLst/>
          </a:prstGeom>
        </p:spPr>
      </p:pic>
      <p:pic>
        <p:nvPicPr>
          <p:cNvPr id="11" name="Picture 8" descr="koulupt_qr.png">
            <a:extLst>
              <a:ext uri="{FF2B5EF4-FFF2-40B4-BE49-F238E27FC236}">
                <a16:creationId xmlns:a16="http://schemas.microsoft.com/office/drawing/2014/main" id="{A62F7AE8-91B7-BB4D-40F4-876BEC29B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332" y="4297681"/>
            <a:ext cx="1879975" cy="1879975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9F3DC58E-7553-10C6-7320-8EC7F6FE4353}"/>
              </a:ext>
            </a:extLst>
          </p:cNvPr>
          <p:cNvSpPr txBox="1"/>
          <p:nvPr/>
        </p:nvSpPr>
        <p:spPr>
          <a:xfrm>
            <a:off x="4649720" y="3827649"/>
            <a:ext cx="267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25B00"/>
                </a:solidFill>
              </a:defRPr>
            </a:pPr>
            <a:r>
              <a:rPr err="1"/>
              <a:t>Skannaa</a:t>
            </a:r>
            <a:r>
              <a:t> QR-</a:t>
            </a:r>
            <a:r>
              <a:rPr err="1"/>
              <a:t>koodi</a:t>
            </a:r>
            <a:endParaRPr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75AEAF28-89F4-2E9F-4E3E-D3AE63AED27F}"/>
              </a:ext>
            </a:extLst>
          </p:cNvPr>
          <p:cNvSpPr txBox="1"/>
          <p:nvPr/>
        </p:nvSpPr>
        <p:spPr>
          <a:xfrm>
            <a:off x="4270243" y="6074185"/>
            <a:ext cx="3840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343434"/>
                </a:solidFill>
              </a:defRPr>
            </a:pPr>
            <a:r>
              <a:rPr err="1"/>
              <a:t>Lisätietoa</a:t>
            </a:r>
            <a:r>
              <a:t> Orimattilan </a:t>
            </a:r>
            <a:r>
              <a:rPr err="1"/>
              <a:t>kaupungin</a:t>
            </a:r>
            <a:r>
              <a:t> </a:t>
            </a:r>
            <a:r>
              <a:rPr err="1"/>
              <a:t>verkkosivuilla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9AB20A38628146BC057514FA35F25C" ma:contentTypeVersion="4" ma:contentTypeDescription="Create a new document." ma:contentTypeScope="" ma:versionID="77939aea33aa1ee25cdd56fc4b9cf719">
  <xsd:schema xmlns:xsd="http://www.w3.org/2001/XMLSchema" xmlns:xs="http://www.w3.org/2001/XMLSchema" xmlns:p="http://schemas.microsoft.com/office/2006/metadata/properties" xmlns:ns2="786b85d3-02a9-48c3-8bd2-7dd466d9efcf" targetNamespace="http://schemas.microsoft.com/office/2006/metadata/properties" ma:root="true" ma:fieldsID="50cf656e793dac9d5e43e5b9b79831e7" ns2:_="">
    <xsd:import namespace="786b85d3-02a9-48c3-8bd2-7dd466d9ef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b85d3-02a9-48c3-8bd2-7dd466d9ef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26AC48-C3D3-45E1-AF59-F5F640A308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6b85d3-02a9-48c3-8bd2-7dd466d9ef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3D84EC-F1EE-48E7-A40B-5EE26EEEAF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A163D8D-010E-430C-B778-C5E60EB103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236</Words>
  <Application>Microsoft Office PowerPoint</Application>
  <PresentationFormat>Widescreen</PresentationFormat>
  <Paragraphs>60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Jenna Kemppainen</dc:creator>
  <cp:keywords/>
  <dc:description>generated using python-pptx</dc:description>
  <cp:lastModifiedBy>Jenna Kemppainen</cp:lastModifiedBy>
  <cp:revision>8</cp:revision>
  <dcterms:created xsi:type="dcterms:W3CDTF">2013-01-27T09:14:16Z</dcterms:created>
  <dcterms:modified xsi:type="dcterms:W3CDTF">2026-08-26T16:51:05Z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0x010100329AB20A38628146BC057514FA35F25C</vt:lpwstr>
  </property>
  <property fmtid="{D5CDD505-2E9C-101B-9397-08002B2CF9AE}" pid="3" name="Order">
    <vt:r8>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</Properties>
</file>