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8" r:id="rId9"/>
    <p:sldId id="261" r:id="rId10"/>
    <p:sldId id="262" r:id="rId11"/>
    <p:sldId id="263" r:id="rId12"/>
    <p:sldId id="266" r:id="rId13"/>
    <p:sldId id="267" r:id="rId14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8A4DB4-38EE-EF51-64ED-325F05723A6E}" v="1" dt="2025-04-28T05:23:21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6623" autoAdjust="0"/>
  </p:normalViewPr>
  <p:slideViewPr>
    <p:cSldViewPr snapToGrid="0">
      <p:cViewPr varScale="1">
        <p:scale>
          <a:sx n="63" d="100"/>
          <a:sy n="63" d="100"/>
        </p:scale>
        <p:origin x="6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BEE2277-2189-4D8F-8D12-2A2EECFA3E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7CE3698-78A8-4CF5-A928-CC8517DD06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0DCB6-B55A-44EA-9508-DD3E6317793B}" type="datetime1">
              <a:rPr lang="fi-FI" smtClean="0"/>
              <a:t>14.1.2026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203B541-4C09-4FC6-A5A2-6A89267B54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FE3C10-6B0B-4FF8-BEE4-8473180F59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52CB3-D276-4BEB-9A7E-8C1136874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84375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0DD8F-14E8-4FB4-9851-6FF1E8116787}" type="datetime1">
              <a:rPr lang="fi-FI" smtClean="0"/>
              <a:pPr/>
              <a:t>14.1.2026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4F904-F624-4AA9-8809-5568B076AB80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419402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4F904-F624-4AA9-8809-5568B076AB8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838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85CFC3-DBCA-474E-8A52-D7A8EEF9540B}" type="datetime1">
              <a:rPr lang="fi-FI" noProof="0" smtClean="0"/>
              <a:t>14.1.2026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2F5775-22AD-4A90-AF7A-0C8298AF08B3}" type="datetime1">
              <a:rPr lang="fi-FI" noProof="0" smtClean="0"/>
              <a:t>14.1.2026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 hasCustomPrompt="1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A70876-4481-4B3F-A1EA-127D80C0C0AF}" type="datetime1">
              <a:rPr lang="fi-FI" noProof="0" smtClean="0"/>
              <a:t>14.1.2026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469509-6E38-4BAC-9016-8522EBF4235D}" type="datetime1">
              <a:rPr lang="fi-FI" noProof="0" smtClean="0"/>
              <a:t>14.1.2026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54A5BF-7E87-4604-A271-8E924F9F85C9}" type="datetime1">
              <a:rPr lang="fi-FI" noProof="0" smtClean="0"/>
              <a:t>14.1.2026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D5B7C7-69CC-41F1-A31C-819E85863046}" type="datetime1">
              <a:rPr lang="fi-FI" noProof="0" smtClean="0"/>
              <a:t>14.1.2026</a:t>
            </a:fld>
            <a:endParaRPr lang="fi-FI" noProof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11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99E60B-7ED8-43B8-99FC-E1FEE5FE1E15}" type="datetime1">
              <a:rPr lang="fi-FI" noProof="0" smtClean="0"/>
              <a:t>14.1.2026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AF3B81-AB11-46C5-B560-60520A137AAC}" type="datetime1">
              <a:rPr lang="fi-FI" noProof="0" smtClean="0"/>
              <a:t>14.1.2026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936EC2-D5CF-43CA-A8B7-E2AFF088C9EA}" type="datetime1">
              <a:rPr lang="fi-FI" noProof="0" smtClean="0"/>
              <a:t>14.1.2026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orakulmio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A74B2B-D3E3-4CD2-ADD7-11C41CA8B7C1}" type="datetime1">
              <a:rPr lang="fi-FI" noProof="0" smtClean="0"/>
              <a:t>14.1.2026</a:t>
            </a:fld>
            <a:endParaRPr lang="fi-FI" noProof="0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27B1B820-47C3-43E7-8C5E-7999EF590BCE}" type="datetime1">
              <a:rPr lang="fi-FI" noProof="0" smtClean="0"/>
              <a:t>14.1.2026</a:t>
            </a:fld>
            <a:endParaRPr lang="fi-FI" noProof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11B05150-EE34-4B70-ABEC-44C91E21985B}" type="datetime1">
              <a:rPr lang="fi-FI" noProof="0" smtClean="0"/>
              <a:t>14.1.2026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8A7A6979-0714-4377-B894-6BE4C2D6E202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fi-FI" dirty="0" err="1"/>
              <a:t>KIva</a:t>
            </a:r>
            <a:r>
              <a:rPr lang="fi-FI" dirty="0"/>
              <a:t>-koulu oppilaskyselyn tulokset 2025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Myllylän koulu</a:t>
            </a:r>
          </a:p>
        </p:txBody>
      </p:sp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3C2F6-8666-7E90-75CF-2AFB86E2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Opettajan</a:t>
            </a:r>
            <a:r>
              <a:rPr lang="en-US" dirty="0"/>
              <a:t> </a:t>
            </a:r>
            <a:r>
              <a:rPr lang="en-US" dirty="0" err="1"/>
              <a:t>suhtautuminen</a:t>
            </a:r>
            <a:r>
              <a:rPr lang="en-US" dirty="0"/>
              <a:t> </a:t>
            </a:r>
            <a:r>
              <a:rPr lang="en-US" dirty="0" err="1"/>
              <a:t>kiusaamiseen</a:t>
            </a:r>
            <a:r>
              <a:rPr lang="en-US" dirty="0"/>
              <a:t> 4-6 </a:t>
            </a:r>
            <a:r>
              <a:rPr lang="en-US" dirty="0" err="1"/>
              <a:t>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D121-C773-3DAE-D27E-0F343FB38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Oppilaiden</a:t>
            </a:r>
            <a:r>
              <a:rPr lang="en-US" dirty="0"/>
              <a:t> </a:t>
            </a:r>
            <a:r>
              <a:rPr lang="en-US" dirty="0" err="1"/>
              <a:t>käsitys</a:t>
            </a:r>
            <a:r>
              <a:rPr lang="en-US" dirty="0"/>
              <a:t> </a:t>
            </a:r>
            <a:r>
              <a:rPr lang="en-US" dirty="0" err="1"/>
              <a:t>luokanopettajan</a:t>
            </a:r>
            <a:r>
              <a:rPr lang="en-US" dirty="0"/>
              <a:t> </a:t>
            </a:r>
            <a:r>
              <a:rPr lang="en-US" dirty="0" err="1"/>
              <a:t>suhtautumisesta</a:t>
            </a:r>
            <a:r>
              <a:rPr lang="en-US" dirty="0"/>
              <a:t> </a:t>
            </a:r>
            <a:r>
              <a:rPr lang="en-US" dirty="0" err="1"/>
              <a:t>kiusaamiseen</a:t>
            </a:r>
            <a:r>
              <a:rPr lang="en-US" dirty="0"/>
              <a:t>.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suurempi</a:t>
            </a:r>
            <a:r>
              <a:rPr lang="en-US" dirty="0"/>
              <a:t> </a:t>
            </a:r>
            <a:r>
              <a:rPr lang="en-US" dirty="0" err="1"/>
              <a:t>luku</a:t>
            </a:r>
            <a:r>
              <a:rPr lang="en-US" dirty="0"/>
              <a:t>, </a:t>
            </a:r>
            <a:r>
              <a:rPr lang="en-US" dirty="0" err="1"/>
              <a:t>sitä</a:t>
            </a:r>
            <a:r>
              <a:rPr lang="en-US" dirty="0"/>
              <a:t> </a:t>
            </a:r>
            <a:r>
              <a:rPr lang="en-US" dirty="0" err="1"/>
              <a:t>enemmän</a:t>
            </a:r>
            <a:r>
              <a:rPr lang="en-US" dirty="0"/>
              <a:t> </a:t>
            </a:r>
            <a:r>
              <a:rPr lang="en-US" dirty="0" err="1"/>
              <a:t>kiusaamisenvastaiseksi</a:t>
            </a:r>
            <a:r>
              <a:rPr lang="en-US" dirty="0"/>
              <a:t> </a:t>
            </a:r>
            <a:r>
              <a:rPr lang="en-US" dirty="0" err="1"/>
              <a:t>opettaja</a:t>
            </a:r>
            <a:r>
              <a:rPr lang="en-US" dirty="0"/>
              <a:t> </a:t>
            </a:r>
            <a:r>
              <a:rPr lang="en-US" dirty="0" err="1"/>
              <a:t>koetaan</a:t>
            </a:r>
            <a:r>
              <a:rPr lang="en-US" dirty="0"/>
              <a:t>.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en-US" err="1"/>
              <a:t>Luku</a:t>
            </a:r>
            <a:r>
              <a:rPr lang="en-US" dirty="0"/>
              <a:t> </a:t>
            </a:r>
            <a:r>
              <a:rPr lang="en-US" err="1"/>
              <a:t>koulussamme</a:t>
            </a:r>
            <a:r>
              <a:rPr lang="en-US" dirty="0">
                <a:highlight>
                  <a:srgbClr val="00FF00"/>
                </a:highlight>
              </a:rPr>
              <a:t> 3,3/ 4</a:t>
            </a:r>
            <a:r>
              <a:rPr lang="en-US" dirty="0"/>
              <a:t> (</a:t>
            </a:r>
            <a:r>
              <a:rPr lang="en-US" err="1"/>
              <a:t>koko</a:t>
            </a:r>
            <a:r>
              <a:rPr lang="en-US" dirty="0"/>
              <a:t> Suomi 3,1/4)</a:t>
            </a:r>
            <a:endParaRPr lang="en-US" dirty="0">
              <a:highlight>
                <a:srgbClr val="00FF00"/>
              </a:highlight>
            </a:endParaRPr>
          </a:p>
          <a:p>
            <a:r>
              <a:rPr lang="en-US" dirty="0" err="1"/>
              <a:t>Oppilaiden</a:t>
            </a:r>
            <a:r>
              <a:rPr lang="en-US" dirty="0"/>
              <a:t> </a:t>
            </a:r>
            <a:r>
              <a:rPr lang="en-US" dirty="0" err="1"/>
              <a:t>kokemus</a:t>
            </a:r>
            <a:r>
              <a:rPr lang="en-US" dirty="0"/>
              <a:t> </a:t>
            </a:r>
            <a:r>
              <a:rPr lang="en-US" dirty="0" err="1"/>
              <a:t>siitä</a:t>
            </a:r>
            <a:r>
              <a:rPr lang="en-US" dirty="0"/>
              <a:t>, </a:t>
            </a:r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paljon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luokanopettaja</a:t>
            </a:r>
            <a:r>
              <a:rPr lang="en-US" dirty="0"/>
              <a:t> on </a:t>
            </a:r>
            <a:r>
              <a:rPr lang="en-US" dirty="0" err="1"/>
              <a:t>tehnyt</a:t>
            </a:r>
            <a:r>
              <a:rPr lang="en-US" dirty="0"/>
              <a:t> </a:t>
            </a:r>
            <a:r>
              <a:rPr lang="en-US" dirty="0" err="1"/>
              <a:t>kiusaamisen</a:t>
            </a:r>
            <a:r>
              <a:rPr lang="en-US" dirty="0"/>
              <a:t> </a:t>
            </a:r>
            <a:r>
              <a:rPr lang="en-US" dirty="0" err="1"/>
              <a:t>estämiseksi</a:t>
            </a:r>
            <a:r>
              <a:rPr lang="en-US" dirty="0"/>
              <a:t>.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suurempi</a:t>
            </a:r>
            <a:r>
              <a:rPr lang="en-US" dirty="0"/>
              <a:t> </a:t>
            </a:r>
            <a:r>
              <a:rPr lang="en-US" dirty="0" err="1"/>
              <a:t>luku</a:t>
            </a:r>
            <a:r>
              <a:rPr lang="en-US" dirty="0"/>
              <a:t>, </a:t>
            </a:r>
            <a:r>
              <a:rPr lang="en-US" dirty="0" err="1"/>
              <a:t>sitä</a:t>
            </a:r>
            <a:r>
              <a:rPr lang="en-US" dirty="0"/>
              <a:t> </a:t>
            </a:r>
            <a:r>
              <a:rPr lang="en-US" dirty="0" err="1"/>
              <a:t>enemmän</a:t>
            </a:r>
            <a:r>
              <a:rPr lang="en-US" dirty="0"/>
              <a:t> </a:t>
            </a:r>
            <a:r>
              <a:rPr lang="en-US" dirty="0" err="1"/>
              <a:t>opettaja</a:t>
            </a:r>
            <a:r>
              <a:rPr lang="en-US" dirty="0"/>
              <a:t> </a:t>
            </a:r>
            <a:r>
              <a:rPr lang="en-US" dirty="0" err="1"/>
              <a:t>tehnyt</a:t>
            </a:r>
            <a:r>
              <a:rPr lang="en-US" dirty="0"/>
              <a:t> </a:t>
            </a:r>
            <a:r>
              <a:rPr lang="en-US" dirty="0" err="1"/>
              <a:t>oppilaiden</a:t>
            </a:r>
            <a:r>
              <a:rPr lang="en-US" dirty="0"/>
              <a:t> </a:t>
            </a:r>
            <a:r>
              <a:rPr lang="en-US" dirty="0" err="1"/>
              <a:t>mielestä</a:t>
            </a:r>
            <a:r>
              <a:rPr lang="en-US" dirty="0"/>
              <a:t>.</a:t>
            </a:r>
            <a:endParaRPr lang="en-US" dirty="0" err="1"/>
          </a:p>
          <a:p>
            <a:pPr lvl="1">
              <a:buFont typeface="Wingdings" panose="020B0604020202020204" pitchFamily="34" charset="0"/>
              <a:buChar char="Ø"/>
            </a:pPr>
            <a:r>
              <a:rPr lang="en-US" dirty="0" err="1"/>
              <a:t>Luku</a:t>
            </a:r>
            <a:r>
              <a:rPr lang="en-US" dirty="0"/>
              <a:t> </a:t>
            </a:r>
            <a:r>
              <a:rPr lang="en-US" dirty="0" err="1"/>
              <a:t>koulussamme</a:t>
            </a:r>
            <a:r>
              <a:rPr lang="en-US" dirty="0">
                <a:highlight>
                  <a:srgbClr val="00FF00"/>
                </a:highlight>
              </a:rPr>
              <a:t> 2,5/4 </a:t>
            </a:r>
            <a:r>
              <a:rPr lang="en-US" dirty="0"/>
              <a:t>(</a:t>
            </a:r>
            <a:r>
              <a:rPr lang="en-US" dirty="0" err="1"/>
              <a:t>koko</a:t>
            </a:r>
            <a:r>
              <a:rPr lang="en-US" dirty="0"/>
              <a:t> Suomi 2,3)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36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FAAA-D396-2400-8A3B-967F7D05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Vanhempien</a:t>
            </a:r>
            <a:r>
              <a:rPr lang="en-US" dirty="0"/>
              <a:t> </a:t>
            </a:r>
            <a:r>
              <a:rPr lang="en-US" dirty="0" err="1"/>
              <a:t>suhtautuminen</a:t>
            </a:r>
            <a:r>
              <a:rPr lang="en-US" dirty="0"/>
              <a:t> </a:t>
            </a:r>
            <a:r>
              <a:rPr lang="en-US" dirty="0" err="1"/>
              <a:t>kiusaamiseen</a:t>
            </a:r>
            <a:r>
              <a:rPr lang="en-US" dirty="0"/>
              <a:t> 4-6 </a:t>
            </a:r>
            <a:r>
              <a:rPr lang="en-US" dirty="0" err="1"/>
              <a:t>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D47F1-7FC8-6DA1-5BEA-B605C9140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Oppilaiden</a:t>
            </a:r>
            <a:r>
              <a:rPr lang="en-US" dirty="0"/>
              <a:t> </a:t>
            </a:r>
            <a:r>
              <a:rPr lang="en-US" dirty="0" err="1"/>
              <a:t>käsitys</a:t>
            </a:r>
            <a:r>
              <a:rPr lang="en-US" dirty="0"/>
              <a:t> </a:t>
            </a:r>
            <a:r>
              <a:rPr lang="en-US" dirty="0" err="1"/>
              <a:t>vanhempien</a:t>
            </a:r>
            <a:r>
              <a:rPr lang="en-US" dirty="0"/>
              <a:t> (</a:t>
            </a:r>
            <a:r>
              <a:rPr lang="en-US" dirty="0" err="1"/>
              <a:t>huoltajan</a:t>
            </a:r>
            <a:r>
              <a:rPr lang="en-US" dirty="0"/>
              <a:t>) </a:t>
            </a:r>
            <a:r>
              <a:rPr lang="en-US" dirty="0" err="1"/>
              <a:t>suhtautumisesta</a:t>
            </a:r>
            <a:r>
              <a:rPr lang="en-US" dirty="0"/>
              <a:t> </a:t>
            </a:r>
            <a:r>
              <a:rPr lang="en-US" dirty="0" err="1"/>
              <a:t>kiusaamiseen</a:t>
            </a:r>
            <a:r>
              <a:rPr lang="en-US" dirty="0"/>
              <a:t>.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suurempi</a:t>
            </a:r>
            <a:r>
              <a:rPr lang="en-US" dirty="0"/>
              <a:t> </a:t>
            </a:r>
            <a:r>
              <a:rPr lang="en-US" dirty="0" err="1"/>
              <a:t>luku</a:t>
            </a:r>
            <a:r>
              <a:rPr lang="en-US" dirty="0"/>
              <a:t>, </a:t>
            </a:r>
            <a:r>
              <a:rPr lang="en-US" dirty="0" err="1"/>
              <a:t>sitä</a:t>
            </a:r>
            <a:r>
              <a:rPr lang="en-US" dirty="0"/>
              <a:t> </a:t>
            </a:r>
            <a:r>
              <a:rPr lang="en-US" dirty="0" err="1"/>
              <a:t>enemmän</a:t>
            </a:r>
            <a:r>
              <a:rPr lang="en-US" dirty="0"/>
              <a:t> </a:t>
            </a:r>
            <a:r>
              <a:rPr lang="en-US" dirty="0" err="1"/>
              <a:t>kiusaamisenvastaiseksi</a:t>
            </a:r>
            <a:r>
              <a:rPr lang="en-US" dirty="0"/>
              <a:t> </a:t>
            </a:r>
            <a:r>
              <a:rPr lang="en-US" dirty="0" err="1"/>
              <a:t>vanhemmat</a:t>
            </a:r>
            <a:r>
              <a:rPr lang="en-US" dirty="0"/>
              <a:t> </a:t>
            </a:r>
            <a:r>
              <a:rPr lang="en-US" dirty="0" err="1"/>
              <a:t>koetaan</a:t>
            </a:r>
            <a:r>
              <a:rPr lang="en-US" dirty="0"/>
              <a:t>.</a:t>
            </a:r>
            <a:endParaRPr lang="en-US" dirty="0" err="1"/>
          </a:p>
          <a:p>
            <a:pPr lvl="1">
              <a:buFont typeface="Wingdings" panose="020B0604020202020204" pitchFamily="34" charset="0"/>
              <a:buChar char="Ø"/>
            </a:pPr>
            <a:r>
              <a:rPr lang="en-US" dirty="0" err="1"/>
              <a:t>Luku</a:t>
            </a:r>
            <a:r>
              <a:rPr lang="en-US" dirty="0"/>
              <a:t> </a:t>
            </a:r>
            <a:r>
              <a:rPr lang="en-US" dirty="0" err="1"/>
              <a:t>koulussamme</a:t>
            </a:r>
            <a:r>
              <a:rPr lang="en-US" dirty="0">
                <a:highlight>
                  <a:srgbClr val="00FF00"/>
                </a:highlight>
              </a:rPr>
              <a:t> 3,5/4 </a:t>
            </a:r>
            <a:r>
              <a:rPr lang="en-US" dirty="0"/>
              <a:t>(</a:t>
            </a:r>
            <a:r>
              <a:rPr lang="en-US" dirty="0" err="1"/>
              <a:t>koko</a:t>
            </a:r>
            <a:r>
              <a:rPr lang="en-US" dirty="0"/>
              <a:t> Suomi 3,4)</a:t>
            </a:r>
          </a:p>
        </p:txBody>
      </p:sp>
    </p:spTree>
    <p:extLst>
      <p:ext uri="{BB962C8B-B14F-4D97-AF65-F5344CB8AC3E}">
        <p14:creationId xmlns:p14="http://schemas.microsoft.com/office/powerpoint/2010/main" val="560673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1D936-FA53-1CCD-7092-E8535D7FC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9608"/>
            <a:ext cx="7729728" cy="1834304"/>
          </a:xfrm>
        </p:spPr>
        <p:txBody>
          <a:bodyPr>
            <a:normAutofit/>
          </a:bodyPr>
          <a:lstStyle/>
          <a:p>
            <a:r>
              <a:rPr lang="en-US" dirty="0" err="1"/>
              <a:t>sukupuolinen</a:t>
            </a:r>
            <a:r>
              <a:rPr lang="en-US" dirty="0"/>
              <a:t> tai </a:t>
            </a:r>
            <a:r>
              <a:rPr lang="en-US" dirty="0" err="1"/>
              <a:t>seksuaalinen</a:t>
            </a:r>
            <a:r>
              <a:rPr lang="en-US" dirty="0"/>
              <a:t> </a:t>
            </a:r>
            <a:r>
              <a:rPr lang="en-US" dirty="0" err="1"/>
              <a:t>kiusaaminen</a:t>
            </a:r>
            <a:r>
              <a:rPr lang="en-US" dirty="0"/>
              <a:t>  4-6 </a:t>
            </a:r>
            <a:r>
              <a:rPr lang="en-US" dirty="0" err="1"/>
              <a:t>lk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44839-080E-C50F-06A2-B03B71468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1,7 %</a:t>
            </a:r>
            <a:r>
              <a:rPr lang="en-US" dirty="0"/>
              <a:t> on </a:t>
            </a:r>
            <a:r>
              <a:rPr lang="en-US" err="1"/>
              <a:t>kokenut</a:t>
            </a:r>
            <a:r>
              <a:rPr lang="en-US" dirty="0"/>
              <a:t> </a:t>
            </a:r>
            <a:r>
              <a:rPr lang="en-US" err="1"/>
              <a:t>koulussa</a:t>
            </a:r>
            <a:r>
              <a:rPr lang="en-US" dirty="0"/>
              <a:t> </a:t>
            </a:r>
            <a:r>
              <a:rPr lang="en-US" err="1"/>
              <a:t>sukupuoleen</a:t>
            </a:r>
            <a:r>
              <a:rPr lang="en-US" dirty="0"/>
              <a:t> tai </a:t>
            </a:r>
            <a:r>
              <a:rPr lang="en-US" err="1"/>
              <a:t>seksuaalisuuteen</a:t>
            </a:r>
            <a:r>
              <a:rPr lang="en-US" dirty="0"/>
              <a:t> </a:t>
            </a:r>
            <a:r>
              <a:rPr lang="en-US" err="1"/>
              <a:t>kohdistuvaa</a:t>
            </a:r>
            <a:r>
              <a:rPr lang="en-US" dirty="0"/>
              <a:t> </a:t>
            </a:r>
            <a:r>
              <a:rPr lang="en-US" err="1"/>
              <a:t>nimittelyä</a:t>
            </a:r>
            <a:r>
              <a:rPr lang="en-US" dirty="0"/>
              <a:t> tai </a:t>
            </a:r>
            <a:r>
              <a:rPr lang="en-US" err="1"/>
              <a:t>pilkkaamista</a:t>
            </a:r>
            <a:r>
              <a:rPr lang="en-US" dirty="0"/>
              <a:t> 2-3 </a:t>
            </a:r>
            <a:r>
              <a:rPr lang="en-US" err="1"/>
              <a:t>krt</a:t>
            </a:r>
            <a:r>
              <a:rPr lang="en-US" dirty="0"/>
              <a:t>/kk tai </a:t>
            </a:r>
            <a:r>
              <a:rPr lang="en-US" err="1"/>
              <a:t>useammin</a:t>
            </a:r>
            <a:r>
              <a:rPr lang="en-US" dirty="0"/>
              <a:t> (</a:t>
            </a:r>
            <a:r>
              <a:rPr lang="en-US" err="1"/>
              <a:t>koko</a:t>
            </a:r>
            <a:r>
              <a:rPr lang="en-US" dirty="0"/>
              <a:t> Suomi 2,3 %)</a:t>
            </a:r>
          </a:p>
          <a:p>
            <a:r>
              <a:rPr lang="en-US" dirty="0">
                <a:highlight>
                  <a:srgbClr val="00FF00"/>
                </a:highlight>
              </a:rPr>
              <a:t>2,6 % </a:t>
            </a:r>
            <a:r>
              <a:rPr lang="en-US" dirty="0"/>
              <a:t>on </a:t>
            </a:r>
            <a:r>
              <a:rPr lang="en-US" err="1"/>
              <a:t>kokenut</a:t>
            </a:r>
            <a:r>
              <a:rPr lang="en-US" dirty="0"/>
              <a:t> </a:t>
            </a:r>
            <a:r>
              <a:rPr lang="en-US" err="1"/>
              <a:t>koulussa</a:t>
            </a:r>
            <a:r>
              <a:rPr lang="en-US" dirty="0"/>
              <a:t> </a:t>
            </a:r>
            <a:r>
              <a:rPr lang="en-US" err="1"/>
              <a:t>epämiellyttävää</a:t>
            </a:r>
            <a:r>
              <a:rPr lang="en-US" dirty="0"/>
              <a:t>/</a:t>
            </a:r>
            <a:r>
              <a:rPr lang="en-US" err="1"/>
              <a:t>ahdistavaa</a:t>
            </a:r>
            <a:r>
              <a:rPr lang="en-US" dirty="0"/>
              <a:t> </a:t>
            </a:r>
            <a:r>
              <a:rPr lang="en-US" err="1"/>
              <a:t>lähentelyä</a:t>
            </a:r>
            <a:r>
              <a:rPr lang="en-US" dirty="0"/>
              <a:t> tai </a:t>
            </a:r>
            <a:r>
              <a:rPr lang="en-US" err="1"/>
              <a:t>fyysistä</a:t>
            </a:r>
            <a:r>
              <a:rPr lang="en-US" dirty="0"/>
              <a:t> </a:t>
            </a:r>
            <a:r>
              <a:rPr lang="en-US" err="1"/>
              <a:t>koskettelua</a:t>
            </a:r>
            <a:r>
              <a:rPr lang="en-US" dirty="0"/>
              <a:t> 2-3 </a:t>
            </a:r>
            <a:r>
              <a:rPr lang="en-US" err="1"/>
              <a:t>krt</a:t>
            </a:r>
            <a:r>
              <a:rPr lang="en-US" dirty="0"/>
              <a:t>/kk tai </a:t>
            </a:r>
            <a:r>
              <a:rPr lang="en-US" err="1"/>
              <a:t>useammin</a:t>
            </a:r>
            <a:r>
              <a:rPr lang="en-US" dirty="0"/>
              <a:t> (</a:t>
            </a:r>
            <a:r>
              <a:rPr lang="en-US" err="1"/>
              <a:t>koko</a:t>
            </a:r>
            <a:r>
              <a:rPr lang="en-US" dirty="0"/>
              <a:t> Suomi 3,5 %)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79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65E2-213D-0774-14CD-00800BD1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Kiva-</a:t>
            </a:r>
            <a:r>
              <a:rPr lang="en-US" dirty="0" err="1"/>
              <a:t>ohjelma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1C586-8883-2264-6894-CA912CE90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216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49,6 %</a:t>
            </a:r>
            <a:r>
              <a:rPr lang="en-US" dirty="0"/>
              <a:t> </a:t>
            </a:r>
            <a:r>
              <a:rPr lang="en-US" err="1"/>
              <a:t>oppilaista</a:t>
            </a:r>
            <a:r>
              <a:rPr lang="en-US" dirty="0"/>
              <a:t> on </a:t>
            </a:r>
            <a:r>
              <a:rPr lang="en-US" err="1"/>
              <a:t>tietoisia</a:t>
            </a:r>
            <a:r>
              <a:rPr lang="en-US" dirty="0"/>
              <a:t>, </a:t>
            </a:r>
            <a:r>
              <a:rPr lang="en-US" err="1"/>
              <a:t>että</a:t>
            </a:r>
            <a:r>
              <a:rPr lang="en-US" dirty="0"/>
              <a:t> </a:t>
            </a:r>
            <a:r>
              <a:rPr lang="en-US" err="1"/>
              <a:t>koulussamme</a:t>
            </a:r>
            <a:r>
              <a:rPr lang="en-US" dirty="0"/>
              <a:t> on </a:t>
            </a:r>
            <a:r>
              <a:rPr lang="en-US" err="1"/>
              <a:t>KiVa-ohjelma</a:t>
            </a:r>
            <a:r>
              <a:rPr lang="en-US" dirty="0"/>
              <a:t> (</a:t>
            </a:r>
            <a:r>
              <a:rPr lang="en-US" err="1"/>
              <a:t>koko</a:t>
            </a:r>
            <a:r>
              <a:rPr lang="en-US" dirty="0"/>
              <a:t> Suomi 68,4%)</a:t>
            </a:r>
            <a:endParaRPr lang="en-US"/>
          </a:p>
          <a:p>
            <a:r>
              <a:rPr lang="en-US" dirty="0"/>
              <a:t>Noin 50 % </a:t>
            </a:r>
            <a:r>
              <a:rPr lang="en-US" dirty="0" err="1"/>
              <a:t>oppilaista</a:t>
            </a:r>
            <a:r>
              <a:rPr lang="en-US" dirty="0"/>
              <a:t> </a:t>
            </a:r>
            <a:r>
              <a:rPr lang="en-US" dirty="0" err="1"/>
              <a:t>tietää</a:t>
            </a:r>
            <a:r>
              <a:rPr lang="en-US" dirty="0"/>
              <a:t> </a:t>
            </a:r>
            <a:r>
              <a:rPr lang="en-US" dirty="0" err="1"/>
              <a:t>KiVa-tiimin</a:t>
            </a:r>
            <a:r>
              <a:rPr lang="en-US" dirty="0"/>
              <a:t> </a:t>
            </a:r>
            <a:r>
              <a:rPr lang="en-US" dirty="0" err="1"/>
              <a:t>olemassa</a:t>
            </a:r>
            <a:r>
              <a:rPr lang="en-US" dirty="0"/>
              <a:t> </a:t>
            </a:r>
            <a:r>
              <a:rPr lang="en-US" dirty="0" err="1"/>
              <a:t>olon</a:t>
            </a:r>
            <a:r>
              <a:rPr lang="en-US" dirty="0"/>
              <a:t> (</a:t>
            </a:r>
            <a:r>
              <a:rPr lang="en-US" dirty="0" err="1"/>
              <a:t>koko</a:t>
            </a:r>
            <a:r>
              <a:rPr lang="en-US" dirty="0"/>
              <a:t> Suomi 52 %)</a:t>
            </a:r>
          </a:p>
          <a:p>
            <a:r>
              <a:rPr lang="en-US" dirty="0" err="1"/>
              <a:t>Selvittämiskeskusteluissa</a:t>
            </a:r>
            <a:r>
              <a:rPr lang="en-US" dirty="0"/>
              <a:t> on </a:t>
            </a:r>
            <a:r>
              <a:rPr lang="en-US" dirty="0" err="1"/>
              <a:t>käynyt</a:t>
            </a:r>
            <a:r>
              <a:rPr lang="en-US" dirty="0"/>
              <a:t> 24,3 % </a:t>
            </a:r>
            <a:r>
              <a:rPr lang="en-US" dirty="0" err="1"/>
              <a:t>oppilaista</a:t>
            </a:r>
            <a:r>
              <a:rPr lang="en-US" dirty="0"/>
              <a:t> (</a:t>
            </a:r>
            <a:r>
              <a:rPr lang="en-US" dirty="0" err="1"/>
              <a:t>koko</a:t>
            </a:r>
            <a:r>
              <a:rPr lang="en-US" dirty="0"/>
              <a:t> Suomi 19,5 %)</a:t>
            </a:r>
          </a:p>
          <a:p>
            <a:r>
              <a:rPr lang="en-US" dirty="0" err="1"/>
              <a:t>Selvittämiskeskusteluissa</a:t>
            </a:r>
            <a:r>
              <a:rPr lang="en-US" dirty="0"/>
              <a:t> </a:t>
            </a:r>
            <a:r>
              <a:rPr lang="en-US" dirty="0" err="1"/>
              <a:t>olleiden</a:t>
            </a:r>
            <a:r>
              <a:rPr lang="en-US" dirty="0"/>
              <a:t> </a:t>
            </a:r>
            <a:r>
              <a:rPr lang="en-US" dirty="0" err="1"/>
              <a:t>kiusattuejen</a:t>
            </a:r>
            <a:r>
              <a:rPr lang="en-US" dirty="0"/>
              <a:t> </a:t>
            </a:r>
            <a:r>
              <a:rPr lang="en-US" dirty="0" err="1"/>
              <a:t>kokemukset</a:t>
            </a:r>
            <a:r>
              <a:rPr lang="en-US" dirty="0"/>
              <a:t>: 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en-US" dirty="0"/>
              <a:t>40 % </a:t>
            </a:r>
            <a:r>
              <a:rPr lang="en-US" dirty="0" err="1"/>
              <a:t>koki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kiusaaminen</a:t>
            </a:r>
            <a:r>
              <a:rPr lang="en-US" dirty="0"/>
              <a:t> </a:t>
            </a:r>
            <a:r>
              <a:rPr lang="en-US" dirty="0" err="1"/>
              <a:t>loppui</a:t>
            </a:r>
            <a:r>
              <a:rPr lang="en-US" dirty="0"/>
              <a:t> </a:t>
            </a:r>
            <a:r>
              <a:rPr lang="en-US" dirty="0" err="1"/>
              <a:t>kokonaan</a:t>
            </a:r>
            <a:r>
              <a:rPr lang="en-US" dirty="0"/>
              <a:t>. 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en-US" dirty="0"/>
              <a:t>50 % </a:t>
            </a:r>
            <a:r>
              <a:rPr lang="en-US" dirty="0" err="1"/>
              <a:t>koki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häntä</a:t>
            </a:r>
            <a:r>
              <a:rPr lang="en-US" dirty="0"/>
              <a:t> </a:t>
            </a:r>
            <a:r>
              <a:rPr lang="en-US" dirty="0" err="1"/>
              <a:t>kiusattiin</a:t>
            </a:r>
            <a:r>
              <a:rPr lang="en-US" dirty="0"/>
              <a:t> </a:t>
            </a:r>
            <a:r>
              <a:rPr lang="en-US" dirty="0" err="1"/>
              <a:t>vähemmän</a:t>
            </a:r>
            <a:r>
              <a:rPr lang="en-US" dirty="0"/>
              <a:t>. 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en-US" dirty="0"/>
              <a:t>10 % </a:t>
            </a:r>
            <a:r>
              <a:rPr lang="en-US" dirty="0" err="1"/>
              <a:t>koki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kiusaaminen</a:t>
            </a:r>
            <a:r>
              <a:rPr lang="en-US" dirty="0"/>
              <a:t> </a:t>
            </a:r>
            <a:r>
              <a:rPr lang="en-US" dirty="0" err="1"/>
              <a:t>jatkui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err="1"/>
              <a:t>Selvittämiskeskusteluissa</a:t>
            </a:r>
            <a:r>
              <a:rPr lang="en-US" dirty="0"/>
              <a:t> </a:t>
            </a:r>
            <a:r>
              <a:rPr lang="en-US" err="1"/>
              <a:t>olleet</a:t>
            </a:r>
            <a:r>
              <a:rPr lang="en-US" dirty="0"/>
              <a:t> </a:t>
            </a:r>
            <a:r>
              <a:rPr lang="en-US" err="1"/>
              <a:t>kiusaajat</a:t>
            </a:r>
            <a:endParaRPr lang="en-US" dirty="0" err="1"/>
          </a:p>
          <a:p>
            <a:pPr lvl="1">
              <a:buFont typeface="Wingdings" panose="020B0604020202020204" pitchFamily="34" charset="0"/>
              <a:buChar char="Ø"/>
            </a:pPr>
            <a:r>
              <a:rPr lang="en-US" dirty="0"/>
              <a:t>100 % </a:t>
            </a:r>
            <a:r>
              <a:rPr lang="en-US" dirty="0" err="1"/>
              <a:t>lopetti</a:t>
            </a:r>
            <a:r>
              <a:rPr lang="en-US" dirty="0"/>
              <a:t> </a:t>
            </a:r>
            <a:r>
              <a:rPr lang="en-US" dirty="0" err="1"/>
              <a:t>kiusaamisen</a:t>
            </a:r>
            <a:r>
              <a:rPr lang="en-US" dirty="0"/>
              <a:t> </a:t>
            </a:r>
            <a:r>
              <a:rPr lang="en-US" dirty="0" err="1"/>
              <a:t>kokonaan</a:t>
            </a:r>
            <a:r>
              <a:rPr lang="en-US" dirty="0"/>
              <a:t> (</a:t>
            </a:r>
            <a:r>
              <a:rPr lang="en-US" dirty="0" err="1"/>
              <a:t>koko</a:t>
            </a:r>
            <a:r>
              <a:rPr lang="en-US" dirty="0"/>
              <a:t> Suomi 63,6 %)</a:t>
            </a:r>
          </a:p>
        </p:txBody>
      </p:sp>
    </p:spTree>
    <p:extLst>
      <p:ext uri="{BB962C8B-B14F-4D97-AF65-F5344CB8AC3E}">
        <p14:creationId xmlns:p14="http://schemas.microsoft.com/office/powerpoint/2010/main" val="195455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9A77E-CFFF-3128-FB09-2DB3CD97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Vastaajat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17CFBC2-91E2-E5A8-C704-D8A8FB597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139" t="34280" r="5875" b="28220"/>
          <a:stretch/>
        </p:blipFill>
        <p:spPr>
          <a:xfrm>
            <a:off x="1390771" y="2974726"/>
            <a:ext cx="9944979" cy="2623196"/>
          </a:xfrm>
        </p:spPr>
      </p:pic>
    </p:spTree>
    <p:extLst>
      <p:ext uri="{BB962C8B-B14F-4D97-AF65-F5344CB8AC3E}">
        <p14:creationId xmlns:p14="http://schemas.microsoft.com/office/powerpoint/2010/main" val="296221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18D01-54F1-DE3B-E8FF-268F67D0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Huomioita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C6AA3-2FC1-0A65-D33E-F36F2CE97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Muita </a:t>
            </a:r>
            <a:r>
              <a:rPr lang="en-US" err="1"/>
              <a:t>kiusanneita</a:t>
            </a:r>
            <a:r>
              <a:rPr lang="en-US" dirty="0"/>
              <a:t> (2-3 </a:t>
            </a:r>
            <a:r>
              <a:rPr lang="en-US" err="1"/>
              <a:t>krt</a:t>
            </a:r>
            <a:r>
              <a:rPr lang="en-US" dirty="0"/>
              <a:t> / kk tai </a:t>
            </a:r>
            <a:r>
              <a:rPr lang="en-US" err="1"/>
              <a:t>useammin</a:t>
            </a:r>
            <a:r>
              <a:rPr lang="en-US" dirty="0"/>
              <a:t>)</a:t>
            </a:r>
            <a:r>
              <a:rPr lang="en-US" err="1"/>
              <a:t>koulussamme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6,8 %</a:t>
            </a:r>
            <a:r>
              <a:rPr lang="en-US" dirty="0"/>
              <a:t> (</a:t>
            </a:r>
            <a:r>
              <a:rPr lang="en-US" err="1"/>
              <a:t>koko</a:t>
            </a:r>
            <a:r>
              <a:rPr lang="en-US" dirty="0"/>
              <a:t> Suomi 4,3 %) </a:t>
            </a:r>
            <a:endParaRPr lang="en-US"/>
          </a:p>
          <a:p>
            <a:pPr lvl="1">
              <a:buFont typeface="Wingdings" panose="020B0604020202020204" pitchFamily="34" charset="0"/>
              <a:buChar char="Ø"/>
            </a:pPr>
            <a:r>
              <a:rPr lang="en-US" dirty="0" err="1"/>
              <a:t>Etenkin</a:t>
            </a:r>
            <a:r>
              <a:rPr lang="en-US" dirty="0"/>
              <a:t> </a:t>
            </a:r>
            <a:r>
              <a:rPr lang="en-US" dirty="0" err="1"/>
              <a:t>kiusaajia</a:t>
            </a:r>
            <a:r>
              <a:rPr lang="en-US" dirty="0"/>
              <a:t> 1. </a:t>
            </a:r>
            <a:r>
              <a:rPr lang="en-US" dirty="0" err="1"/>
              <a:t>luokilla</a:t>
            </a:r>
            <a:r>
              <a:rPr lang="en-US" dirty="0"/>
              <a:t> (10,8 %), 2. </a:t>
            </a:r>
            <a:r>
              <a:rPr lang="en-US" dirty="0" err="1"/>
              <a:t>luokilla</a:t>
            </a:r>
            <a:r>
              <a:rPr lang="en-US" dirty="0"/>
              <a:t> 10 % ja 3. </a:t>
            </a:r>
            <a:r>
              <a:rPr lang="en-US" dirty="0" err="1"/>
              <a:t>luokilla</a:t>
            </a:r>
            <a:r>
              <a:rPr lang="en-US" dirty="0"/>
              <a:t> 12,2 %, </a:t>
            </a:r>
            <a:r>
              <a:rPr lang="en-US" dirty="0" err="1"/>
              <a:t>muut</a:t>
            </a:r>
            <a:r>
              <a:rPr lang="en-US" dirty="0"/>
              <a:t> alle 6 %</a:t>
            </a:r>
          </a:p>
          <a:p>
            <a:r>
              <a:rPr lang="en-US" err="1"/>
              <a:t>Kiusatuksi</a:t>
            </a:r>
            <a:r>
              <a:rPr lang="en-US" dirty="0"/>
              <a:t> </a:t>
            </a:r>
            <a:r>
              <a:rPr lang="en-US" err="1"/>
              <a:t>joutuneita</a:t>
            </a:r>
            <a:r>
              <a:rPr lang="en-US" dirty="0"/>
              <a:t> (2-3 </a:t>
            </a:r>
            <a:r>
              <a:rPr lang="en-US" err="1"/>
              <a:t>krt</a:t>
            </a:r>
            <a:r>
              <a:rPr lang="en-US" dirty="0"/>
              <a:t> / kk tai </a:t>
            </a:r>
            <a:r>
              <a:rPr lang="en-US" err="1"/>
              <a:t>useammin</a:t>
            </a:r>
            <a:r>
              <a:rPr lang="en-US" dirty="0"/>
              <a:t>) </a:t>
            </a:r>
            <a:r>
              <a:rPr lang="en-US" err="1"/>
              <a:t>koulussamme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16,3 %</a:t>
            </a:r>
            <a:r>
              <a:rPr lang="en-US" dirty="0"/>
              <a:t> (</a:t>
            </a:r>
            <a:r>
              <a:rPr lang="en-US" err="1"/>
              <a:t>koko</a:t>
            </a:r>
            <a:r>
              <a:rPr lang="en-US" dirty="0"/>
              <a:t> Suomi 12,3 %)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en-US" dirty="0" err="1"/>
              <a:t>Etenkin</a:t>
            </a:r>
            <a:r>
              <a:rPr lang="en-US" dirty="0"/>
              <a:t> </a:t>
            </a:r>
            <a:r>
              <a:rPr lang="en-US" dirty="0" err="1"/>
              <a:t>kiusatuksi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kokeneet</a:t>
            </a:r>
            <a:r>
              <a:rPr lang="en-US" dirty="0"/>
              <a:t> </a:t>
            </a:r>
            <a:r>
              <a:rPr lang="en-US" dirty="0" err="1"/>
              <a:t>tulleensa</a:t>
            </a:r>
            <a:r>
              <a:rPr lang="en-US" dirty="0"/>
              <a:t> 1. </a:t>
            </a:r>
            <a:r>
              <a:rPr lang="en-US" dirty="0" err="1"/>
              <a:t>luokkalaiset</a:t>
            </a:r>
            <a:r>
              <a:rPr lang="en-US" dirty="0"/>
              <a:t> (32,4%) ja 2. </a:t>
            </a:r>
            <a:r>
              <a:rPr lang="en-US" dirty="0" err="1"/>
              <a:t>luokkalaiset</a:t>
            </a:r>
            <a:r>
              <a:rPr lang="en-US" dirty="0"/>
              <a:t> (30 %),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lähellä</a:t>
            </a:r>
            <a:r>
              <a:rPr lang="en-US" dirty="0"/>
              <a:t> </a:t>
            </a:r>
            <a:r>
              <a:rPr lang="en-US" dirty="0" err="1"/>
              <a:t>koko</a:t>
            </a:r>
            <a:r>
              <a:rPr lang="en-US" dirty="0"/>
              <a:t> </a:t>
            </a:r>
            <a:r>
              <a:rPr lang="en-US" dirty="0" err="1"/>
              <a:t>maan</a:t>
            </a:r>
            <a:r>
              <a:rPr lang="en-US" dirty="0"/>
              <a:t> </a:t>
            </a:r>
            <a:r>
              <a:rPr lang="en-US" dirty="0" err="1"/>
              <a:t>keskiarvoa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en-US" dirty="0"/>
              <a:t>3. ja 6.-luokilla alle </a:t>
            </a:r>
            <a:r>
              <a:rPr lang="en-US" dirty="0" err="1"/>
              <a:t>maan</a:t>
            </a:r>
            <a:r>
              <a:rPr lang="en-US" dirty="0"/>
              <a:t> </a:t>
            </a:r>
            <a:r>
              <a:rPr lang="en-US" dirty="0" err="1"/>
              <a:t>keskiarvon</a:t>
            </a:r>
            <a:endParaRPr lang="en-US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8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DA6BF-DA91-FD8C-B371-58E574E1B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Trendikäyrä</a:t>
            </a:r>
            <a:r>
              <a:rPr lang="en-US" dirty="0"/>
              <a:t> </a:t>
            </a:r>
            <a:r>
              <a:rPr lang="en-US" dirty="0" err="1"/>
              <a:t>kiusaamisesta</a:t>
            </a:r>
            <a:r>
              <a:rPr lang="en-US" dirty="0"/>
              <a:t> </a:t>
            </a:r>
            <a:r>
              <a:rPr lang="en-US" dirty="0" err="1"/>
              <a:t>vuosiluokilla</a:t>
            </a:r>
            <a:r>
              <a:rPr lang="en-US" dirty="0"/>
              <a:t> 1-6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54CFAF-6849-11F7-5767-23A8A427D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972" t="18210" r="7802" b="7567"/>
          <a:stretch/>
        </p:blipFill>
        <p:spPr>
          <a:xfrm>
            <a:off x="3745956" y="2495170"/>
            <a:ext cx="7145804" cy="373984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E98E30-EFBD-77F7-92B9-9639295569EE}"/>
              </a:ext>
            </a:extLst>
          </p:cNvPr>
          <p:cNvSpPr txBox="1"/>
          <p:nvPr/>
        </p:nvSpPr>
        <p:spPr>
          <a:xfrm>
            <a:off x="536222" y="2822222"/>
            <a:ext cx="2737555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212529"/>
                </a:solidFill>
                <a:ea typeface="+mn-lt"/>
                <a:cs typeface="+mn-lt"/>
              </a:rPr>
              <a:t>Oppilaat</a:t>
            </a:r>
            <a:r>
              <a:rPr lang="en-US" dirty="0">
                <a:solidFill>
                  <a:srgbClr val="212529"/>
                </a:solidFill>
                <a:ea typeface="+mn-lt"/>
                <a:cs typeface="+mn-lt"/>
              </a:rPr>
              <a:t>, </a:t>
            </a:r>
            <a:r>
              <a:rPr lang="en-US" err="1">
                <a:solidFill>
                  <a:srgbClr val="212529"/>
                </a:solidFill>
                <a:ea typeface="+mn-lt"/>
                <a:cs typeface="+mn-lt"/>
              </a:rPr>
              <a:t>jotka</a:t>
            </a:r>
            <a:r>
              <a:rPr lang="en-US" dirty="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212529"/>
                </a:solidFill>
                <a:ea typeface="+mn-lt"/>
                <a:cs typeface="+mn-lt"/>
              </a:rPr>
              <a:t>ovat</a:t>
            </a:r>
            <a:r>
              <a:rPr lang="en-US" dirty="0">
                <a:solidFill>
                  <a:srgbClr val="212529"/>
                </a:solidFill>
                <a:ea typeface="+mn-lt"/>
                <a:cs typeface="+mn-lt"/>
              </a:rPr>
              <a:t> </a:t>
            </a:r>
            <a:r>
              <a:rPr lang="en-US" u="sng" err="1">
                <a:solidFill>
                  <a:srgbClr val="212529"/>
                </a:solidFill>
                <a:ea typeface="+mn-lt"/>
                <a:cs typeface="+mn-lt"/>
              </a:rPr>
              <a:t>kiusanneet</a:t>
            </a:r>
            <a:r>
              <a:rPr lang="en-US" u="sng" dirty="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u="sng" err="1">
                <a:solidFill>
                  <a:srgbClr val="212529"/>
                </a:solidFill>
                <a:ea typeface="+mn-lt"/>
                <a:cs typeface="+mn-lt"/>
              </a:rPr>
              <a:t>muita</a:t>
            </a:r>
            <a:r>
              <a:rPr lang="en-US" dirty="0">
                <a:solidFill>
                  <a:srgbClr val="212529"/>
                </a:solidFill>
                <a:ea typeface="+mn-lt"/>
                <a:cs typeface="+mn-lt"/>
              </a:rPr>
              <a:t> tai </a:t>
            </a:r>
            <a:r>
              <a:rPr lang="en-US" u="sng" err="1">
                <a:solidFill>
                  <a:srgbClr val="212529"/>
                </a:solidFill>
                <a:ea typeface="+mn-lt"/>
                <a:cs typeface="+mn-lt"/>
              </a:rPr>
              <a:t>kokeneet</a:t>
            </a:r>
            <a:r>
              <a:rPr lang="en-US" u="sng" dirty="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u="sng" err="1">
                <a:solidFill>
                  <a:srgbClr val="212529"/>
                </a:solidFill>
                <a:ea typeface="+mn-lt"/>
                <a:cs typeface="+mn-lt"/>
              </a:rPr>
              <a:t>tulleensa</a:t>
            </a:r>
            <a:r>
              <a:rPr lang="en-US" u="sng" dirty="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u="sng" err="1">
                <a:solidFill>
                  <a:srgbClr val="212529"/>
                </a:solidFill>
                <a:ea typeface="+mn-lt"/>
                <a:cs typeface="+mn-lt"/>
              </a:rPr>
              <a:t>kiusatuksi</a:t>
            </a:r>
            <a:r>
              <a:rPr lang="en-US" dirty="0">
                <a:solidFill>
                  <a:srgbClr val="212529"/>
                </a:solidFill>
                <a:ea typeface="+mn-lt"/>
                <a:cs typeface="+mn-lt"/>
              </a:rPr>
              <a:t> </a:t>
            </a:r>
            <a:r>
              <a:rPr lang="en-US" i="1" err="1">
                <a:solidFill>
                  <a:srgbClr val="212529"/>
                </a:solidFill>
                <a:ea typeface="+mn-lt"/>
                <a:cs typeface="+mn-lt"/>
              </a:rPr>
              <a:t>kaksi</a:t>
            </a:r>
            <a:r>
              <a:rPr lang="en-US" i="1" dirty="0">
                <a:solidFill>
                  <a:srgbClr val="212529"/>
                </a:solidFill>
                <a:ea typeface="+mn-lt"/>
                <a:cs typeface="+mn-lt"/>
              </a:rPr>
              <a:t> tai </a:t>
            </a:r>
            <a:r>
              <a:rPr lang="en-US" i="1" err="1">
                <a:solidFill>
                  <a:srgbClr val="212529"/>
                </a:solidFill>
                <a:ea typeface="+mn-lt"/>
                <a:cs typeface="+mn-lt"/>
              </a:rPr>
              <a:t>kolme</a:t>
            </a:r>
            <a:r>
              <a:rPr lang="en-US" i="1" dirty="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i="1" err="1">
                <a:solidFill>
                  <a:srgbClr val="212529"/>
                </a:solidFill>
                <a:ea typeface="+mn-lt"/>
                <a:cs typeface="+mn-lt"/>
              </a:rPr>
              <a:t>kertaa</a:t>
            </a:r>
            <a:r>
              <a:rPr lang="en-US" i="1" dirty="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i="1" err="1">
                <a:solidFill>
                  <a:srgbClr val="212529"/>
                </a:solidFill>
                <a:ea typeface="+mn-lt"/>
                <a:cs typeface="+mn-lt"/>
              </a:rPr>
              <a:t>kuukaudessa</a:t>
            </a:r>
            <a:r>
              <a:rPr lang="en-US" i="1" dirty="0">
                <a:solidFill>
                  <a:srgbClr val="212529"/>
                </a:solidFill>
                <a:ea typeface="+mn-lt"/>
                <a:cs typeface="+mn-lt"/>
              </a:rPr>
              <a:t> tai </a:t>
            </a:r>
            <a:r>
              <a:rPr lang="en-US" i="1" err="1">
                <a:solidFill>
                  <a:srgbClr val="212529"/>
                </a:solidFill>
                <a:ea typeface="+mn-lt"/>
                <a:cs typeface="+mn-lt"/>
              </a:rPr>
              <a:t>useammin</a:t>
            </a:r>
            <a:r>
              <a:rPr lang="en-US" i="1" dirty="0">
                <a:solidFill>
                  <a:srgbClr val="212529"/>
                </a:solidFill>
                <a:ea typeface="+mn-lt"/>
                <a:cs typeface="+mn-lt"/>
              </a:rPr>
              <a:t> </a:t>
            </a:r>
            <a:r>
              <a:rPr lang="en-US" dirty="0">
                <a:solidFill>
                  <a:srgbClr val="212529"/>
                </a:solidFill>
                <a:ea typeface="+mn-lt"/>
                <a:cs typeface="+mn-lt"/>
              </a:rPr>
              <a:t>(</a:t>
            </a:r>
            <a:r>
              <a:rPr lang="en-US" err="1">
                <a:solidFill>
                  <a:srgbClr val="212529"/>
                </a:solidFill>
                <a:ea typeface="+mn-lt"/>
                <a:cs typeface="+mn-lt"/>
              </a:rPr>
              <a:t>oma</a:t>
            </a:r>
            <a:r>
              <a:rPr lang="en-US" dirty="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212529"/>
                </a:solidFill>
                <a:ea typeface="+mn-lt"/>
                <a:cs typeface="+mn-lt"/>
              </a:rPr>
              <a:t>koulu</a:t>
            </a:r>
            <a:r>
              <a:rPr lang="en-US" dirty="0">
                <a:solidFill>
                  <a:srgbClr val="212529"/>
                </a:solidFill>
                <a:ea typeface="+mn-lt"/>
                <a:cs typeface="+mn-lt"/>
              </a:rPr>
              <a:t> ja </a:t>
            </a:r>
            <a:r>
              <a:rPr lang="en-US" err="1">
                <a:solidFill>
                  <a:srgbClr val="212529"/>
                </a:solidFill>
                <a:ea typeface="+mn-lt"/>
                <a:cs typeface="+mn-lt"/>
              </a:rPr>
              <a:t>kaikki</a:t>
            </a:r>
            <a:r>
              <a:rPr lang="en-US" dirty="0">
                <a:solidFill>
                  <a:srgbClr val="212529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212529"/>
                </a:solidFill>
                <a:ea typeface="+mn-lt"/>
                <a:cs typeface="+mn-lt"/>
              </a:rPr>
              <a:t>koulut</a:t>
            </a:r>
            <a:r>
              <a:rPr lang="en-US" dirty="0">
                <a:solidFill>
                  <a:srgbClr val="212529"/>
                </a:solidFill>
                <a:ea typeface="+mn-lt"/>
                <a:cs typeface="+mn-lt"/>
              </a:rPr>
              <a:t>)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>
              <a:solidFill>
                <a:srgbClr val="212529"/>
              </a:solidFill>
            </a:endParaRPr>
          </a:p>
          <a:p>
            <a:endParaRPr lang="en-US" dirty="0">
              <a:solidFill>
                <a:srgbClr val="212529"/>
              </a:solidFill>
            </a:endParaRPr>
          </a:p>
          <a:p>
            <a:r>
              <a:rPr lang="en-US" dirty="0" err="1">
                <a:solidFill>
                  <a:srgbClr val="212529"/>
                </a:solidFill>
              </a:rPr>
              <a:t>Selkeää</a:t>
            </a:r>
            <a:r>
              <a:rPr lang="en-US" dirty="0">
                <a:solidFill>
                  <a:srgbClr val="212529"/>
                </a:solidFill>
              </a:rPr>
              <a:t> </a:t>
            </a:r>
            <a:r>
              <a:rPr lang="en-US" dirty="0" err="1">
                <a:solidFill>
                  <a:srgbClr val="212529"/>
                </a:solidFill>
              </a:rPr>
              <a:t>nousua</a:t>
            </a:r>
            <a:r>
              <a:rPr lang="en-US" dirty="0">
                <a:solidFill>
                  <a:srgbClr val="212529"/>
                </a:solidFill>
              </a:rPr>
              <a:t> </a:t>
            </a:r>
            <a:r>
              <a:rPr lang="en-US" dirty="0" err="1">
                <a:solidFill>
                  <a:srgbClr val="212529"/>
                </a:solidFill>
              </a:rPr>
              <a:t>koulussamme</a:t>
            </a:r>
            <a:r>
              <a:rPr lang="en-US" dirty="0">
                <a:solidFill>
                  <a:srgbClr val="212529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83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8A39-1927-B0BF-36C0-436A4B271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Yksinäisyys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7EB5D-C326-59E7-616B-14DC83582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Koulussamme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7,7 %</a:t>
            </a:r>
            <a:r>
              <a:rPr lang="en-US" dirty="0"/>
              <a:t> </a:t>
            </a:r>
            <a:r>
              <a:rPr lang="en-US" err="1"/>
              <a:t>oppilaista</a:t>
            </a:r>
            <a:r>
              <a:rPr lang="en-US" dirty="0"/>
              <a:t> </a:t>
            </a:r>
            <a:r>
              <a:rPr lang="en-US" err="1"/>
              <a:t>kokee</a:t>
            </a:r>
            <a:r>
              <a:rPr lang="en-US" dirty="0"/>
              <a:t> </a:t>
            </a:r>
            <a:r>
              <a:rPr lang="en-US" err="1"/>
              <a:t>olonsa</a:t>
            </a:r>
            <a:r>
              <a:rPr lang="en-US" dirty="0"/>
              <a:t> </a:t>
            </a:r>
            <a:r>
              <a:rPr lang="en-US" err="1"/>
              <a:t>usein</a:t>
            </a:r>
            <a:r>
              <a:rPr lang="en-US" dirty="0"/>
              <a:t> </a:t>
            </a:r>
            <a:r>
              <a:rPr lang="en-US" err="1"/>
              <a:t>yksinäiseksi</a:t>
            </a:r>
            <a:r>
              <a:rPr lang="en-US" dirty="0"/>
              <a:t> (</a:t>
            </a:r>
            <a:r>
              <a:rPr lang="en-US" err="1"/>
              <a:t>koko</a:t>
            </a:r>
            <a:r>
              <a:rPr lang="en-US" dirty="0"/>
              <a:t> Suomi 5,2 %)</a:t>
            </a:r>
          </a:p>
          <a:p>
            <a:r>
              <a:rPr lang="en-US" dirty="0" err="1"/>
              <a:t>Yksinäisyyttä</a:t>
            </a:r>
            <a:r>
              <a:rPr lang="en-US" dirty="0"/>
              <a:t> </a:t>
            </a:r>
            <a:r>
              <a:rPr lang="en-US" dirty="0" err="1"/>
              <a:t>koetaan</a:t>
            </a:r>
            <a:r>
              <a:rPr lang="en-US" dirty="0"/>
              <a:t> </a:t>
            </a:r>
            <a:r>
              <a:rPr lang="en-US" dirty="0" err="1"/>
              <a:t>etenkin</a:t>
            </a:r>
            <a:r>
              <a:rPr lang="en-US" dirty="0"/>
              <a:t> </a:t>
            </a:r>
            <a:r>
              <a:rPr lang="en-US" dirty="0" err="1"/>
              <a:t>luokilla</a:t>
            </a:r>
            <a:r>
              <a:rPr lang="en-US" dirty="0"/>
              <a:t> 1-4, </a:t>
            </a:r>
            <a:r>
              <a:rPr lang="en-US" dirty="0" err="1"/>
              <a:t>vaihtelee</a:t>
            </a:r>
            <a:r>
              <a:rPr lang="en-US" dirty="0"/>
              <a:t> </a:t>
            </a:r>
            <a:r>
              <a:rPr lang="en-US" dirty="0" err="1"/>
              <a:t>välillä</a:t>
            </a:r>
            <a:r>
              <a:rPr lang="en-US" dirty="0"/>
              <a:t> 8,2-13,5 %</a:t>
            </a:r>
          </a:p>
        </p:txBody>
      </p:sp>
    </p:spTree>
    <p:extLst>
      <p:ext uri="{BB962C8B-B14F-4D97-AF65-F5344CB8AC3E}">
        <p14:creationId xmlns:p14="http://schemas.microsoft.com/office/powerpoint/2010/main" val="245974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AB5DE-AA29-1BCB-F891-A9FB9EBC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Luokan</a:t>
            </a:r>
            <a:r>
              <a:rPr lang="en-US" dirty="0"/>
              <a:t> </a:t>
            </a:r>
            <a:r>
              <a:rPr lang="en-US" dirty="0" err="1"/>
              <a:t>ilmapiiri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D8EA69-B5AB-C59C-0B4D-7AF3C4E22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366" t="16379" r="6275" b="5934"/>
          <a:stretch/>
        </p:blipFill>
        <p:spPr>
          <a:xfrm>
            <a:off x="2016330" y="2146189"/>
            <a:ext cx="8169975" cy="445085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B23D29-83A8-4046-2D5C-820D58CCE842}"/>
              </a:ext>
            </a:extLst>
          </p:cNvPr>
          <p:cNvSpPr txBox="1"/>
          <p:nvPr/>
        </p:nvSpPr>
        <p:spPr>
          <a:xfrm>
            <a:off x="243416" y="2275416"/>
            <a:ext cx="198966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Oppilaiden</a:t>
            </a:r>
            <a:r>
              <a:rPr lang="en-US" dirty="0"/>
              <a:t> </a:t>
            </a:r>
            <a:r>
              <a:rPr lang="en-US" dirty="0" err="1"/>
              <a:t>kokemus</a:t>
            </a:r>
            <a:r>
              <a:rPr lang="en-US" dirty="0"/>
              <a:t> </a:t>
            </a:r>
            <a:r>
              <a:rPr lang="en-US" dirty="0" err="1"/>
              <a:t>koulun</a:t>
            </a:r>
            <a:r>
              <a:rPr lang="en-US" dirty="0"/>
              <a:t>/</a:t>
            </a:r>
            <a:r>
              <a:rPr lang="en-US" dirty="0" err="1"/>
              <a:t>luokan</a:t>
            </a:r>
            <a:r>
              <a:rPr lang="en-US" dirty="0"/>
              <a:t> </a:t>
            </a:r>
            <a:r>
              <a:rPr lang="en-US" dirty="0" err="1"/>
              <a:t>ilmapiiristä</a:t>
            </a:r>
            <a:r>
              <a:rPr lang="en-US" dirty="0"/>
              <a:t> (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suurempi</a:t>
            </a:r>
            <a:r>
              <a:rPr lang="en-US" dirty="0"/>
              <a:t> </a:t>
            </a:r>
            <a:r>
              <a:rPr lang="en-US" dirty="0" err="1"/>
              <a:t>luku</a:t>
            </a:r>
            <a:r>
              <a:rPr lang="en-US" dirty="0"/>
              <a:t>, </a:t>
            </a:r>
            <a:r>
              <a:rPr lang="en-US" dirty="0" err="1"/>
              <a:t>sitä</a:t>
            </a:r>
            <a:r>
              <a:rPr lang="en-US" dirty="0"/>
              <a:t> </a:t>
            </a:r>
            <a:r>
              <a:rPr lang="en-US" dirty="0" err="1"/>
              <a:t>paremmaksi</a:t>
            </a:r>
            <a:r>
              <a:rPr lang="en-US" dirty="0"/>
              <a:t> </a:t>
            </a:r>
            <a:r>
              <a:rPr lang="en-US" dirty="0" err="1"/>
              <a:t>ilmapiiri</a:t>
            </a:r>
            <a:r>
              <a:rPr lang="en-US" dirty="0"/>
              <a:t> </a:t>
            </a:r>
            <a:r>
              <a:rPr lang="en-US" dirty="0" err="1"/>
              <a:t>koetaan</a:t>
            </a:r>
            <a:r>
              <a:rPr lang="en-US" dirty="0"/>
              <a:t>).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3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29DD5-4CF6-5609-24A7-60727FC1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Hyväksytyksi</a:t>
            </a:r>
            <a:r>
              <a:rPr lang="en-US" dirty="0"/>
              <a:t> </a:t>
            </a:r>
            <a:r>
              <a:rPr lang="en-US" dirty="0" err="1"/>
              <a:t>tuleminen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D13019-BE21-4663-38B2-4BB19C7ED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300" t="14954" r="6126" b="5119"/>
          <a:stretch/>
        </p:blipFill>
        <p:spPr>
          <a:xfrm>
            <a:off x="1987010" y="2151212"/>
            <a:ext cx="8219360" cy="460619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62ACB6-4073-90A5-D1E5-1973ACA1BDBE}"/>
              </a:ext>
            </a:extLst>
          </p:cNvPr>
          <p:cNvSpPr txBox="1"/>
          <p:nvPr/>
        </p:nvSpPr>
        <p:spPr>
          <a:xfrm>
            <a:off x="396874" y="2413000"/>
            <a:ext cx="2111375" cy="24130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8E24F-9B30-BF00-A3A7-D4243FAC2BA1}"/>
              </a:ext>
            </a:extLst>
          </p:cNvPr>
          <p:cNvSpPr txBox="1"/>
          <p:nvPr/>
        </p:nvSpPr>
        <p:spPr>
          <a:xfrm>
            <a:off x="222250" y="2148416"/>
            <a:ext cx="22860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Oppilaiden</a:t>
            </a:r>
            <a:r>
              <a:rPr lang="en-US" dirty="0"/>
              <a:t> </a:t>
            </a:r>
            <a:r>
              <a:rPr lang="en-US" dirty="0" err="1"/>
              <a:t>kokemus</a:t>
            </a:r>
            <a:r>
              <a:rPr lang="en-US" dirty="0"/>
              <a:t> </a:t>
            </a:r>
            <a:r>
              <a:rPr lang="en-US" dirty="0" err="1"/>
              <a:t>hyväksytyksi</a:t>
            </a:r>
            <a:r>
              <a:rPr lang="en-US" dirty="0"/>
              <a:t> </a:t>
            </a:r>
            <a:r>
              <a:rPr lang="en-US" dirty="0" err="1"/>
              <a:t>tulemisesta</a:t>
            </a:r>
            <a:r>
              <a:rPr lang="en-US" dirty="0"/>
              <a:t> </a:t>
            </a:r>
            <a:r>
              <a:rPr lang="en-US" dirty="0" err="1"/>
              <a:t>koulussa</a:t>
            </a:r>
            <a:r>
              <a:rPr lang="en-US" dirty="0"/>
              <a:t>/</a:t>
            </a:r>
            <a:r>
              <a:rPr lang="en-US" dirty="0" err="1"/>
              <a:t>luokassa</a:t>
            </a:r>
            <a:r>
              <a:rPr lang="en-US" dirty="0"/>
              <a:t> (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suurempi</a:t>
            </a:r>
            <a:r>
              <a:rPr lang="en-US" dirty="0"/>
              <a:t> </a:t>
            </a:r>
            <a:r>
              <a:rPr lang="en-US" dirty="0" err="1"/>
              <a:t>luku</a:t>
            </a:r>
            <a:r>
              <a:rPr lang="en-US" dirty="0"/>
              <a:t>, </a:t>
            </a:r>
            <a:r>
              <a:rPr lang="en-US" dirty="0" err="1"/>
              <a:t>sitä</a:t>
            </a:r>
            <a:r>
              <a:rPr lang="en-US" dirty="0"/>
              <a:t> </a:t>
            </a:r>
            <a:r>
              <a:rPr lang="en-US" dirty="0" err="1"/>
              <a:t>myönteisemmät</a:t>
            </a:r>
            <a:r>
              <a:rPr lang="en-US" dirty="0"/>
              <a:t> </a:t>
            </a:r>
            <a:r>
              <a:rPr lang="en-US" dirty="0" err="1"/>
              <a:t>kokemukset</a:t>
            </a:r>
            <a:r>
              <a:rPr lang="en-US" dirty="0"/>
              <a:t>).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9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11B26-EBA3-7D00-1097-2A2924BAC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88A10-27C2-31FA-6FE7-617673CE4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43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628EE-609A-45EC-4BF8-0249D70CB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Luokat</a:t>
            </a:r>
            <a:r>
              <a:rPr lang="en-US" dirty="0"/>
              <a:t> 4-6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D899D-EBC4-A813-6168-0BAE4BEE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92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5,2 %</a:t>
            </a:r>
            <a:r>
              <a:rPr lang="en-US" dirty="0"/>
              <a:t> on </a:t>
            </a:r>
            <a:r>
              <a:rPr lang="en-US" err="1"/>
              <a:t>kokenut</a:t>
            </a:r>
            <a:r>
              <a:rPr lang="en-US" dirty="0"/>
              <a:t> </a:t>
            </a:r>
            <a:r>
              <a:rPr lang="en-US" err="1"/>
              <a:t>kiusaamista</a:t>
            </a:r>
            <a:r>
              <a:rPr lang="en-US" dirty="0"/>
              <a:t> </a:t>
            </a:r>
            <a:r>
              <a:rPr lang="en-US" err="1"/>
              <a:t>internetissä</a:t>
            </a:r>
            <a:r>
              <a:rPr lang="en-US" dirty="0"/>
              <a:t> 2-3 </a:t>
            </a:r>
            <a:r>
              <a:rPr lang="en-US" err="1"/>
              <a:t>krt</a:t>
            </a:r>
            <a:r>
              <a:rPr lang="en-US" dirty="0"/>
              <a:t>/kk tai </a:t>
            </a:r>
            <a:r>
              <a:rPr lang="en-US" err="1"/>
              <a:t>useammin</a:t>
            </a:r>
            <a:r>
              <a:rPr lang="en-US" dirty="0"/>
              <a:t> (</a:t>
            </a:r>
            <a:r>
              <a:rPr lang="en-US" err="1"/>
              <a:t>koko</a:t>
            </a:r>
            <a:r>
              <a:rPr lang="en-US" dirty="0"/>
              <a:t> Suomi 3,5 %). </a:t>
            </a:r>
            <a:r>
              <a:rPr lang="en-US" err="1"/>
              <a:t>Etenkin</a:t>
            </a:r>
            <a:r>
              <a:rPr lang="en-US" dirty="0"/>
              <a:t> 4.-luokilla </a:t>
            </a:r>
            <a:r>
              <a:rPr lang="en-US" err="1"/>
              <a:t>koetaan</a:t>
            </a:r>
            <a:r>
              <a:rPr lang="en-US" dirty="0"/>
              <a:t> </a:t>
            </a:r>
            <a:r>
              <a:rPr lang="en-US" err="1"/>
              <a:t>näin</a:t>
            </a:r>
            <a:r>
              <a:rPr lang="en-US" dirty="0"/>
              <a:t>, 10,3 %</a:t>
            </a:r>
          </a:p>
          <a:p>
            <a:r>
              <a:rPr lang="en-US" dirty="0">
                <a:highlight>
                  <a:srgbClr val="FFFF00"/>
                </a:highlight>
              </a:rPr>
              <a:t>13 %</a:t>
            </a:r>
            <a:r>
              <a:rPr lang="en-US" dirty="0"/>
              <a:t> on </a:t>
            </a:r>
            <a:r>
              <a:rPr lang="en-US" err="1"/>
              <a:t>kokenut</a:t>
            </a:r>
            <a:r>
              <a:rPr lang="en-US" dirty="0"/>
              <a:t> </a:t>
            </a:r>
            <a:r>
              <a:rPr lang="en-US" err="1"/>
              <a:t>nimittelyä</a:t>
            </a:r>
            <a:r>
              <a:rPr lang="en-US" dirty="0"/>
              <a:t> tai </a:t>
            </a:r>
            <a:r>
              <a:rPr lang="en-US" err="1"/>
              <a:t>loukkaavaa</a:t>
            </a:r>
            <a:r>
              <a:rPr lang="en-US" dirty="0"/>
              <a:t> </a:t>
            </a:r>
            <a:r>
              <a:rPr lang="en-US" err="1"/>
              <a:t>kiusoittelua</a:t>
            </a:r>
            <a:r>
              <a:rPr lang="en-US" dirty="0"/>
              <a:t> 2-3 </a:t>
            </a:r>
            <a:r>
              <a:rPr lang="en-US" err="1"/>
              <a:t>krt</a:t>
            </a:r>
            <a:r>
              <a:rPr lang="en-US" dirty="0"/>
              <a:t>/kk tai </a:t>
            </a:r>
            <a:r>
              <a:rPr lang="en-US" err="1"/>
              <a:t>useammin</a:t>
            </a:r>
            <a:r>
              <a:rPr lang="en-US" dirty="0"/>
              <a:t> (</a:t>
            </a:r>
            <a:r>
              <a:rPr lang="en-US" err="1"/>
              <a:t>koko</a:t>
            </a:r>
            <a:r>
              <a:rPr lang="en-US" dirty="0"/>
              <a:t> Suomi 8,4 %). </a:t>
            </a:r>
            <a:r>
              <a:rPr lang="en-US" err="1"/>
              <a:t>Etenkin</a:t>
            </a:r>
            <a:r>
              <a:rPr lang="en-US" dirty="0"/>
              <a:t> 4.-luokilla </a:t>
            </a:r>
            <a:r>
              <a:rPr lang="en-US" err="1"/>
              <a:t>koetaan</a:t>
            </a:r>
            <a:r>
              <a:rPr lang="en-US" dirty="0"/>
              <a:t> </a:t>
            </a:r>
            <a:r>
              <a:rPr lang="en-US" err="1"/>
              <a:t>näin</a:t>
            </a:r>
            <a:r>
              <a:rPr lang="en-US" dirty="0"/>
              <a:t>, 17,9 %</a:t>
            </a:r>
            <a:endParaRPr lang="en-US" dirty="0">
              <a:solidFill>
                <a:srgbClr val="262626"/>
              </a:solidFill>
            </a:endParaRPr>
          </a:p>
          <a:p>
            <a:r>
              <a:rPr lang="en-US" dirty="0">
                <a:highlight>
                  <a:srgbClr val="FFFF00"/>
                </a:highlight>
              </a:rPr>
              <a:t>8,7 % </a:t>
            </a:r>
            <a:r>
              <a:rPr lang="en-US" dirty="0"/>
              <a:t>on </a:t>
            </a:r>
            <a:r>
              <a:rPr lang="en-US" err="1"/>
              <a:t>kokenut</a:t>
            </a:r>
            <a:r>
              <a:rPr lang="en-US" dirty="0"/>
              <a:t> </a:t>
            </a:r>
            <a:r>
              <a:rPr lang="en-US" err="1"/>
              <a:t>muiden</a:t>
            </a:r>
            <a:r>
              <a:rPr lang="en-US" dirty="0"/>
              <a:t> </a:t>
            </a:r>
            <a:r>
              <a:rPr lang="en-US" err="1"/>
              <a:t>oppilaiden</a:t>
            </a:r>
            <a:r>
              <a:rPr lang="en-US" dirty="0"/>
              <a:t> </a:t>
            </a:r>
            <a:r>
              <a:rPr lang="en-US" err="1"/>
              <a:t>jättäneen</a:t>
            </a:r>
            <a:r>
              <a:rPr lang="en-US" dirty="0"/>
              <a:t> </a:t>
            </a:r>
            <a:r>
              <a:rPr lang="en-US" err="1"/>
              <a:t>hänet</a:t>
            </a:r>
            <a:r>
              <a:rPr lang="en-US" dirty="0"/>
              <a:t> </a:t>
            </a:r>
            <a:r>
              <a:rPr lang="en-US" err="1"/>
              <a:t>huomiotta</a:t>
            </a:r>
            <a:r>
              <a:rPr lang="en-US" dirty="0"/>
              <a:t> tai </a:t>
            </a:r>
            <a:r>
              <a:rPr lang="en-US" err="1"/>
              <a:t>muiden</a:t>
            </a:r>
            <a:r>
              <a:rPr lang="en-US" dirty="0"/>
              <a:t> </a:t>
            </a:r>
            <a:r>
              <a:rPr lang="en-US" err="1"/>
              <a:t>sulkeneen</a:t>
            </a:r>
            <a:r>
              <a:rPr lang="en-US" dirty="0"/>
              <a:t> </a:t>
            </a:r>
            <a:r>
              <a:rPr lang="en-US" err="1"/>
              <a:t>hänet</a:t>
            </a:r>
            <a:r>
              <a:rPr lang="en-US" dirty="0"/>
              <a:t> </a:t>
            </a:r>
            <a:r>
              <a:rPr lang="en-US" err="1"/>
              <a:t>ryhmän</a:t>
            </a:r>
            <a:r>
              <a:rPr lang="en-US" dirty="0"/>
              <a:t> </a:t>
            </a:r>
            <a:r>
              <a:rPr lang="en-US" err="1"/>
              <a:t>ulkopuolelle</a:t>
            </a:r>
            <a:r>
              <a:rPr lang="en-US" dirty="0"/>
              <a:t> 2-3 </a:t>
            </a:r>
            <a:r>
              <a:rPr lang="en-US" err="1"/>
              <a:t>krt</a:t>
            </a:r>
            <a:r>
              <a:rPr lang="en-US" dirty="0"/>
              <a:t>/kk tai </a:t>
            </a:r>
            <a:r>
              <a:rPr lang="en-US" err="1"/>
              <a:t>useammin</a:t>
            </a:r>
            <a:r>
              <a:rPr lang="en-US" dirty="0"/>
              <a:t> (</a:t>
            </a:r>
            <a:r>
              <a:rPr lang="en-US" err="1"/>
              <a:t>koko</a:t>
            </a:r>
            <a:r>
              <a:rPr lang="en-US" dirty="0"/>
              <a:t> Suomi 7,3 %). </a:t>
            </a:r>
            <a:r>
              <a:rPr lang="en-US" err="1"/>
              <a:t>Etenkin</a:t>
            </a:r>
            <a:r>
              <a:rPr lang="en-US" dirty="0"/>
              <a:t> 4.-luokilla </a:t>
            </a:r>
            <a:r>
              <a:rPr lang="en-US" err="1"/>
              <a:t>koetaan</a:t>
            </a:r>
            <a:r>
              <a:rPr lang="en-US" dirty="0"/>
              <a:t> </a:t>
            </a:r>
            <a:r>
              <a:rPr lang="en-US" err="1"/>
              <a:t>näin</a:t>
            </a:r>
            <a:r>
              <a:rPr lang="en-US" dirty="0"/>
              <a:t>, 15,4 %)</a:t>
            </a:r>
          </a:p>
          <a:p>
            <a:r>
              <a:rPr lang="en-US" dirty="0">
                <a:highlight>
                  <a:srgbClr val="FFFF00"/>
                </a:highlight>
              </a:rPr>
              <a:t>7 % </a:t>
            </a:r>
            <a:r>
              <a:rPr lang="en-US" dirty="0"/>
              <a:t>on </a:t>
            </a:r>
            <a:r>
              <a:rPr lang="en-US" err="1"/>
              <a:t>kokenut</a:t>
            </a:r>
            <a:r>
              <a:rPr lang="en-US" dirty="0"/>
              <a:t> </a:t>
            </a:r>
            <a:r>
              <a:rPr lang="en-US" err="1"/>
              <a:t>heistä</a:t>
            </a:r>
            <a:r>
              <a:rPr lang="en-US" dirty="0"/>
              <a:t> </a:t>
            </a:r>
            <a:r>
              <a:rPr lang="en-US" err="1"/>
              <a:t>levitetyn</a:t>
            </a:r>
            <a:r>
              <a:rPr lang="en-US" dirty="0"/>
              <a:t> </a:t>
            </a:r>
            <a:r>
              <a:rPr lang="en-US" err="1"/>
              <a:t>ilkeitä</a:t>
            </a:r>
            <a:r>
              <a:rPr lang="en-US" dirty="0"/>
              <a:t> tai </a:t>
            </a:r>
            <a:r>
              <a:rPr lang="en-US" err="1"/>
              <a:t>loukkaavia</a:t>
            </a:r>
            <a:r>
              <a:rPr lang="en-US" dirty="0"/>
              <a:t> </a:t>
            </a:r>
            <a:r>
              <a:rPr lang="en-US" err="1"/>
              <a:t>juttuja</a:t>
            </a:r>
            <a:r>
              <a:rPr lang="en-US" dirty="0"/>
              <a:t> 2-3 </a:t>
            </a:r>
            <a:r>
              <a:rPr lang="en-US" err="1"/>
              <a:t>krt</a:t>
            </a:r>
            <a:r>
              <a:rPr lang="en-US" dirty="0"/>
              <a:t>/kk tai </a:t>
            </a:r>
            <a:r>
              <a:rPr lang="en-US" err="1"/>
              <a:t>useammin</a:t>
            </a:r>
            <a:r>
              <a:rPr lang="en-US" dirty="0"/>
              <a:t> (</a:t>
            </a:r>
            <a:r>
              <a:rPr lang="en-US" err="1"/>
              <a:t>koko</a:t>
            </a:r>
            <a:r>
              <a:rPr lang="en-US" dirty="0"/>
              <a:t> Suomi 5 %)</a:t>
            </a:r>
          </a:p>
          <a:p>
            <a:r>
              <a:rPr lang="en-US" dirty="0">
                <a:highlight>
                  <a:srgbClr val="00FF00"/>
                </a:highlight>
              </a:rPr>
              <a:t>2,6 % </a:t>
            </a:r>
            <a:r>
              <a:rPr lang="en-US" dirty="0"/>
              <a:t> on </a:t>
            </a:r>
            <a:r>
              <a:rPr lang="en-US" err="1"/>
              <a:t>kokenut</a:t>
            </a:r>
            <a:r>
              <a:rPr lang="en-US" dirty="0"/>
              <a:t> </a:t>
            </a:r>
            <a:r>
              <a:rPr lang="en-US" err="1"/>
              <a:t>fyysistä</a:t>
            </a:r>
            <a:r>
              <a:rPr lang="en-US" dirty="0"/>
              <a:t> </a:t>
            </a:r>
            <a:r>
              <a:rPr lang="en-US" err="1"/>
              <a:t>kiusaamista</a:t>
            </a:r>
            <a:r>
              <a:rPr lang="en-US" dirty="0"/>
              <a:t> 2-3 </a:t>
            </a:r>
            <a:r>
              <a:rPr lang="en-US" err="1"/>
              <a:t>krt</a:t>
            </a:r>
            <a:r>
              <a:rPr lang="en-US" dirty="0"/>
              <a:t>/kk tai </a:t>
            </a:r>
            <a:r>
              <a:rPr lang="en-US" err="1"/>
              <a:t>useammin</a:t>
            </a:r>
            <a:r>
              <a:rPr lang="en-US" dirty="0"/>
              <a:t> (</a:t>
            </a:r>
            <a:r>
              <a:rPr lang="en-US" err="1"/>
              <a:t>koko</a:t>
            </a:r>
            <a:r>
              <a:rPr lang="en-US" dirty="0"/>
              <a:t> Suomi 4 %)</a:t>
            </a:r>
            <a:endParaRPr lang="en-US" dirty="0" err="1"/>
          </a:p>
          <a:p>
            <a:endParaRPr lang="en-US" dirty="0">
              <a:highlight>
                <a:srgbClr val="00FF00"/>
              </a:highlight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22506"/>
      </p:ext>
    </p:extLst>
  </p:cSld>
  <p:clrMapOvr>
    <a:masterClrMapping/>
  </p:clrMapOvr>
</p:sld>
</file>

<file path=ppt/theme/theme1.xml><?xml version="1.0" encoding="utf-8"?>
<a:theme xmlns:a="http://schemas.openxmlformats.org/drawingml/2006/main" name="Pakkaus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0</TotalTime>
  <Words>552</Words>
  <Application>Microsoft Office PowerPoint</Application>
  <PresentationFormat>Laajakuva</PresentationFormat>
  <Paragraphs>56</Paragraphs>
  <Slides>13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Wingdings</vt:lpstr>
      <vt:lpstr>Pakkaus</vt:lpstr>
      <vt:lpstr>KIva-koulu oppilaskyselyn tulokset 2025</vt:lpstr>
      <vt:lpstr>Vastaajat</vt:lpstr>
      <vt:lpstr>Huomioita</vt:lpstr>
      <vt:lpstr>Trendikäyrä kiusaamisesta vuosiluokilla 1-6</vt:lpstr>
      <vt:lpstr>Yksinäisyys</vt:lpstr>
      <vt:lpstr>Luokan ilmapiiri</vt:lpstr>
      <vt:lpstr>Hyväksytyksi tuleminen</vt:lpstr>
      <vt:lpstr>PowerPoint-esitys</vt:lpstr>
      <vt:lpstr>Luokat 4-6</vt:lpstr>
      <vt:lpstr>Opettajan suhtautuminen kiusaamiseen 4-6 lk</vt:lpstr>
      <vt:lpstr>Vanhempien suhtautuminen kiusaamiseen 4-6 lk</vt:lpstr>
      <vt:lpstr>sukupuolinen tai seksuaalinen kiusaaminen  4-6 lk </vt:lpstr>
      <vt:lpstr>Kiva-ohjelma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Sirpa Kinnunen-Sainio</dc:creator>
  <cp:lastModifiedBy>Sirpa Kinnunen-Sainio</cp:lastModifiedBy>
  <cp:revision>363</cp:revision>
  <dcterms:created xsi:type="dcterms:W3CDTF">2025-04-25T14:18:20Z</dcterms:created>
  <dcterms:modified xsi:type="dcterms:W3CDTF">2026-01-14T15:44:52Z</dcterms:modified>
</cp:coreProperties>
</file>