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9" r:id="rId6"/>
    <p:sldId id="257" r:id="rId7"/>
    <p:sldId id="258" r:id="rId8"/>
    <p:sldId id="259" r:id="rId9"/>
    <p:sldId id="260" r:id="rId10"/>
    <p:sldId id="261" r:id="rId11"/>
    <p:sldId id="268" r:id="rId12"/>
    <p:sldId id="272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A2E7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2C0A93-11CF-716D-147A-723FDC6D3807}" v="16" dt="2025-05-07T06:34:13.5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Tumma tyyli 2 - Korostus 5/Korostu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020" y="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7.5.2025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43291-AE0A-4DF8-8C19-73C16B6D7548}" type="datetimeFigureOut">
              <a:rPr lang="fi-FI" smtClean="0"/>
              <a:t>7.5.2025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772400" cy="2457466"/>
          </a:xfrm>
        </p:spPr>
        <p:txBody>
          <a:bodyPr>
            <a:normAutofit/>
          </a:bodyPr>
          <a:lstStyle/>
          <a:p>
            <a:r>
              <a:rPr lang="fi-FI" i="1" dirty="0">
                <a:cs typeface="Calibri"/>
              </a:rPr>
              <a:t>Myllylän koulu</a:t>
            </a:r>
            <a:br>
              <a:rPr lang="fi-FI" dirty="0">
                <a:cs typeface="Calibri"/>
              </a:rPr>
            </a:br>
            <a:r>
              <a:rPr lang="fi-FI" dirty="0">
                <a:cs typeface="Calibri"/>
              </a:rPr>
              <a:t>itsearviointiraportti</a:t>
            </a:r>
            <a:br>
              <a:rPr lang="fi-FI" dirty="0">
                <a:cs typeface="Calibri"/>
              </a:rPr>
            </a:br>
            <a:r>
              <a:rPr lang="fi-FI" dirty="0">
                <a:cs typeface="Calibri"/>
              </a:rPr>
              <a:t>lukuvuosi </a:t>
            </a:r>
            <a:r>
              <a:rPr lang="fi-FI" i="1" dirty="0">
                <a:cs typeface="Calibri"/>
              </a:rPr>
              <a:t>24-25</a:t>
            </a:r>
            <a:endParaRPr lang="fi-FI" i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i-FI" dirty="0"/>
          </a:p>
          <a:p>
            <a:endParaRPr lang="fi-FI" dirty="0"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66E567-5AF7-4ADB-BAB7-862697C7F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76388"/>
            <a:ext cx="7024778" cy="1728817"/>
          </a:xfrm>
        </p:spPr>
        <p:txBody>
          <a:bodyPr/>
          <a:lstStyle/>
          <a:p>
            <a:r>
              <a:rPr lang="fi-FI">
                <a:cs typeface="Calibri"/>
              </a:rPr>
              <a:t>CAF-prosessin kuvaus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C041771-1ED9-4A7B-8F74-86761454A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8429" y="1713677"/>
            <a:ext cx="6400800" cy="4268859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Valmistautuminen: Etukäteen jaettu </a:t>
            </a:r>
            <a:r>
              <a:rPr lang="fi-FI" b="1" err="1">
                <a:solidFill>
                  <a:srgbClr val="000000"/>
                </a:solidFill>
                <a:cs typeface="Calibri"/>
              </a:rPr>
              <a:t>pedanetistä</a:t>
            </a:r>
            <a:r>
              <a:rPr lang="fi-FI" b="1" dirty="0">
                <a:solidFill>
                  <a:srgbClr val="000000"/>
                </a:solidFill>
                <a:cs typeface="Calibri"/>
              </a:rPr>
              <a:t> löytyvä </a:t>
            </a:r>
            <a:r>
              <a:rPr lang="fi-FI" b="1" err="1">
                <a:solidFill>
                  <a:srgbClr val="000000"/>
                </a:solidFill>
                <a:cs typeface="Calibri"/>
              </a:rPr>
              <a:t>arviontimateriaali</a:t>
            </a:r>
            <a:r>
              <a:rPr lang="fi-FI" b="1" dirty="0">
                <a:solidFill>
                  <a:srgbClr val="000000"/>
                </a:solidFill>
                <a:cs typeface="Calibri"/>
              </a:rPr>
              <a:t> 2vko aiemmin huoltajille ja käyty erikseen läpi opettajien, ohjaajien, oppilaskunnan ja yhteisöllisen opiskeluhuoltoryhmän kokouksessa. </a:t>
            </a:r>
          </a:p>
          <a:p>
            <a:pPr algn="l"/>
            <a:endParaRPr lang="fi-FI" sz="1800" dirty="0"/>
          </a:p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Osallistujat: Sirpa Kinnunen, Nina Karjalainen, Erica Riihelä, Päivi Järvinen, Kati Leivonen, Essi </a:t>
            </a:r>
            <a:r>
              <a:rPr lang="fi-FI" b="1" err="1">
                <a:solidFill>
                  <a:srgbClr val="000000"/>
                </a:solidFill>
                <a:cs typeface="Calibri"/>
              </a:rPr>
              <a:t>Matkalin</a:t>
            </a:r>
            <a:r>
              <a:rPr lang="fi-FI" b="1" dirty="0">
                <a:solidFill>
                  <a:srgbClr val="000000"/>
                </a:solidFill>
                <a:cs typeface="Calibri"/>
              </a:rPr>
              <a:t>, Vilho </a:t>
            </a:r>
            <a:r>
              <a:rPr lang="fi-FI" b="1" err="1">
                <a:solidFill>
                  <a:srgbClr val="000000"/>
                </a:solidFill>
                <a:cs typeface="Calibri"/>
              </a:rPr>
              <a:t>Lemmelä</a:t>
            </a:r>
            <a:r>
              <a:rPr lang="fi-FI" b="1" dirty="0">
                <a:solidFill>
                  <a:srgbClr val="000000"/>
                </a:solidFill>
                <a:cs typeface="Calibri"/>
              </a:rPr>
              <a:t> ja Akseli Majava</a:t>
            </a:r>
          </a:p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Aikataulu</a:t>
            </a:r>
            <a:r>
              <a:rPr lang="fi-FI" dirty="0">
                <a:solidFill>
                  <a:srgbClr val="000000"/>
                </a:solidFill>
                <a:cs typeface="Calibri"/>
              </a:rPr>
              <a:t>: maanantaina 28.4.2025 klo 8.30-11.30</a:t>
            </a:r>
            <a:endParaRPr lang="fi-FI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Vertaisarviointi (jos on): ei käytössä</a:t>
            </a:r>
          </a:p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Tulosten tiedottaminen</a:t>
            </a:r>
            <a:r>
              <a:rPr lang="fi-FI" b="1" dirty="0">
                <a:solidFill>
                  <a:schemeClr val="tx1"/>
                </a:solidFill>
                <a:cs typeface="Calibri"/>
              </a:rPr>
              <a:t>: </a:t>
            </a:r>
            <a:r>
              <a:rPr lang="fi-FI" b="1" dirty="0" err="1">
                <a:solidFill>
                  <a:schemeClr val="tx1"/>
                </a:solidFill>
                <a:cs typeface="Calibri"/>
              </a:rPr>
              <a:t>wilman</a:t>
            </a:r>
            <a:r>
              <a:rPr lang="fi-FI" b="1" dirty="0">
                <a:solidFill>
                  <a:schemeClr val="tx1"/>
                </a:solidFill>
                <a:cs typeface="Calibri"/>
              </a:rPr>
              <a:t> kautta huoltajille keväällä 2025 ja henkilöstölle tulosten esittely opekokouksessa 7.5. 2025. Myllylän koulussa vahvuuksiin listattiin jos pisteet olivat 4 tai 5 ja kehittämisen kohteisiin piste 3, koska se oli huonoin mitä saimme. </a:t>
            </a:r>
            <a:endParaRPr lang="fi-FI" b="1" dirty="0">
              <a:solidFill>
                <a:schemeClr val="tx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6159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Tavoite 1: Perustaidot</a:t>
            </a:r>
          </a:p>
        </p:txBody>
      </p:sp>
      <p:sp>
        <p:nvSpPr>
          <p:cNvPr id="9" name="Tekstikehys 8"/>
          <p:cNvSpPr txBox="1"/>
          <p:nvPr/>
        </p:nvSpPr>
        <p:spPr>
          <a:xfrm>
            <a:off x="689401" y="1271122"/>
            <a:ext cx="3793019" cy="5632311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r>
              <a:rPr lang="fi-FI" sz="2400" dirty="0">
                <a:ea typeface="Calibri"/>
                <a:cs typeface="Calibri"/>
              </a:rPr>
              <a:t>(4 pistettä) </a:t>
            </a:r>
            <a:endParaRPr lang="fi-FI" sz="2400" dirty="0">
              <a:cs typeface="Calibri"/>
            </a:endParaRPr>
          </a:p>
          <a:p>
            <a:pPr algn="ctr"/>
            <a:r>
              <a:rPr lang="fi-FI" sz="2400" dirty="0"/>
              <a:t>+matemaattiset taidot</a:t>
            </a:r>
          </a:p>
          <a:p>
            <a:pPr algn="ctr"/>
            <a:endParaRPr lang="fi-FI" sz="2400" dirty="0"/>
          </a:p>
          <a:p>
            <a:pPr algn="ctr"/>
            <a:r>
              <a:rPr lang="fi-FI" sz="2400" dirty="0"/>
              <a:t>+koulullamme on käytäntö korjaavien toimenpiteiden suorittamiseksi kokeita seuraavana lukuvuonna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</p:txBody>
      </p:sp>
      <p:sp>
        <p:nvSpPr>
          <p:cNvPr id="10" name="Tekstikehys 9"/>
          <p:cNvSpPr txBox="1"/>
          <p:nvPr/>
        </p:nvSpPr>
        <p:spPr>
          <a:xfrm>
            <a:off x="4768171" y="1271121"/>
            <a:ext cx="3929090" cy="4893647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r>
              <a:rPr lang="fi-FI" sz="2400" dirty="0">
                <a:ea typeface="Calibri"/>
                <a:cs typeface="Calibri"/>
              </a:rPr>
              <a:t>(3 pistettä)</a:t>
            </a:r>
            <a:endParaRPr lang="fi-FI" sz="2400" dirty="0"/>
          </a:p>
          <a:p>
            <a:pPr algn="ctr"/>
            <a:r>
              <a:rPr lang="fi-FI" sz="2400" dirty="0"/>
              <a:t>-luku- ja kirjoitustaito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Tavoite 2: Hyvinvointi</a:t>
            </a:r>
          </a:p>
        </p:txBody>
      </p:sp>
      <p:sp>
        <p:nvSpPr>
          <p:cNvPr id="9" name="Tekstikehys 8"/>
          <p:cNvSpPr txBox="1"/>
          <p:nvPr/>
        </p:nvSpPr>
        <p:spPr>
          <a:xfrm>
            <a:off x="571472" y="1643050"/>
            <a:ext cx="3929090" cy="7109639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r>
              <a:rPr lang="fi-FI" sz="2400" dirty="0">
                <a:ea typeface="Calibri"/>
                <a:cs typeface="Calibri"/>
              </a:rPr>
              <a:t>(4 pistettä)</a:t>
            </a:r>
            <a:endParaRPr lang="fi-FI" sz="2400" dirty="0"/>
          </a:p>
          <a:p>
            <a:pPr algn="ctr"/>
            <a:r>
              <a:rPr lang="fi-FI" sz="2400" dirty="0">
                <a:cs typeface="Calibri"/>
              </a:rPr>
              <a:t>+Henkilöstö tuntee pelastussuunnitelman</a:t>
            </a:r>
          </a:p>
          <a:p>
            <a:pPr algn="ctr"/>
            <a:r>
              <a:rPr lang="fi-FI" sz="2400" dirty="0">
                <a:cs typeface="Calibri"/>
              </a:rPr>
              <a:t>+Kiusaamiseen puuttuminen on suunnitelmallista</a:t>
            </a:r>
          </a:p>
          <a:p>
            <a:pPr algn="ctr"/>
            <a:r>
              <a:rPr lang="fi-FI" sz="2400" dirty="0">
                <a:cs typeface="Calibri"/>
              </a:rPr>
              <a:t>+Johtaminen tukee kouluyhteisön hyvinvointia</a:t>
            </a:r>
          </a:p>
          <a:p>
            <a:pPr algn="ctr"/>
            <a:r>
              <a:rPr lang="fi-FI" sz="2400" dirty="0">
                <a:cs typeface="Calibri"/>
              </a:rPr>
              <a:t>+Koulussa on ohjattua välituntitoimintaa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</p:txBody>
      </p:sp>
      <p:sp>
        <p:nvSpPr>
          <p:cNvPr id="10" name="Tekstikehys 9"/>
          <p:cNvSpPr txBox="1"/>
          <p:nvPr/>
        </p:nvSpPr>
        <p:spPr>
          <a:xfrm>
            <a:off x="4933950" y="1643053"/>
            <a:ext cx="3038475" cy="8956298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r>
              <a:rPr lang="fi-FI" sz="2400" dirty="0">
                <a:ea typeface="Calibri"/>
                <a:cs typeface="Calibri"/>
              </a:rPr>
              <a:t>(3 pistettä)</a:t>
            </a:r>
            <a:endParaRPr lang="fi-FI" sz="2400" dirty="0"/>
          </a:p>
          <a:p>
            <a:pPr algn="ctr"/>
            <a:r>
              <a:rPr lang="fi-FI" sz="2400" dirty="0">
                <a:cs typeface="Calibri"/>
              </a:rPr>
              <a:t>-Aikuisten toiminta edesauttaa yhteisön hyvinvointia</a:t>
            </a:r>
          </a:p>
          <a:p>
            <a:pPr algn="ctr"/>
            <a:r>
              <a:rPr lang="fi-FI" sz="2400" dirty="0">
                <a:cs typeface="Calibri"/>
              </a:rPr>
              <a:t>-Henkilökunnan ja oppilaiden/opiskelijoiden välinen vuorovaikutus tukee työskentelyä</a:t>
            </a:r>
          </a:p>
          <a:p>
            <a:pPr algn="ctr"/>
            <a:r>
              <a:rPr lang="fi-FI" sz="2400" dirty="0">
                <a:cs typeface="Calibri"/>
              </a:rPr>
              <a:t>-Viestintä on asiallista ja laadukasta</a:t>
            </a: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3259"/>
          </a:xfrm>
        </p:spPr>
        <p:txBody>
          <a:bodyPr>
            <a:normAutofit fontScale="90000"/>
          </a:bodyPr>
          <a:lstStyle/>
          <a:p>
            <a:r>
              <a:rPr lang="fi-FI" dirty="0"/>
              <a:t>Tavoite 3: Kiinnittyminen kouluyhteisöön</a:t>
            </a:r>
          </a:p>
        </p:txBody>
      </p:sp>
      <p:sp>
        <p:nvSpPr>
          <p:cNvPr id="8" name="Tekstikehys 7"/>
          <p:cNvSpPr txBox="1"/>
          <p:nvPr/>
        </p:nvSpPr>
        <p:spPr>
          <a:xfrm>
            <a:off x="545122" y="1273772"/>
            <a:ext cx="3560153" cy="7478970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r>
              <a:rPr lang="fi-FI" sz="2400" dirty="0">
                <a:ea typeface="Calibri"/>
                <a:cs typeface="Calibri"/>
              </a:rPr>
              <a:t>(4 pistettä)</a:t>
            </a:r>
          </a:p>
          <a:p>
            <a:pPr algn="ctr"/>
            <a:r>
              <a:rPr lang="fi-FI" sz="2400" dirty="0"/>
              <a:t>+Yksikkökohtainen yhteisöllinen opiskeluhuoltoryhmä toimii koulussa</a:t>
            </a:r>
          </a:p>
          <a:p>
            <a:pPr algn="ctr"/>
            <a:r>
              <a:rPr lang="fi-FI" sz="2400" dirty="0"/>
              <a:t>+Oppilas-\opiskelijakunnan hallitus toimii</a:t>
            </a:r>
          </a:p>
          <a:p>
            <a:pPr algn="ctr"/>
            <a:r>
              <a:rPr lang="fi-FI" sz="2400" dirty="0"/>
              <a:t>+Vuorovaikutus kotien kanssa on suunnitelmallista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</p:txBody>
      </p:sp>
      <p:sp>
        <p:nvSpPr>
          <p:cNvPr id="9" name="Tekstikehys 8"/>
          <p:cNvSpPr txBox="1"/>
          <p:nvPr/>
        </p:nvSpPr>
        <p:spPr>
          <a:xfrm>
            <a:off x="4805364" y="1316624"/>
            <a:ext cx="3452811" cy="9694962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r>
              <a:rPr lang="fi-FI" sz="2400" dirty="0">
                <a:ea typeface="Calibri"/>
                <a:cs typeface="Calibri"/>
              </a:rPr>
              <a:t>(3 pistettä)</a:t>
            </a:r>
            <a:endParaRPr lang="fi-FI" sz="2400" dirty="0"/>
          </a:p>
          <a:p>
            <a:pPr algn="ctr"/>
            <a:r>
              <a:rPr lang="fi-FI" sz="2400" dirty="0"/>
              <a:t>-Poissaolot vähenevät, tarvitaan lisää ennakoivaa puuttumista</a:t>
            </a:r>
          </a:p>
          <a:p>
            <a:pPr algn="ctr"/>
            <a:r>
              <a:rPr lang="fi-FI" sz="2400" dirty="0"/>
              <a:t>-Opettajat toimivat mallin mukaisesti poissaoloihin liittyen</a:t>
            </a:r>
          </a:p>
          <a:p>
            <a:pPr algn="ctr"/>
            <a:r>
              <a:rPr lang="fi-FI" sz="2400" dirty="0"/>
              <a:t>-Oppilaalla/opiskelijalla on mahdollisuus keskustella aikuisen kanssa huolistaan</a:t>
            </a:r>
          </a:p>
          <a:p>
            <a:pPr algn="ctr"/>
            <a:r>
              <a:rPr lang="fi-FI" sz="2400" dirty="0"/>
              <a:t>-Koulussa on rakenne, kuinka jokaisella oppilaalla/opiskelijalla on mahdollisuus vaikuttaa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Tavoite 4a: OPS perusaste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435883" y="1643052"/>
            <a:ext cx="3921804" cy="7848302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r>
              <a:rPr lang="fi-FI" sz="2400" dirty="0">
                <a:ea typeface="Calibri"/>
                <a:cs typeface="Calibri"/>
              </a:rPr>
              <a:t>(4 pistettä)</a:t>
            </a:r>
            <a:endParaRPr lang="fi-FI" sz="2400" dirty="0">
              <a:cs typeface="Calibri"/>
            </a:endParaRPr>
          </a:p>
          <a:p>
            <a:pPr algn="ctr"/>
            <a:r>
              <a:rPr lang="fi-FI" sz="2400" dirty="0"/>
              <a:t>+vuorovaikutus(oppilaita on ohjattu toimimaan erilaisissa ryhmissä ja tekemään kysymyksiä/</a:t>
            </a:r>
            <a:r>
              <a:rPr lang="fi-FI" sz="2400" dirty="0" err="1"/>
              <a:t>keskustelmaan</a:t>
            </a:r>
            <a:r>
              <a:rPr lang="fi-FI" sz="2400" dirty="0"/>
              <a:t> opiskeltavasta aiheesta</a:t>
            </a:r>
          </a:p>
          <a:p>
            <a:pPr algn="ctr"/>
            <a:r>
              <a:rPr lang="fi-FI" sz="2400" dirty="0"/>
              <a:t>+kulttuurinen moninaisuus nähdään rikkautena</a:t>
            </a:r>
          </a:p>
          <a:p>
            <a:pPr algn="ctr"/>
            <a:r>
              <a:rPr lang="fi-FI" sz="2400" dirty="0"/>
              <a:t>+koulun kestävän kehityksen suunnitelma ja sen toteuttaminen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</p:txBody>
      </p:sp>
      <p:sp>
        <p:nvSpPr>
          <p:cNvPr id="8" name="Tekstikehys 7"/>
          <p:cNvSpPr txBox="1"/>
          <p:nvPr/>
        </p:nvSpPr>
        <p:spPr>
          <a:xfrm>
            <a:off x="4785632" y="1643050"/>
            <a:ext cx="3911629" cy="8217634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r>
              <a:rPr lang="fi-FI" sz="2400" dirty="0">
                <a:ea typeface="Calibri"/>
                <a:cs typeface="Calibri"/>
              </a:rPr>
              <a:t>(3 pistettä)</a:t>
            </a:r>
            <a:endParaRPr lang="fi-FI" sz="2400" dirty="0">
              <a:cs typeface="Calibri"/>
            </a:endParaRPr>
          </a:p>
          <a:p>
            <a:pPr algn="ctr"/>
            <a:r>
              <a:rPr lang="fi-FI" sz="2400" dirty="0"/>
              <a:t>-oppimaan oppiminen-selkeämmin esille huoltajille ja oppilaille mitä ja miten on tarkoitus oppia ko. asia</a:t>
            </a:r>
          </a:p>
          <a:p>
            <a:pPr algn="ctr"/>
            <a:r>
              <a:rPr lang="fi-FI" sz="2400" dirty="0"/>
              <a:t>-onnistumisesta palkitseminen olisi selkeämpää</a:t>
            </a:r>
          </a:p>
          <a:p>
            <a:pPr algn="ctr"/>
            <a:r>
              <a:rPr lang="fi-FI" sz="2400" dirty="0"/>
              <a:t>-henkilöstön suhtautuminen avoimesti kotien erilaisiin arvomaailmoihin 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Tavoite 4b: OPS lukio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571472" y="1643050"/>
            <a:ext cx="3929090" cy="3785652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</p:txBody>
      </p:sp>
      <p:sp>
        <p:nvSpPr>
          <p:cNvPr id="8" name="Tekstikehys 7"/>
          <p:cNvSpPr txBox="1"/>
          <p:nvPr/>
        </p:nvSpPr>
        <p:spPr>
          <a:xfrm>
            <a:off x="4786314" y="1643051"/>
            <a:ext cx="3671886" cy="4524315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9175" y="274638"/>
            <a:ext cx="8592399" cy="1898194"/>
          </a:xfrm>
        </p:spPr>
        <p:txBody>
          <a:bodyPr>
            <a:normAutofit/>
          </a:bodyPr>
          <a:lstStyle/>
          <a:p>
            <a:r>
              <a:rPr lang="fi-FI" dirty="0"/>
              <a:t>LUKUVUODELLE 2025-2026 </a:t>
            </a:r>
            <a:br>
              <a:rPr lang="fi-FI" dirty="0"/>
            </a:br>
            <a:r>
              <a:rPr lang="fi-FI" dirty="0"/>
              <a:t>keskeiset kehittämiskohteet ovat</a:t>
            </a:r>
            <a:br>
              <a:rPr lang="fi-FI" dirty="0"/>
            </a:br>
            <a:r>
              <a:rPr lang="fi-FI" sz="1600" dirty="0"/>
              <a:t>(rivejä lisätään tarpeen mukaan)</a:t>
            </a:r>
            <a:endParaRPr lang="fi-FI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059713"/>
              </p:ext>
            </p:extLst>
          </p:nvPr>
        </p:nvGraphicFramePr>
        <p:xfrm>
          <a:off x="199175" y="2316480"/>
          <a:ext cx="8476840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6167">
                  <a:extLst>
                    <a:ext uri="{9D8B030D-6E8A-4147-A177-3AD203B41FA5}">
                      <a16:colId xmlns:a16="http://schemas.microsoft.com/office/drawing/2014/main" val="1069021772"/>
                    </a:ext>
                  </a:extLst>
                </a:gridCol>
                <a:gridCol w="2914689">
                  <a:extLst>
                    <a:ext uri="{9D8B030D-6E8A-4147-A177-3AD203B41FA5}">
                      <a16:colId xmlns:a16="http://schemas.microsoft.com/office/drawing/2014/main" val="1912311471"/>
                    </a:ext>
                  </a:extLst>
                </a:gridCol>
                <a:gridCol w="1962741">
                  <a:extLst>
                    <a:ext uri="{9D8B030D-6E8A-4147-A177-3AD203B41FA5}">
                      <a16:colId xmlns:a16="http://schemas.microsoft.com/office/drawing/2014/main" val="845066819"/>
                    </a:ext>
                  </a:extLst>
                </a:gridCol>
                <a:gridCol w="1433243">
                  <a:extLst>
                    <a:ext uri="{9D8B030D-6E8A-4147-A177-3AD203B41FA5}">
                      <a16:colId xmlns:a16="http://schemas.microsoft.com/office/drawing/2014/main" val="255698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400" dirty="0"/>
                        <a:t>Kehittämiskohde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Toimenpiteet (alustava suunnitelma)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Ajankohta, määräaika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Vastuuhenkilöt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197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1: Oppimaan oppiminen: </a:t>
                      </a:r>
                      <a:r>
                        <a:rPr lang="fi-FI" b="1" dirty="0"/>
                        <a:t>jaksokohtaisten tavoitteiden avaaminen/tiedottaminen oppilaille ja huoltajille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-kirjataan </a:t>
                      </a:r>
                      <a:r>
                        <a:rPr lang="fi-FI" dirty="0" err="1"/>
                        <a:t>pedanettiin</a:t>
                      </a:r>
                      <a:r>
                        <a:rPr lang="fi-FI" dirty="0"/>
                        <a:t> oppimisjärjestelyiden sivuille yhteinen käytäntö jaksokohtaisten tavoitteiden avaamiseksi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Syyskuu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Johtoryhmä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925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2: Viestintä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-laaditaan yhdessä vanhempainyhdistyksen kanssa toiminnan vuosikalenteri</a:t>
                      </a:r>
                    </a:p>
                    <a:p>
                      <a:pPr marL="0" lvl="0" indent="0">
                        <a:buNone/>
                      </a:pPr>
                      <a:r>
                        <a:rPr lang="fi-FI" dirty="0"/>
                        <a:t>-kirjataan selkeämpi käytäntö </a:t>
                      </a:r>
                      <a:r>
                        <a:rPr lang="fi-FI" dirty="0" err="1"/>
                        <a:t>wilman</a:t>
                      </a:r>
                      <a:r>
                        <a:rPr lang="fi-FI" dirty="0"/>
                        <a:t> tuntimerkintöjen ja viestinnän yhdenmukaistamiseksi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Syyskuu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Johtoryhmä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2386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195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079E3C-EFC9-4622-B441-6A9CFE7B0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>
                <a:cs typeface="Calibri"/>
              </a:rPr>
              <a:t>Toisen koulun opettajan havainnot CAF-päivän</a:t>
            </a:r>
            <a:br>
              <a:rPr lang="fi-FI" sz="3200" dirty="0">
                <a:cs typeface="Calibri"/>
              </a:rPr>
            </a:br>
            <a:r>
              <a:rPr lang="fi-FI" sz="3200" dirty="0">
                <a:cs typeface="Calibri"/>
              </a:rPr>
              <a:t>itsearvioinnin toteutuksesta (vertaisarviointi)</a:t>
            </a:r>
            <a:endParaRPr lang="fi-FI" sz="32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66D510-E7D4-4709-BF11-BE2FB94B19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038350"/>
            <a:ext cx="4038600" cy="454501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dirty="0">
                <a:cs typeface="Calibri"/>
              </a:rPr>
              <a:t>1. Arviointiryhmällä selkeä on käsitys miksi itsearviointi tehdään ja mikä on itsearvioinnin tavoite.</a:t>
            </a:r>
            <a:endParaRPr lang="fi-FI" dirty="0"/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2. Arviointiryhmässä on edustettuna kaikki koulun ammattiryhmät. 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3. Itsearvioinnissa hyödynnetään asiakirjoja ja tietoa. </a:t>
            </a:r>
            <a:r>
              <a:rPr lang="fi-FI" sz="2600" dirty="0">
                <a:cs typeface="Calibri"/>
              </a:rPr>
              <a:t>(</a:t>
            </a:r>
            <a:r>
              <a:rPr lang="fi-FI" sz="2600" i="1" dirty="0">
                <a:cs typeface="Calibri"/>
              </a:rPr>
              <a:t>Arviointi pohjautui vain materiaaleista saatuun tietoon</a:t>
            </a:r>
            <a:r>
              <a:rPr lang="fi-FI" sz="2600" dirty="0">
                <a:cs typeface="Calibri"/>
              </a:rPr>
              <a:t>) </a:t>
            </a:r>
            <a:endParaRPr lang="fi-FI" sz="2600" dirty="0"/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4. Arviointitilaisuudessa kaikki osapuolet saavat ilmaista näkemyksensä.</a:t>
            </a:r>
            <a:endParaRPr lang="fi-FI" dirty="0"/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5. Koulu seuraa itsearvioinnissa sovittujen kehittämistoimenpiteiden edistymistä.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758EC653-9D0C-42BD-AD34-B864E42F22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b="1" dirty="0"/>
              <a:t>Havainnoijan arviot: </a:t>
            </a:r>
            <a:endParaRPr lang="fi-FI" sz="1800" dirty="0"/>
          </a:p>
          <a:p>
            <a:pPr marL="0" indent="0">
              <a:buNone/>
            </a:pPr>
            <a:endParaRPr lang="fi-FI" sz="1800" b="1" dirty="0"/>
          </a:p>
        </p:txBody>
      </p:sp>
    </p:spTree>
    <p:extLst>
      <p:ext uri="{BB962C8B-B14F-4D97-AF65-F5344CB8AC3E}">
        <p14:creationId xmlns:p14="http://schemas.microsoft.com/office/powerpoint/2010/main" val="3643463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5AEFF4743DE84BBDE8AF06A4D63297" ma:contentTypeVersion="32" ma:contentTypeDescription="Create a new document." ma:contentTypeScope="" ma:versionID="b7af7af31e0568b404b89046cc3458c9">
  <xsd:schema xmlns:xsd="http://www.w3.org/2001/XMLSchema" xmlns:xs="http://www.w3.org/2001/XMLSchema" xmlns:p="http://schemas.microsoft.com/office/2006/metadata/properties" xmlns:ns3="00544589-e2c8-41c7-9b68-ec4b06bd366f" xmlns:ns4="c7f95d8f-3ebd-45de-aa75-6315760a11a3" targetNamespace="http://schemas.microsoft.com/office/2006/metadata/properties" ma:root="true" ma:fieldsID="d5ea9b5d97edc84368d61c5d3999395e" ns3:_="" ns4:_="">
    <xsd:import namespace="00544589-e2c8-41c7-9b68-ec4b06bd366f"/>
    <xsd:import namespace="c7f95d8f-3ebd-45de-aa75-6315760a11a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Self_Registration_Enabled0" minOccurs="0"/>
                <xsd:element ref="ns4:Templates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TeamsChannelId" minOccurs="0"/>
                <xsd:element ref="ns4:MediaServiceLocation" minOccurs="0"/>
                <xsd:element ref="ns4:IsNotebookLocked" minOccurs="0"/>
                <xsd:element ref="ns4:MediaServiceEventHashCode" minOccurs="0"/>
                <xsd:element ref="ns4:MediaServiceGenerationTime" minOccurs="0"/>
                <xsd:element ref="ns4:Math_Settings" minOccurs="0"/>
                <xsd:element ref="ns4:Distribution_Groups" minOccurs="0"/>
                <xsd:element ref="ns4:LMS_Mappin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544589-e2c8-41c7-9b68-ec4b06bd366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f95d8f-3ebd-45de-aa75-6315760a11a3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CultureName" ma:index="15" nillable="true" ma:displayName="Culture Name" ma:internalName="CultureName">
      <xsd:simpleType>
        <xsd:restriction base="dms:Text"/>
      </xsd:simpleType>
    </xsd:element>
    <xsd:element name="AppVersion" ma:index="16" nillable="true" ma:displayName="App Version" ma:internalName="AppVersion">
      <xsd:simpleType>
        <xsd:restriction base="dms:Text"/>
      </xsd:simpleType>
    </xsd:element>
    <xsd:element name="Teachers" ma:index="17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8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9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0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1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2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Self_Registration_Enabled0" ma:index="25" nillable="true" ma:displayName="Self Registration Enabled" ma:internalName="Self_Registration_Enabled0">
      <xsd:simpleType>
        <xsd:restriction base="dms:Boolean"/>
      </xsd:simpleType>
    </xsd:element>
    <xsd:element name="Templates" ma:index="26" nillable="true" ma:displayName="Templates" ma:internalName="Templates">
      <xsd:simpleType>
        <xsd:restriction base="dms:Note">
          <xsd:maxLength value="255"/>
        </xsd:restriction>
      </xsd:simpleType>
    </xsd:element>
    <xsd:element name="MediaServiceMetadata" ma:index="27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8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9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30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MediaServiceLocation" ma:index="33" nillable="true" ma:displayName="MediaServiceLocation" ma:internalName="MediaServiceLocation" ma:readOnly="true">
      <xsd:simpleType>
        <xsd:restriction base="dms:Text"/>
      </xsd:simpleType>
    </xsd:element>
    <xsd:element name="IsNotebookLocked" ma:index="34" nillable="true" ma:displayName="Is Notebook Locked" ma:internalName="IsNotebookLocked">
      <xsd:simpleType>
        <xsd:restriction base="dms:Boolean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36" nillable="true" ma:displayName="MediaServiceGenerationTime" ma:hidden="true" ma:internalName="MediaServiceGenerationTime" ma:readOnly="true">
      <xsd:simpleType>
        <xsd:restriction base="dms:Text"/>
      </xsd:simpleType>
    </xsd:element>
    <xsd:element name="Math_Settings" ma:index="37" nillable="true" ma:displayName="Math Settings" ma:internalName="Math_Settings">
      <xsd:simpleType>
        <xsd:restriction base="dms:Text"/>
      </xsd:simpleType>
    </xsd:element>
    <xsd:element name="Distribution_Groups" ma:index="38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9" nillable="true" ma:displayName="LMS Mappings" ma:internalName="LMS_Mappings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0 xmlns="c7f95d8f-3ebd-45de-aa75-6315760a11a3" xsi:nil="true"/>
    <Owner xmlns="c7f95d8f-3ebd-45de-aa75-6315760a11a3">
      <UserInfo>
        <DisplayName/>
        <AccountId xsi:nil="true"/>
        <AccountType/>
      </UserInfo>
    </Owner>
    <Teachers xmlns="c7f95d8f-3ebd-45de-aa75-6315760a11a3">
      <UserInfo>
        <DisplayName/>
        <AccountId xsi:nil="true"/>
        <AccountType/>
      </UserInfo>
    </Teachers>
    <Student_Groups xmlns="c7f95d8f-3ebd-45de-aa75-6315760a11a3">
      <UserInfo>
        <DisplayName/>
        <AccountId xsi:nil="true"/>
        <AccountType/>
      </UserInfo>
    </Student_Groups>
    <Distribution_Groups xmlns="c7f95d8f-3ebd-45de-aa75-6315760a11a3" xsi:nil="true"/>
    <DefaultSectionNames xmlns="c7f95d8f-3ebd-45de-aa75-6315760a11a3" xsi:nil="true"/>
    <Has_Teacher_Only_SectionGroup xmlns="c7f95d8f-3ebd-45de-aa75-6315760a11a3" xsi:nil="true"/>
    <Invited_Students xmlns="c7f95d8f-3ebd-45de-aa75-6315760a11a3" xsi:nil="true"/>
    <TeamsChannelId xmlns="c7f95d8f-3ebd-45de-aa75-6315760a11a3" xsi:nil="true"/>
    <Is_Collaboration_Space_Locked xmlns="c7f95d8f-3ebd-45de-aa75-6315760a11a3" xsi:nil="true"/>
    <Self_Registration_Enabled xmlns="c7f95d8f-3ebd-45de-aa75-6315760a11a3" xsi:nil="true"/>
    <FolderType xmlns="c7f95d8f-3ebd-45de-aa75-6315760a11a3" xsi:nil="true"/>
    <CultureName xmlns="c7f95d8f-3ebd-45de-aa75-6315760a11a3" xsi:nil="true"/>
    <Invited_Teachers xmlns="c7f95d8f-3ebd-45de-aa75-6315760a11a3" xsi:nil="true"/>
    <IsNotebookLocked xmlns="c7f95d8f-3ebd-45de-aa75-6315760a11a3" xsi:nil="true"/>
    <LMS_Mappings xmlns="c7f95d8f-3ebd-45de-aa75-6315760a11a3" xsi:nil="true"/>
    <Math_Settings xmlns="c7f95d8f-3ebd-45de-aa75-6315760a11a3" xsi:nil="true"/>
    <AppVersion xmlns="c7f95d8f-3ebd-45de-aa75-6315760a11a3" xsi:nil="true"/>
    <Templates xmlns="c7f95d8f-3ebd-45de-aa75-6315760a11a3" xsi:nil="true"/>
    <NotebookType xmlns="c7f95d8f-3ebd-45de-aa75-6315760a11a3" xsi:nil="true"/>
    <Students xmlns="c7f95d8f-3ebd-45de-aa75-6315760a11a3">
      <UserInfo>
        <DisplayName/>
        <AccountId xsi:nil="true"/>
        <AccountType/>
      </UserInfo>
    </Students>
  </documentManagement>
</p:properties>
</file>

<file path=customXml/itemProps1.xml><?xml version="1.0" encoding="utf-8"?>
<ds:datastoreItem xmlns:ds="http://schemas.openxmlformats.org/officeDocument/2006/customXml" ds:itemID="{AFDF212B-F03C-4E36-88DF-C06610E4C0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61AD2D-FD25-42A1-94B6-87506BF448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544589-e2c8-41c7-9b68-ec4b06bd366f"/>
    <ds:schemaRef ds:uri="c7f95d8f-3ebd-45de-aa75-6315760a11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E59F08-A7DB-4286-9324-1723FB8DCBA9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elements/1.1/"/>
    <ds:schemaRef ds:uri="00544589-e2c8-41c7-9b68-ec4b06bd366f"/>
    <ds:schemaRef ds:uri="http://www.w3.org/XML/1998/namespace"/>
    <ds:schemaRef ds:uri="http://schemas.openxmlformats.org/package/2006/metadata/core-properties"/>
    <ds:schemaRef ds:uri="http://purl.org/dc/terms/"/>
    <ds:schemaRef ds:uri="c7f95d8f-3ebd-45de-aa75-6315760a11a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454</Words>
  <Application>Microsoft Office PowerPoint</Application>
  <PresentationFormat>On-screen Show (4:3)</PresentationFormat>
  <Paragraphs>158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Office-teema</vt:lpstr>
      <vt:lpstr>Myllylän koulu itsearviointiraportti lukuvuosi 24-25</vt:lpstr>
      <vt:lpstr>CAF-prosessin kuvaus</vt:lpstr>
      <vt:lpstr>Tavoite 1: Perustaidot</vt:lpstr>
      <vt:lpstr>Tavoite 2: Hyvinvointi</vt:lpstr>
      <vt:lpstr>Tavoite 3: Kiinnittyminen kouluyhteisöön</vt:lpstr>
      <vt:lpstr>Tavoite 4a: OPS perusaste</vt:lpstr>
      <vt:lpstr>Tavoite 4b: OPS lukio</vt:lpstr>
      <vt:lpstr>LUKUVUODELLE 2025-2026  keskeiset kehittämiskohteet ovat (rivejä lisätään tarpeen mukaan)</vt:lpstr>
      <vt:lpstr>Toisen koulun opettajan havainnot CAF-päivän itsearvioinnin toteutuksesta (vertaisarviointi)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Koulun itsearviointiraportti</dc:title>
  <dc:creator>Silaste Samu</dc:creator>
  <cp:lastModifiedBy>Erica Riihelä</cp:lastModifiedBy>
  <cp:revision>157</cp:revision>
  <dcterms:modified xsi:type="dcterms:W3CDTF">2025-05-07T17:19:36Z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0x010100AA5AEFF4743DE84BBDE8AF06A4D63297</vt:lpwstr>
  </property>
  <property fmtid="{D5CDD505-2E9C-101B-9397-08002B2CF9AE}" pid="3" name="AuthorIds_UIVersion_15360">
    <vt:lpwstr>15</vt:lpwstr>
  </property>
  <property fmtid="{D5CDD505-2E9C-101B-9397-08002B2CF9AE}" pid="4" name="AuthorIds_UIVersion_15872">
    <vt:lpwstr>15</vt:lpwstr>
  </property>
  <property fmtid="{D5CDD505-2E9C-101B-9397-08002B2CF9AE}" pid="5" name="AuthorIds_UIVersion_16384">
    <vt:lpwstr>15</vt:lpwstr>
  </property>
</Properties>
</file>