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33" r:id="rId2"/>
  </p:sldMasterIdLst>
  <p:notesMasterIdLst>
    <p:notesMasterId r:id="rId13"/>
  </p:notesMasterIdLst>
  <p:handoutMasterIdLst>
    <p:handoutMasterId r:id="rId14"/>
  </p:handoutMasterIdLst>
  <p:sldIdLst>
    <p:sldId id="369" r:id="rId3"/>
    <p:sldId id="371" r:id="rId4"/>
    <p:sldId id="367" r:id="rId5"/>
    <p:sldId id="262" r:id="rId6"/>
    <p:sldId id="378" r:id="rId7"/>
    <p:sldId id="372" r:id="rId8"/>
    <p:sldId id="376" r:id="rId9"/>
    <p:sldId id="377" r:id="rId10"/>
    <p:sldId id="359" r:id="rId11"/>
    <p:sldId id="358" r:id="rId1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28" autoAdjust="0"/>
    <p:restoredTop sz="94660"/>
  </p:normalViewPr>
  <p:slideViewPr>
    <p:cSldViewPr snapToGrid="0">
      <p:cViewPr varScale="1">
        <p:scale>
          <a:sx n="74" d="100"/>
          <a:sy n="74" d="100"/>
        </p:scale>
        <p:origin x="150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9F2E8C-5878-4539-9574-639D4F2083EE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F615A6-5D74-443D-A5E8-3A7AABE02B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63881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166CA3-AD49-489B-9E2B-6BDC19E4F7F3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B05B05-9C3B-4446-B930-138977E4CF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093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216000" y="260720"/>
            <a:ext cx="8676480" cy="648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000"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 hasCustomPrompt="1"/>
          </p:nvPr>
        </p:nvSpPr>
        <p:spPr>
          <a:xfrm>
            <a:off x="216000" y="1196752"/>
            <a:ext cx="8676000" cy="474198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>
                <a:latin typeface="+mn-lt"/>
              </a:defRPr>
            </a:lvl1pPr>
            <a:lvl2pPr>
              <a:defRPr sz="1600"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i-FI"/>
              <a:t>Muokkaa alaotsikon perustyyliä napsautt.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27CA-6718-4C9C-9E03-EF204A23B9A5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66C5-F288-4E5B-9092-6BEBFA325D9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44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216000" y="260720"/>
            <a:ext cx="8676480" cy="648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000"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 hasCustomPrompt="1"/>
          </p:nvPr>
        </p:nvSpPr>
        <p:spPr>
          <a:xfrm>
            <a:off x="216000" y="1196752"/>
            <a:ext cx="8676000" cy="474198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>
                <a:latin typeface="+mn-lt"/>
              </a:defRPr>
            </a:lvl1pPr>
            <a:lvl2pPr>
              <a:defRPr sz="1600"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29230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i-FI"/>
              <a:t>Muokkaa alaotsikon perustyyliä napsautt.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27CA-6718-4C9C-9E03-EF204A23B9A5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66C5-F288-4E5B-9092-6BEBFA325D9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6865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836" r:id="rId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358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NUL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9">
            <a:extLst>
              <a:ext uri="{FF2B5EF4-FFF2-40B4-BE49-F238E27FC236}">
                <a16:creationId xmlns:a16="http://schemas.microsoft.com/office/drawing/2014/main" xmlns="" id="{559AE206-7EBA-4D33-8BC9-9D8158553F0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xmlns="" id="{1C556AE8-E6CF-4A7D-A194-521C9C40A8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8650" y="4555055"/>
            <a:ext cx="5174047" cy="1723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5600" kern="1200">
                <a:latin typeface="+mj-lt"/>
                <a:ea typeface="+mj-ea"/>
                <a:cs typeface="+mj-cs"/>
              </a:rPr>
              <a:t>Robotiikkaa esi- ja alkuopettajille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6156968" y="4555055"/>
            <a:ext cx="2537450" cy="1723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500" dirty="0" err="1">
                <a:latin typeface="+mn-lt"/>
              </a:rPr>
              <a:t>Riihimäen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kaupunki</a:t>
            </a:r>
            <a:r>
              <a:rPr lang="en-US" sz="1500" dirty="0">
                <a:latin typeface="+mn-lt"/>
              </a:rPr>
              <a:t>, </a:t>
            </a:r>
            <a:r>
              <a:rPr lang="en-US" sz="1500" dirty="0" err="1">
                <a:latin typeface="+mn-lt"/>
              </a:rPr>
              <a:t>syksy</a:t>
            </a:r>
            <a:r>
              <a:rPr lang="en-US" sz="1500" dirty="0">
                <a:latin typeface="+mn-lt"/>
              </a:rPr>
              <a:t> 2019</a:t>
            </a:r>
          </a:p>
          <a:p>
            <a:pPr>
              <a:lnSpc>
                <a:spcPct val="90000"/>
              </a:lnSpc>
            </a:pPr>
            <a:endParaRPr lang="en-US" sz="1500" dirty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en-US" sz="1500" dirty="0">
                <a:latin typeface="+mn-lt"/>
              </a:rPr>
              <a:t>Reetta Viitanen</a:t>
            </a:r>
          </a:p>
          <a:p>
            <a:pPr>
              <a:lnSpc>
                <a:spcPct val="90000"/>
              </a:lnSpc>
            </a:pPr>
            <a:r>
              <a:rPr lang="en-US" sz="1500" dirty="0" err="1">
                <a:latin typeface="+mn-lt"/>
              </a:rPr>
              <a:t>Eevakaisa</a:t>
            </a:r>
            <a:r>
              <a:rPr lang="en-US" sz="1500" dirty="0">
                <a:latin typeface="+mn-lt"/>
              </a:rPr>
              <a:t> </a:t>
            </a:r>
            <a:r>
              <a:rPr lang="en-US" sz="1500" dirty="0" err="1">
                <a:latin typeface="+mn-lt"/>
              </a:rPr>
              <a:t>särkkä</a:t>
            </a:r>
            <a:endParaRPr lang="en-US" sz="1500" dirty="0">
              <a:latin typeface="+mn-lt"/>
            </a:endParaRPr>
          </a:p>
        </p:txBody>
      </p:sp>
      <p:sp>
        <p:nvSpPr>
          <p:cNvPr id="19" name="Oval 21">
            <a:extLst>
              <a:ext uri="{FF2B5EF4-FFF2-40B4-BE49-F238E27FC236}">
                <a16:creationId xmlns:a16="http://schemas.microsoft.com/office/drawing/2014/main" xmlns="" id="{6437D937-A7F1-4011-92B4-328E5BE1B1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1425" y="1322610"/>
            <a:ext cx="1682850" cy="168284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xmlns="" id="{B672F332-AF08-46C6-94F0-77684310D7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546253" y="2707205"/>
            <a:ext cx="721796" cy="72179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xmlns="" id="{34244EF8-D73A-40E1-BE73-D46E6B4B04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844374" y="2603243"/>
            <a:ext cx="220271" cy="22027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xmlns="" id="{AB84D7E8-4ECB-42D7-ADBF-01689B0F24A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329087" y="0"/>
            <a:ext cx="4814914" cy="3429000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9E8E38ED-369A-44C2-B635-0BED0E48A6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979834" y="4776880"/>
            <a:ext cx="0" cy="130302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uorakulmio 3">
            <a:extLst>
              <a:ext uri="{FF2B5EF4-FFF2-40B4-BE49-F238E27FC236}">
                <a16:creationId xmlns:a16="http://schemas.microsoft.com/office/drawing/2014/main" xmlns="" id="{E708E5B0-BB1E-49DC-944D-3B71DA6C5C46}"/>
              </a:ext>
            </a:extLst>
          </p:cNvPr>
          <p:cNvSpPr/>
          <p:nvPr/>
        </p:nvSpPr>
        <p:spPr>
          <a:xfrm>
            <a:off x="4450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fi-FI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xmlns="" id="{77E40CC0-1DD7-45F7-9D10-27CCE90B1D2D}"/>
              </a:ext>
            </a:extLst>
          </p:cNvPr>
          <p:cNvSpPr/>
          <p:nvPr/>
        </p:nvSpPr>
        <p:spPr>
          <a:xfrm>
            <a:off x="4450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fi-FI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1454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alphaModFix/>
          </a:blip>
          <a:srcRect r="-1" b="21238"/>
          <a:stretch/>
        </p:blipFill>
        <p:spPr>
          <a:xfrm>
            <a:off x="20" y="1351210"/>
            <a:ext cx="4180350" cy="4375387"/>
          </a:xfrm>
          <a:custGeom>
            <a:avLst/>
            <a:gdLst>
              <a:gd name="connsiteX0" fmla="*/ 2306172 w 4838041"/>
              <a:gd name="connsiteY0" fmla="*/ 0 h 5063738"/>
              <a:gd name="connsiteX1" fmla="*/ 4838041 w 4838041"/>
              <a:gd name="connsiteY1" fmla="*/ 2531869 h 5063738"/>
              <a:gd name="connsiteX2" fmla="*/ 2306172 w 4838041"/>
              <a:gd name="connsiteY2" fmla="*/ 5063738 h 5063738"/>
              <a:gd name="connsiteX3" fmla="*/ 79886 w 4838041"/>
              <a:gd name="connsiteY3" fmla="*/ 3738709 h 5063738"/>
              <a:gd name="connsiteX4" fmla="*/ 0 w 4838041"/>
              <a:gd name="connsiteY4" fmla="*/ 3572876 h 5063738"/>
              <a:gd name="connsiteX5" fmla="*/ 0 w 4838041"/>
              <a:gd name="connsiteY5" fmla="*/ 1490863 h 5063738"/>
              <a:gd name="connsiteX6" fmla="*/ 79886 w 4838041"/>
              <a:gd name="connsiteY6" fmla="*/ 1325030 h 5063738"/>
              <a:gd name="connsiteX7" fmla="*/ 2306172 w 4838041"/>
              <a:gd name="connsiteY7" fmla="*/ 0 h 5063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5" name="Text Box 4"/>
          <p:cNvSpPr txBox="1"/>
          <p:nvPr/>
        </p:nvSpPr>
        <p:spPr>
          <a:xfrm>
            <a:off x="4823310" y="1846577"/>
            <a:ext cx="3733184" cy="27294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</a:rPr>
              <a:t>”</a:t>
            </a:r>
            <a:r>
              <a:rPr lang="en-US" sz="2800" dirty="0" err="1">
                <a:solidFill>
                  <a:srgbClr val="000000"/>
                </a:solidFill>
              </a:rPr>
              <a:t>Robotiikan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avulla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oppii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ongelmanratkaisua</a:t>
            </a:r>
            <a:r>
              <a:rPr lang="en-US" sz="2800" dirty="0">
                <a:solidFill>
                  <a:srgbClr val="000000"/>
                </a:solidFill>
              </a:rPr>
              <a:t>, </a:t>
            </a:r>
            <a:r>
              <a:rPr lang="en-US" sz="2800" dirty="0" err="1">
                <a:solidFill>
                  <a:srgbClr val="000000"/>
                </a:solidFill>
              </a:rPr>
              <a:t>tiimityöskentelyä</a:t>
            </a:r>
            <a:r>
              <a:rPr lang="en-US" sz="2800" dirty="0">
                <a:solidFill>
                  <a:srgbClr val="000000"/>
                </a:solidFill>
              </a:rPr>
              <a:t>, </a:t>
            </a:r>
            <a:r>
              <a:rPr lang="en-US" sz="2800" dirty="0" err="1">
                <a:solidFill>
                  <a:srgbClr val="000000"/>
                </a:solidFill>
              </a:rPr>
              <a:t>sosiaalisia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taitoja</a:t>
            </a:r>
            <a:r>
              <a:rPr lang="en-US" sz="2800" dirty="0">
                <a:solidFill>
                  <a:srgbClr val="000000"/>
                </a:solidFill>
              </a:rPr>
              <a:t> ja </a:t>
            </a:r>
            <a:r>
              <a:rPr lang="en-US" sz="2800" dirty="0" err="1">
                <a:solidFill>
                  <a:srgbClr val="000000"/>
                </a:solidFill>
              </a:rPr>
              <a:t>luovuutta</a:t>
            </a:r>
            <a:r>
              <a:rPr lang="en-US" altLang="en-US" sz="2800" dirty="0">
                <a:solidFill>
                  <a:srgbClr val="000000"/>
                </a:solidFill>
              </a:rPr>
              <a:t>”</a:t>
            </a:r>
            <a:r>
              <a:rPr lang="en-US" sz="2800" dirty="0">
                <a:solidFill>
                  <a:srgbClr val="000000"/>
                </a:solidFill>
              </a:rPr>
              <a:t>, </a:t>
            </a:r>
            <a:r>
              <a:rPr lang="en-US" sz="2800" dirty="0" err="1">
                <a:solidFill>
                  <a:srgbClr val="000000"/>
                </a:solidFill>
              </a:rPr>
              <a:t>oppilas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>
                <a:solidFill>
                  <a:srgbClr val="000000"/>
                </a:solidFill>
              </a:rPr>
              <a:t>8.lk, </a:t>
            </a:r>
            <a:r>
              <a:rPr lang="en-US" altLang="en-US" sz="2800" dirty="0" err="1">
                <a:solidFill>
                  <a:srgbClr val="000000"/>
                </a:solidFill>
              </a:rPr>
              <a:t>Harjunrinteen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koulu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022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66048" y="1284731"/>
            <a:ext cx="7228332" cy="143069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Robotiikan opetus Riihimäellä</a:t>
            </a:r>
          </a:p>
        </p:txBody>
      </p:sp>
      <p:sp>
        <p:nvSpPr>
          <p:cNvPr id="4" name="Text Box 3"/>
          <p:cNvSpPr txBox="1"/>
          <p:nvPr/>
        </p:nvSpPr>
        <p:spPr>
          <a:xfrm>
            <a:off x="763325" y="2853879"/>
            <a:ext cx="7784327" cy="27147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1700" dirty="0" err="1"/>
              <a:t>Riihimäkeläiset</a:t>
            </a:r>
            <a:r>
              <a:rPr lang="en-US" sz="1700" dirty="0"/>
              <a:t> </a:t>
            </a:r>
            <a:r>
              <a:rPr lang="en-US" sz="1700" dirty="0" err="1"/>
              <a:t>lapset</a:t>
            </a:r>
            <a:r>
              <a:rPr lang="en-US" sz="1700" dirty="0"/>
              <a:t> ja </a:t>
            </a:r>
            <a:r>
              <a:rPr lang="en-US" sz="1700" dirty="0" err="1"/>
              <a:t>nuoret</a:t>
            </a:r>
            <a:r>
              <a:rPr lang="en-US" sz="1700" dirty="0"/>
              <a:t> </a:t>
            </a:r>
            <a:r>
              <a:rPr lang="en-US" sz="1700" dirty="0" err="1"/>
              <a:t>ovat</a:t>
            </a:r>
            <a:r>
              <a:rPr lang="en-US" sz="1700" dirty="0"/>
              <a:t> </a:t>
            </a:r>
            <a:r>
              <a:rPr lang="en-US" sz="1700" dirty="0" err="1"/>
              <a:t>etuoikeutetussa</a:t>
            </a:r>
            <a:r>
              <a:rPr lang="en-US" sz="1700" dirty="0"/>
              <a:t> </a:t>
            </a:r>
            <a:r>
              <a:rPr lang="en-US" sz="1700" dirty="0" err="1"/>
              <a:t>asemassa</a:t>
            </a:r>
            <a:r>
              <a:rPr lang="en-US" sz="1700" dirty="0"/>
              <a:t>, </a:t>
            </a:r>
            <a:r>
              <a:rPr lang="en-US" sz="1700" dirty="0" err="1"/>
              <a:t>sillä</a:t>
            </a:r>
            <a:r>
              <a:rPr lang="en-US" sz="1700" dirty="0"/>
              <a:t> </a:t>
            </a:r>
            <a:r>
              <a:rPr lang="en-US" sz="1700" dirty="0" err="1"/>
              <a:t>kaupunki</a:t>
            </a:r>
            <a:r>
              <a:rPr lang="en-US" sz="1700" dirty="0"/>
              <a:t> </a:t>
            </a:r>
            <a:r>
              <a:rPr lang="en-US" sz="1700" dirty="0" err="1"/>
              <a:t>tarjoaa</a:t>
            </a:r>
            <a:r>
              <a:rPr lang="en-US" sz="1700" dirty="0"/>
              <a:t> </a:t>
            </a:r>
            <a:r>
              <a:rPr lang="en-US" sz="1700" dirty="0" err="1"/>
              <a:t>ainoana</a:t>
            </a:r>
            <a:r>
              <a:rPr lang="en-US" sz="1700" dirty="0"/>
              <a:t> </a:t>
            </a:r>
            <a:r>
              <a:rPr lang="en-US" sz="1700" dirty="0" err="1"/>
              <a:t>kuntana</a:t>
            </a:r>
            <a:r>
              <a:rPr lang="en-US" sz="1700" dirty="0"/>
              <a:t> </a:t>
            </a:r>
            <a:r>
              <a:rPr lang="en-US" sz="1700" dirty="0" err="1"/>
              <a:t>Suomessa</a:t>
            </a:r>
            <a:r>
              <a:rPr lang="en-US" sz="1700" dirty="0"/>
              <a:t> </a:t>
            </a:r>
            <a:r>
              <a:rPr lang="en-US" sz="1700" dirty="0" err="1"/>
              <a:t>varhaiskasvatus</a:t>
            </a:r>
            <a:r>
              <a:rPr lang="en-US" sz="1700" dirty="0"/>
              <a:t>- ja </a:t>
            </a:r>
            <a:r>
              <a:rPr lang="en-US" sz="1700" dirty="0" err="1"/>
              <a:t>opetussuunnitelmiin</a:t>
            </a:r>
            <a:r>
              <a:rPr lang="en-US" sz="1700" dirty="0"/>
              <a:t> </a:t>
            </a:r>
            <a:r>
              <a:rPr lang="en-US" sz="1700" dirty="0" err="1"/>
              <a:t>perustuvaa</a:t>
            </a:r>
            <a:r>
              <a:rPr lang="en-US" sz="1700" dirty="0"/>
              <a:t> </a:t>
            </a:r>
            <a:r>
              <a:rPr lang="en-US" sz="1700" dirty="0" err="1"/>
              <a:t>robotiikkaopetusta</a:t>
            </a:r>
            <a:r>
              <a:rPr lang="en-US" sz="1700" dirty="0"/>
              <a:t> </a:t>
            </a:r>
            <a:r>
              <a:rPr lang="en-US" sz="1700" dirty="0" err="1"/>
              <a:t>päiväkodista</a:t>
            </a:r>
            <a:r>
              <a:rPr lang="en-US" sz="1700" dirty="0"/>
              <a:t> </a:t>
            </a:r>
            <a:r>
              <a:rPr lang="en-US" sz="1700" dirty="0" err="1"/>
              <a:t>lukion</a:t>
            </a:r>
            <a:r>
              <a:rPr lang="en-US" sz="1700" dirty="0"/>
              <a:t> </a:t>
            </a:r>
            <a:r>
              <a:rPr lang="en-US" sz="1700" dirty="0" err="1"/>
              <a:t>loppuun</a:t>
            </a:r>
            <a:r>
              <a:rPr lang="en-US" sz="1700" dirty="0"/>
              <a:t> </a:t>
            </a:r>
            <a:r>
              <a:rPr lang="en-US" sz="1700" dirty="0" err="1"/>
              <a:t>saakka</a:t>
            </a:r>
            <a:r>
              <a:rPr lang="en-US" sz="1700" dirty="0"/>
              <a:t>. </a:t>
            </a:r>
            <a:r>
              <a:rPr lang="en-US" sz="1700" dirty="0" err="1"/>
              <a:t>Systemaattisella</a:t>
            </a:r>
            <a:r>
              <a:rPr lang="en-US" sz="1700" dirty="0"/>
              <a:t> </a:t>
            </a:r>
            <a:r>
              <a:rPr lang="en-US" sz="1700" dirty="0" err="1"/>
              <a:t>robotiikkaopetuksella</a:t>
            </a:r>
            <a:r>
              <a:rPr lang="en-US" sz="1700" dirty="0"/>
              <a:t> </a:t>
            </a:r>
            <a:r>
              <a:rPr lang="en-US" sz="1700" dirty="0" err="1"/>
              <a:t>luodaan</a:t>
            </a:r>
            <a:r>
              <a:rPr lang="en-US" sz="1700" dirty="0"/>
              <a:t> </a:t>
            </a:r>
            <a:r>
              <a:rPr lang="en-US" sz="1700" dirty="0" err="1"/>
              <a:t>vankkaa</a:t>
            </a:r>
            <a:r>
              <a:rPr lang="en-US" sz="1700" dirty="0"/>
              <a:t> </a:t>
            </a:r>
            <a:r>
              <a:rPr lang="en-US" sz="1700" dirty="0" err="1"/>
              <a:t>pohjaa</a:t>
            </a:r>
            <a:r>
              <a:rPr lang="en-US" sz="1700" dirty="0"/>
              <a:t> </a:t>
            </a:r>
            <a:r>
              <a:rPr lang="en-US" sz="1700" dirty="0" err="1"/>
              <a:t>Riihimäen</a:t>
            </a:r>
            <a:r>
              <a:rPr lang="en-US" sz="1700" dirty="0"/>
              <a:t> </a:t>
            </a:r>
            <a:r>
              <a:rPr lang="en-US" sz="1700" dirty="0" err="1"/>
              <a:t>robotiikkakampukselle</a:t>
            </a:r>
            <a:r>
              <a:rPr lang="en-US" sz="1700" dirty="0"/>
              <a:t> ja </a:t>
            </a:r>
            <a:r>
              <a:rPr lang="en-US" sz="1700" dirty="0" err="1"/>
              <a:t>pyrkimykselle</a:t>
            </a:r>
            <a:r>
              <a:rPr lang="en-US" sz="1700" dirty="0"/>
              <a:t> </a:t>
            </a:r>
            <a:r>
              <a:rPr lang="en-US" sz="1700" dirty="0" err="1"/>
              <a:t>kehittyä</a:t>
            </a:r>
            <a:r>
              <a:rPr lang="en-US" sz="1700" dirty="0"/>
              <a:t> </a:t>
            </a:r>
            <a:r>
              <a:rPr lang="en-US" sz="1700" dirty="0" err="1"/>
              <a:t>Suomen</a:t>
            </a:r>
            <a:r>
              <a:rPr lang="en-US" sz="1700" dirty="0"/>
              <a:t> </a:t>
            </a:r>
            <a:r>
              <a:rPr lang="en-US" sz="1700" dirty="0" err="1"/>
              <a:t>robotiikan</a:t>
            </a:r>
            <a:r>
              <a:rPr lang="en-US" sz="1700" dirty="0"/>
              <a:t> </a:t>
            </a:r>
            <a:r>
              <a:rPr lang="en-US" sz="1700" dirty="0" err="1"/>
              <a:t>pääkaupungiksi</a:t>
            </a:r>
            <a:r>
              <a:rPr lang="en-US" sz="1700" dirty="0"/>
              <a:t>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1700" dirty="0"/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1700" dirty="0" err="1"/>
              <a:t>Riihimäen</a:t>
            </a:r>
            <a:r>
              <a:rPr lang="en-US" sz="1700" dirty="0"/>
              <a:t> </a:t>
            </a:r>
            <a:r>
              <a:rPr lang="en-US" sz="1700" dirty="0" err="1"/>
              <a:t>perusopetuksessa</a:t>
            </a:r>
            <a:r>
              <a:rPr lang="en-US" sz="1700" dirty="0"/>
              <a:t> </a:t>
            </a:r>
            <a:r>
              <a:rPr lang="en-US" sz="1700" dirty="0" err="1"/>
              <a:t>robotiikkaa</a:t>
            </a:r>
            <a:r>
              <a:rPr lang="en-US" sz="1700" dirty="0"/>
              <a:t> </a:t>
            </a:r>
            <a:r>
              <a:rPr lang="en-US" sz="1700" dirty="0" err="1"/>
              <a:t>käsitellään</a:t>
            </a:r>
            <a:r>
              <a:rPr lang="en-US" sz="1700" dirty="0"/>
              <a:t> </a:t>
            </a:r>
            <a:r>
              <a:rPr lang="en-US" sz="1700" dirty="0" err="1"/>
              <a:t>laaja-alaisesti</a:t>
            </a:r>
            <a:r>
              <a:rPr lang="en-US" sz="1700" dirty="0"/>
              <a:t>. </a:t>
            </a:r>
            <a:r>
              <a:rPr lang="en-US" sz="1700" dirty="0" err="1"/>
              <a:t>Siksi</a:t>
            </a:r>
            <a:r>
              <a:rPr lang="en-US" sz="1700" dirty="0"/>
              <a:t> </a:t>
            </a:r>
            <a:r>
              <a:rPr lang="en-US" sz="1700" dirty="0" err="1"/>
              <a:t>käytämme</a:t>
            </a:r>
            <a:r>
              <a:rPr lang="en-US" sz="1700" dirty="0"/>
              <a:t> </a:t>
            </a:r>
            <a:r>
              <a:rPr lang="en-US" sz="1700" dirty="0" err="1"/>
              <a:t>termiä</a:t>
            </a:r>
            <a:r>
              <a:rPr lang="en-US" sz="1700" dirty="0"/>
              <a:t> </a:t>
            </a:r>
            <a:r>
              <a:rPr lang="en-US" sz="1700" dirty="0" err="1"/>
              <a:t>robotiikan</a:t>
            </a:r>
            <a:r>
              <a:rPr lang="en-US" sz="1700" dirty="0"/>
              <a:t> </a:t>
            </a:r>
            <a:r>
              <a:rPr lang="en-US" sz="1700" dirty="0" err="1"/>
              <a:t>yleissivistys</a:t>
            </a:r>
            <a:r>
              <a:rPr lang="en-US" sz="1700" dirty="0"/>
              <a:t>.</a:t>
            </a:r>
            <a:endParaRPr lang="en-US" altLang="en-US" sz="17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17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1700" dirty="0"/>
          </a:p>
        </p:txBody>
      </p:sp>
    </p:spTree>
    <p:extLst>
      <p:ext uri="{BB962C8B-B14F-4D97-AF65-F5344CB8AC3E}">
        <p14:creationId xmlns:p14="http://schemas.microsoft.com/office/powerpoint/2010/main" val="480157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isällön paikkamerkki 2">
            <a:extLst>
              <a:ext uri="{FF2B5EF4-FFF2-40B4-BE49-F238E27FC236}">
                <a16:creationId xmlns:a16="http://schemas.microsoft.com/office/drawing/2014/main" xmlns="" id="{95BDA5D5-166A-4AB1-894D-0D34B433EB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2600" y="1138936"/>
            <a:ext cx="8178799" cy="4580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500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E4B1635F-EA1D-4F09-97B5-34A20CF28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>
            <a:normAutofit/>
          </a:bodyPr>
          <a:lstStyle/>
          <a:p>
            <a:pPr algn="r"/>
            <a:r>
              <a:rPr lang="fi-FI">
                <a:solidFill>
                  <a:schemeClr val="accent1"/>
                </a:solidFill>
                <a:cs typeface="Calibri Light"/>
              </a:rPr>
              <a:t>Robotiikan opetussuunnitelmat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xmlns="" id="{B625D8C3-75AA-475A-8F28-CCC6F95CE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2023" y="1099049"/>
            <a:ext cx="4783327" cy="4930246"/>
          </a:xfrm>
        </p:spPr>
        <p:txBody>
          <a:bodyPr vert="horz" lIns="68580" tIns="34290" rIns="68580" bIns="34290" rtlCol="0" anchor="ctr">
            <a:normAutofit/>
          </a:bodyPr>
          <a:lstStyle/>
          <a:p>
            <a:pPr marL="342900" indent="-342900">
              <a:lnSpc>
                <a:spcPct val="90000"/>
              </a:lnSpc>
            </a:pPr>
            <a:r>
              <a:rPr lang="fi-FI" sz="1800" dirty="0">
                <a:ea typeface="+mn-lt"/>
                <a:cs typeface="+mn-lt"/>
              </a:rPr>
              <a:t>Varhaiskasvatussuunnitelman robotiikan osuus on valmistunut ja se on otettu käyttöön yhdessä esiopetussuunnitelman kanssa 1.8.2019. </a:t>
            </a:r>
            <a:endParaRPr lang="fi-FI" sz="1800" dirty="0">
              <a:cs typeface="Calibri" panose="020F0502020204030204"/>
            </a:endParaRPr>
          </a:p>
          <a:p>
            <a:pPr marL="342900" indent="-342900">
              <a:lnSpc>
                <a:spcPct val="90000"/>
              </a:lnSpc>
            </a:pPr>
            <a:r>
              <a:rPr lang="fi-FI" sz="1800" dirty="0">
                <a:cs typeface="Calibri" panose="020F0502020204030204"/>
              </a:rPr>
              <a:t>Alkuopetuksen opetussuunnitelma on valmistunut ja se otettiin käyttöön lukuvuoden alussa. </a:t>
            </a:r>
          </a:p>
          <a:p>
            <a:pPr marL="342900" indent="-342900">
              <a:lnSpc>
                <a:spcPct val="90000"/>
              </a:lnSpc>
            </a:pPr>
            <a:r>
              <a:rPr lang="fi-FI" sz="1800" dirty="0">
                <a:cs typeface="Calibri" panose="020F0502020204030204"/>
              </a:rPr>
              <a:t>Lukion opetussuunnitelmaa pilotoitiin viime vuonna ja muutamia kursseja toteutetaan myös tänä lukuvuonna. Lukio on hakenut robotiikan erityistehtävää. Opetussuunnitelmaa on kuitenkin tarpeen päivittää ja yhtenäistää koko toista astetta koskevaksi paketiksi. </a:t>
            </a:r>
          </a:p>
          <a:p>
            <a:pPr marL="342900" indent="-342900">
              <a:lnSpc>
                <a:spcPct val="90000"/>
              </a:lnSpc>
            </a:pPr>
            <a:r>
              <a:rPr lang="fi-FI" sz="1800" dirty="0">
                <a:cs typeface="Calibri" panose="020F0502020204030204"/>
              </a:rPr>
              <a:t>Perusopetuksen opetussuunnitelma vuosiluokille 3-9 on hyväksytty 2017 syksyllä. Mahdollisia päivitystarpeita tullaan tarkastelemaan keväällä 2020.  </a:t>
            </a:r>
          </a:p>
          <a:p>
            <a:pPr marL="342900" indent="-342900">
              <a:lnSpc>
                <a:spcPct val="90000"/>
              </a:lnSpc>
            </a:pPr>
            <a:endParaRPr lang="fi-FI" sz="1800" dirty="0">
              <a:cs typeface="Calibri" panose="020F0502020204030204"/>
            </a:endParaRPr>
          </a:p>
          <a:p>
            <a:pPr marL="0" indent="0">
              <a:lnSpc>
                <a:spcPct val="90000"/>
              </a:lnSpc>
              <a:buNone/>
            </a:pPr>
            <a:endParaRPr lang="fi-FI" sz="18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767551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8">
            <a:extLst>
              <a:ext uri="{FF2B5EF4-FFF2-40B4-BE49-F238E27FC236}">
                <a16:creationId xmlns:a16="http://schemas.microsoft.com/office/drawing/2014/main" xmlns="" id="{15911E3A-C35B-4EF7-A355-B84E9A14AF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1"/>
            <a:ext cx="9144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Group 10">
            <a:extLst>
              <a:ext uri="{FF2B5EF4-FFF2-40B4-BE49-F238E27FC236}">
                <a16:creationId xmlns:a16="http://schemas.microsoft.com/office/drawing/2014/main" xmlns="" id="{E21ADB3D-AD65-44B4-847D-5E90E90A5D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313134" y="0"/>
            <a:ext cx="9438087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xmlns="" id="{CF580C70-814C-4845-B645-919BFFBD16B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xmlns="" id="{34D7BF57-4CAA-45B2-9EF0-0AA1FCF70B1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xmlns="" id="{7886F306-C03A-40C6-8FD5-DCE3D4595D6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xmlns="" id="{2FDC9A36-C7C3-47D7-A64E-ED25C47EC70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xmlns="" id="{BB19BC37-158A-43DC-9A9E-E45CC71954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xmlns="" id="{077654CC-108F-48D5-B5E9-437F164F52A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xmlns="" id="{A3CF3A63-1C1E-4E85-A78A-FDC16431E3A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xmlns="" id="{8740FC9A-72DD-4D9B-BA25-1CCED135240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xmlns="" id="{7FBF5743-F2AE-4D0D-BCD1-01F7686D012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xmlns="" id="{CED32316-D4F7-4795-BBE0-DEBB60E27CE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xmlns="" id="{583B23C9-B9B7-4E93-9538-CBE316F83FD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xmlns="" id="{5B144260-9F2C-4ADB-A37C-1CFB4B428B1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xmlns="" id="{53FF918D-79D3-4F55-A68C-0DD5880DABD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xmlns="" id="{B9FC1440-933F-44FE-8D77-4827DD0F99A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xmlns="" id="{0F67F308-A67C-4D2E-B081-59BB31D8EC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xmlns="" id="{80112F01-90EB-4AEC-A39C-5C6875FFB99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xmlns="" id="{893F6B05-90EB-4C75-A0F0-C7247553BD8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xmlns="" id="{227B563B-E0C0-4D81-966D-B5E2DBAAE8B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xmlns="" id="{130DF93D-D1FF-477A-BDCE-C8B01C3B476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xmlns="" id="{44ED67A1-C6FE-4AC8-8473-11DAC03DCD3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xmlns="" id="{213A54F3-15FA-4C8F-8ABF-CE77E72196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xmlns="" id="{5F8A7F7F-DD1A-4F41-98AC-B9CE2A620C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600108" y="1699589"/>
            <a:ext cx="2755857" cy="3470421"/>
            <a:chOff x="697883" y="1816768"/>
            <a:chExt cx="3674476" cy="3470421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xmlns="" id="{CEF47228-EB7C-4EBA-BE01-DA6CB241028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Isosceles Triangle 22">
              <a:extLst>
                <a:ext uri="{FF2B5EF4-FFF2-40B4-BE49-F238E27FC236}">
                  <a16:creationId xmlns:a16="http://schemas.microsoft.com/office/drawing/2014/main" xmlns="" id="{3D2FD25A-EFFD-4F5C-9258-981F5907DE2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xmlns="" id="{DCF573BC-A06F-4036-A3A8-9D07DDE6225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78657" y="2415322"/>
            <a:ext cx="2588798" cy="23998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19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Robotiikka varhaiskasvatuksen suunnitelmassa</a:t>
            </a:r>
          </a:p>
        </p:txBody>
      </p:sp>
      <p:sp>
        <p:nvSpPr>
          <p:cNvPr id="4" name="Text Box 3"/>
          <p:cNvSpPr txBox="1"/>
          <p:nvPr/>
        </p:nvSpPr>
        <p:spPr>
          <a:xfrm>
            <a:off x="3832529" y="804672"/>
            <a:ext cx="4711446" cy="5248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700" dirty="0" err="1"/>
              <a:t>Varhaiskasvatussuunnitelmassa</a:t>
            </a:r>
            <a:r>
              <a:rPr lang="en-US" altLang="en-US" sz="1700" dirty="0"/>
              <a:t> ja </a:t>
            </a:r>
            <a:r>
              <a:rPr lang="en-US" altLang="en-US" sz="1700" dirty="0" err="1"/>
              <a:t>esiopetussuunnitelmassa</a:t>
            </a:r>
            <a:r>
              <a:rPr lang="en-US" altLang="en-US" sz="1700" dirty="0"/>
              <a:t> </a:t>
            </a:r>
            <a:r>
              <a:rPr lang="en-US" altLang="en-US" sz="1700" dirty="0" err="1"/>
              <a:t>robotiikkaa</a:t>
            </a:r>
            <a:r>
              <a:rPr lang="en-US" altLang="en-US" sz="1700" dirty="0"/>
              <a:t> </a:t>
            </a:r>
            <a:r>
              <a:rPr lang="en-US" altLang="en-US" sz="1700" dirty="0" err="1"/>
              <a:t>toteutetaan</a:t>
            </a:r>
            <a:r>
              <a:rPr lang="en-US" altLang="en-US" sz="1700" dirty="0"/>
              <a:t> </a:t>
            </a:r>
            <a:r>
              <a:rPr lang="en-US" altLang="en-US" sz="1700" dirty="0" err="1"/>
              <a:t>osana</a:t>
            </a:r>
            <a:r>
              <a:rPr lang="en-US" altLang="en-US" sz="1700" dirty="0"/>
              <a:t> </a:t>
            </a:r>
            <a:r>
              <a:rPr lang="en-US" altLang="en-US" sz="1700" dirty="0" err="1"/>
              <a:t>varhaiskasvatussuunnitelman</a:t>
            </a:r>
            <a:r>
              <a:rPr lang="en-US" altLang="en-US" sz="1700" dirty="0"/>
              <a:t> </a:t>
            </a:r>
            <a:r>
              <a:rPr lang="en-US" altLang="en-US" sz="1700" dirty="0" err="1"/>
              <a:t>kasvun</a:t>
            </a:r>
            <a:r>
              <a:rPr lang="en-US" altLang="en-US" sz="1700" dirty="0"/>
              <a:t> ja </a:t>
            </a:r>
            <a:r>
              <a:rPr lang="en-US" altLang="en-US" sz="1700" dirty="0" err="1"/>
              <a:t>oppimisen</a:t>
            </a:r>
            <a:r>
              <a:rPr lang="en-US" altLang="en-US" sz="1700" dirty="0"/>
              <a:t> </a:t>
            </a:r>
            <a:r>
              <a:rPr lang="en-US" altLang="en-US" sz="1700" dirty="0" err="1"/>
              <a:t>polkua</a:t>
            </a:r>
            <a:r>
              <a:rPr lang="en-US" altLang="en-US" sz="1700" dirty="0"/>
              <a:t> ja </a:t>
            </a:r>
            <a:r>
              <a:rPr lang="en-US" altLang="en-US" sz="1700" dirty="0" err="1"/>
              <a:t>laaja-alaista</a:t>
            </a:r>
            <a:r>
              <a:rPr lang="en-US" altLang="en-US" sz="1700" dirty="0"/>
              <a:t> </a:t>
            </a:r>
            <a:r>
              <a:rPr lang="en-US" altLang="en-US" sz="1700" dirty="0" err="1"/>
              <a:t>osaamista</a:t>
            </a:r>
            <a:r>
              <a:rPr lang="en-US" altLang="en-US" sz="1700" dirty="0"/>
              <a:t>. </a:t>
            </a:r>
          </a:p>
          <a:p>
            <a:pPr marL="28575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700" dirty="0" err="1"/>
              <a:t>Laaja-alainen</a:t>
            </a:r>
            <a:r>
              <a:rPr lang="en-US" altLang="en-US" sz="1700" dirty="0"/>
              <a:t> </a:t>
            </a:r>
            <a:r>
              <a:rPr lang="en-US" altLang="en-US" sz="1700" dirty="0" err="1"/>
              <a:t>osaaminen</a:t>
            </a:r>
            <a:r>
              <a:rPr lang="en-US" altLang="en-US" sz="1700" dirty="0"/>
              <a:t> </a:t>
            </a:r>
            <a:r>
              <a:rPr lang="en-US" altLang="en-US" sz="1700" dirty="0" err="1"/>
              <a:t>muodostuu</a:t>
            </a:r>
            <a:r>
              <a:rPr lang="en-US" altLang="en-US" sz="1700" dirty="0"/>
              <a:t> </a:t>
            </a:r>
            <a:r>
              <a:rPr lang="en-US" altLang="en-US" sz="1700" dirty="0" err="1"/>
              <a:t>tietojen</a:t>
            </a:r>
            <a:r>
              <a:rPr lang="en-US" altLang="en-US" sz="1700" dirty="0"/>
              <a:t>, </a:t>
            </a:r>
            <a:r>
              <a:rPr lang="en-US" altLang="en-US" sz="1700" dirty="0" err="1"/>
              <a:t>taitojen</a:t>
            </a:r>
            <a:r>
              <a:rPr lang="en-US" altLang="en-US" sz="1700" dirty="0"/>
              <a:t>, </a:t>
            </a:r>
            <a:r>
              <a:rPr lang="en-US" altLang="en-US" sz="1700" dirty="0" err="1"/>
              <a:t>arvojen</a:t>
            </a:r>
            <a:r>
              <a:rPr lang="en-US" altLang="en-US" sz="1700" dirty="0"/>
              <a:t>, </a:t>
            </a:r>
            <a:r>
              <a:rPr lang="en-US" altLang="en-US" sz="1700" dirty="0" err="1"/>
              <a:t>asenteiden</a:t>
            </a:r>
            <a:r>
              <a:rPr lang="en-US" altLang="en-US" sz="1700" dirty="0"/>
              <a:t> ja </a:t>
            </a:r>
            <a:r>
              <a:rPr lang="en-US" altLang="en-US" sz="1700" dirty="0" err="1"/>
              <a:t>tahdon</a:t>
            </a:r>
            <a:r>
              <a:rPr lang="en-US" altLang="en-US" sz="1700" dirty="0"/>
              <a:t> </a:t>
            </a:r>
            <a:r>
              <a:rPr lang="en-US" altLang="en-US" sz="1700" dirty="0" err="1"/>
              <a:t>kokonaisuudesta</a:t>
            </a:r>
            <a:r>
              <a:rPr lang="en-US" altLang="en-US" sz="1700" dirty="0"/>
              <a:t>. </a:t>
            </a:r>
          </a:p>
          <a:p>
            <a:pPr marL="28575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700" dirty="0" err="1"/>
              <a:t>Laaja-alaisen</a:t>
            </a:r>
            <a:r>
              <a:rPr lang="en-US" altLang="en-US" sz="1700" dirty="0"/>
              <a:t> </a:t>
            </a:r>
            <a:r>
              <a:rPr lang="en-US" altLang="en-US" sz="1700" dirty="0" err="1"/>
              <a:t>osaamisen</a:t>
            </a:r>
            <a:r>
              <a:rPr lang="en-US" altLang="en-US" sz="1700" dirty="0"/>
              <a:t> </a:t>
            </a:r>
            <a:r>
              <a:rPr lang="en-US" altLang="en-US" sz="1700" dirty="0" err="1"/>
              <a:t>tarve</a:t>
            </a:r>
            <a:r>
              <a:rPr lang="en-US" altLang="en-US" sz="1700" dirty="0"/>
              <a:t> </a:t>
            </a:r>
            <a:r>
              <a:rPr lang="en-US" altLang="en-US" sz="1700" dirty="0" err="1"/>
              <a:t>nousee</a:t>
            </a:r>
            <a:r>
              <a:rPr lang="en-US" altLang="en-US" sz="1700" dirty="0"/>
              <a:t> </a:t>
            </a:r>
            <a:r>
              <a:rPr lang="en-US" altLang="en-US" sz="1700" dirty="0" err="1"/>
              <a:t>ympäröivän</a:t>
            </a:r>
            <a:r>
              <a:rPr lang="en-US" altLang="en-US" sz="1700" dirty="0"/>
              <a:t> </a:t>
            </a:r>
            <a:r>
              <a:rPr lang="en-US" altLang="en-US" sz="1700" dirty="0" err="1"/>
              <a:t>maailman</a:t>
            </a:r>
            <a:r>
              <a:rPr lang="en-US" altLang="en-US" sz="1700" dirty="0"/>
              <a:t> </a:t>
            </a:r>
            <a:r>
              <a:rPr lang="en-US" altLang="en-US" sz="1700" dirty="0" err="1"/>
              <a:t>muutoksista</a:t>
            </a:r>
            <a:r>
              <a:rPr lang="en-US" altLang="en-US" sz="1700" dirty="0"/>
              <a:t>. 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17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17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1700" dirty="0"/>
          </a:p>
        </p:txBody>
      </p:sp>
    </p:spTree>
    <p:extLst>
      <p:ext uri="{BB962C8B-B14F-4D97-AF65-F5344CB8AC3E}">
        <p14:creationId xmlns:p14="http://schemas.microsoft.com/office/powerpoint/2010/main" val="1762080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>
            <a:normAutofit/>
          </a:bodyPr>
          <a:lstStyle/>
          <a:p>
            <a:pPr algn="r"/>
            <a:r>
              <a:rPr lang="fi-FI" altLang="en-US">
                <a:solidFill>
                  <a:schemeClr val="accent1"/>
                </a:solidFill>
              </a:rPr>
              <a:t>Laaja-alainen osaaminen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2023" y="963877"/>
            <a:ext cx="4783327" cy="493024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i-FI" altLang="en-US" sz="2100"/>
              <a:t>Varhaiskasvatussuunnitelman perusteissa kuvataan viisi toisiinsa liittyvää laaja-alaisen osaamisen osa-aluetta:</a:t>
            </a:r>
          </a:p>
          <a:p>
            <a:pPr lvl="1"/>
            <a:r>
              <a:rPr lang="fi-FI" altLang="en-US" sz="2100"/>
              <a:t>ajattelu ja oppiminen</a:t>
            </a:r>
          </a:p>
          <a:p>
            <a:pPr lvl="1"/>
            <a:r>
              <a:rPr lang="fi-FI" altLang="en-US" sz="2100"/>
              <a:t>kulttuurinen osaaminen, vuorovaikutus ja ilmaisu</a:t>
            </a:r>
          </a:p>
          <a:p>
            <a:pPr lvl="1"/>
            <a:r>
              <a:rPr lang="fi-FI" altLang="en-US" sz="2100"/>
              <a:t>itsestä huolehtiminen ja arjen taidot</a:t>
            </a:r>
          </a:p>
          <a:p>
            <a:pPr lvl="1"/>
            <a:r>
              <a:rPr lang="fi-FI" altLang="en-US" sz="2100"/>
              <a:t>monilukutaito ja tieto- ja viestintäteknologinen osaaminen</a:t>
            </a:r>
          </a:p>
          <a:p>
            <a:pPr lvl="1"/>
            <a:r>
              <a:rPr lang="fi-FI" altLang="en-US" sz="2100"/>
              <a:t>osallistuminen ja vaikuttaminen</a:t>
            </a:r>
          </a:p>
        </p:txBody>
      </p:sp>
    </p:spTree>
    <p:extLst>
      <p:ext uri="{BB962C8B-B14F-4D97-AF65-F5344CB8AC3E}">
        <p14:creationId xmlns:p14="http://schemas.microsoft.com/office/powerpoint/2010/main" val="1133022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pPr algn="ctr"/>
            <a:r>
              <a:rPr lang="fi-FI" sz="3500">
                <a:solidFill>
                  <a:srgbClr val="FFFFFF"/>
                </a:solidFill>
              </a:rPr>
              <a:t>Robotiikka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fi-FI" sz="1400" dirty="0">
                <a:solidFill>
                  <a:srgbClr val="000000"/>
                </a:solidFill>
                <a:latin typeface="+mj-lt"/>
              </a:rPr>
              <a:t>Robotiikka on ongelmanratkaisua, luovuutta ja innovointia, suunnittelua, ohjelmoinnillisen ajattelun kehittämistä, mekaniikkaa ja rakentamista. Työskentelyn dokumentointi ja arviointi yhdessä lasten kanssa on toiminnan ja jatkuvan kehittymisen väline. </a:t>
            </a:r>
          </a:p>
          <a:p>
            <a:pPr marL="0" indent="0">
              <a:lnSpc>
                <a:spcPct val="90000"/>
              </a:lnSpc>
              <a:buNone/>
            </a:pPr>
            <a:endParaRPr lang="fi-FI" sz="1400" dirty="0">
              <a:solidFill>
                <a:srgbClr val="000000"/>
              </a:solidFill>
              <a:latin typeface="+mj-lt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fi-FI" sz="1400" dirty="0">
                <a:solidFill>
                  <a:srgbClr val="000000"/>
                </a:solidFill>
                <a:latin typeface="+mj-lt"/>
              </a:rPr>
              <a:t>Robotiikan tuominen osaksi kaikkien lasten oppimista on riihimäkeläinen tapa toteuttaa varhaiskasvatuksen ja esiopetuksen tavoitteita. </a:t>
            </a:r>
          </a:p>
          <a:p>
            <a:pPr marL="0" indent="0">
              <a:lnSpc>
                <a:spcPct val="90000"/>
              </a:lnSpc>
              <a:buNone/>
            </a:pPr>
            <a:endParaRPr lang="fi-FI" sz="1400" dirty="0">
              <a:solidFill>
                <a:srgbClr val="000000"/>
              </a:solidFill>
              <a:latin typeface="+mj-lt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fi-FI" sz="1400" dirty="0">
                <a:solidFill>
                  <a:srgbClr val="000000"/>
                </a:solidFill>
                <a:latin typeface="+mj-lt"/>
              </a:rPr>
              <a:t>Robotiikan konteksti soveltuu erinomaisesti lasten osallisuuden vahvistamiseen. Tehtävien yhdessä suunnittelu innostaa ja sitouttaa lapsia pitkäjänteiseen ja tavoitteiden mukaiseen toimintaan. Robotiikkaan liittyvät tehtävät toteutetaan yhteistoiminnallisesti ja vuorovaikutustaitoja vahvistaen. </a:t>
            </a:r>
          </a:p>
          <a:p>
            <a:pPr marL="0" indent="0">
              <a:lnSpc>
                <a:spcPct val="90000"/>
              </a:lnSpc>
              <a:buNone/>
            </a:pPr>
            <a:endParaRPr lang="fi-FI" sz="1400" dirty="0"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85153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9167" y="1524000"/>
            <a:ext cx="4787268" cy="463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isällön paikkamerkki 4"/>
          <p:cNvSpPr>
            <a:spLocks noGrp="1"/>
          </p:cNvSpPr>
          <p:nvPr>
            <p:ph idx="1"/>
          </p:nvPr>
        </p:nvSpPr>
        <p:spPr>
          <a:xfrm>
            <a:off x="457200" y="1600200"/>
            <a:ext cx="3693381" cy="3733800"/>
          </a:xfrm>
        </p:spPr>
        <p:txBody>
          <a:bodyPr>
            <a:normAutofit/>
          </a:bodyPr>
          <a:lstStyle/>
          <a:p>
            <a:r>
              <a:rPr lang="fi-FI" sz="2400"/>
              <a:t>Miten ideoidaan?</a:t>
            </a:r>
          </a:p>
          <a:p>
            <a:r>
              <a:rPr lang="fi-FI" sz="2400"/>
              <a:t>Miten suunnitellaan?</a:t>
            </a:r>
          </a:p>
          <a:p>
            <a:r>
              <a:rPr lang="fi-FI" sz="2400"/>
              <a:t>Miten työskennellään?</a:t>
            </a:r>
          </a:p>
          <a:p>
            <a:r>
              <a:rPr lang="fi-FI" sz="2400"/>
              <a:t>Miten arvioidaan prosessia</a:t>
            </a:r>
          </a:p>
          <a:p>
            <a:pPr marL="0" indent="0">
              <a:buNone/>
            </a:pPr>
            <a:r>
              <a:rPr lang="fi-FI" sz="2400"/>
              <a:t>ja tuotetta/teosta? </a:t>
            </a:r>
          </a:p>
        </p:txBody>
      </p:sp>
      <p:sp>
        <p:nvSpPr>
          <p:cNvPr id="4" name="Pilvi 3">
            <a:extLst>
              <a:ext uri="{FF2B5EF4-FFF2-40B4-BE49-F238E27FC236}">
                <a16:creationId xmlns:a16="http://schemas.microsoft.com/office/drawing/2014/main" xmlns="" id="{1669DEC4-F9B1-4406-9596-813CFDA264F3}"/>
              </a:ext>
            </a:extLst>
          </p:cNvPr>
          <p:cNvSpPr/>
          <p:nvPr/>
        </p:nvSpPr>
        <p:spPr>
          <a:xfrm>
            <a:off x="5208105" y="664953"/>
            <a:ext cx="2687540" cy="1330823"/>
          </a:xfrm>
          <a:prstGeom prst="cloud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/>
              <a:t>Ongelman määrittely</a:t>
            </a:r>
          </a:p>
        </p:txBody>
      </p:sp>
    </p:spTree>
    <p:extLst>
      <p:ext uri="{BB962C8B-B14F-4D97-AF65-F5344CB8AC3E}">
        <p14:creationId xmlns:p14="http://schemas.microsoft.com/office/powerpoint/2010/main" val="2309756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>
            <a:normAutofit/>
          </a:bodyPr>
          <a:lstStyle/>
          <a:p>
            <a:pPr algn="r">
              <a:spcBef>
                <a:spcPts val="600"/>
              </a:spcBef>
            </a:pPr>
            <a:endParaRPr lang="fi-FI" sz="2200" dirty="0">
              <a:solidFill>
                <a:schemeClr val="accent1"/>
              </a:solidFill>
            </a:endParaRPr>
          </a:p>
          <a:p>
            <a:pPr algn="r">
              <a:spcBef>
                <a:spcPts val="600"/>
              </a:spcBef>
            </a:pPr>
            <a:r>
              <a:rPr lang="fi-FI" sz="2200" b="1" dirty="0">
                <a:solidFill>
                  <a:schemeClr val="accent1"/>
                </a:solidFill>
              </a:rPr>
              <a:t>Tulevaisuudessa tarvitaan tulevaisuuden taitoja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732023" y="963877"/>
            <a:ext cx="4783327" cy="4930246"/>
          </a:xfrm>
        </p:spPr>
        <p:txBody>
          <a:bodyPr vert="horz" anchor="ctr">
            <a:normAutofit lnSpcReduction="10000"/>
          </a:bodyPr>
          <a:lstStyle/>
          <a:p>
            <a:pPr marL="0" indent="0">
              <a:lnSpc>
                <a:spcPct val="90000"/>
              </a:lnSpc>
              <a:buNone/>
            </a:pPr>
            <a:endParaRPr lang="fi-FI" sz="1200" dirty="0">
              <a:ea typeface="+mn-lt"/>
              <a:cs typeface="+mn-lt"/>
            </a:endParaRPr>
          </a:p>
          <a:p>
            <a:pPr>
              <a:lnSpc>
                <a:spcPct val="90000"/>
              </a:lnSpc>
            </a:pPr>
            <a:r>
              <a:rPr lang="fi-FI" sz="1400" b="1" dirty="0"/>
              <a:t>tapa ajatella</a:t>
            </a:r>
          </a:p>
          <a:p>
            <a:pPr lvl="1">
              <a:lnSpc>
                <a:spcPct val="90000"/>
              </a:lnSpc>
            </a:pPr>
            <a:r>
              <a:rPr lang="fi-FI" sz="1400" dirty="0"/>
              <a:t>luovuus ja innovatiivisuus</a:t>
            </a:r>
          </a:p>
          <a:p>
            <a:pPr lvl="1">
              <a:lnSpc>
                <a:spcPct val="90000"/>
              </a:lnSpc>
            </a:pPr>
            <a:r>
              <a:rPr lang="fi-FI" sz="1400" dirty="0"/>
              <a:t>ongelmanratkaisu ja kriittinen ajattelu</a:t>
            </a:r>
          </a:p>
          <a:p>
            <a:pPr lvl="1">
              <a:lnSpc>
                <a:spcPct val="90000"/>
              </a:lnSpc>
            </a:pPr>
            <a:r>
              <a:rPr lang="fi-FI" sz="1400" dirty="0"/>
              <a:t>oppimaan oppiminen ja metakognitiiviset taidot</a:t>
            </a:r>
          </a:p>
          <a:p>
            <a:pPr>
              <a:lnSpc>
                <a:spcPct val="90000"/>
              </a:lnSpc>
            </a:pPr>
            <a:r>
              <a:rPr lang="fi-FI" sz="1400" b="1" dirty="0"/>
              <a:t>tapa työskennellä</a:t>
            </a:r>
          </a:p>
          <a:p>
            <a:pPr lvl="1">
              <a:lnSpc>
                <a:spcPct val="90000"/>
              </a:lnSpc>
            </a:pPr>
            <a:r>
              <a:rPr lang="fi-FI" sz="1400" dirty="0"/>
              <a:t>kommunikaatio</a:t>
            </a:r>
          </a:p>
          <a:p>
            <a:pPr lvl="1">
              <a:lnSpc>
                <a:spcPct val="90000"/>
              </a:lnSpc>
            </a:pPr>
            <a:r>
              <a:rPr lang="fi-FI" sz="1400" dirty="0"/>
              <a:t>yhteistyö ja tiimityöskentely</a:t>
            </a:r>
          </a:p>
          <a:p>
            <a:pPr>
              <a:lnSpc>
                <a:spcPct val="90000"/>
              </a:lnSpc>
            </a:pPr>
            <a:r>
              <a:rPr lang="fi-FI" sz="1400" dirty="0"/>
              <a:t>työvälineiden hallinta</a:t>
            </a:r>
          </a:p>
          <a:p>
            <a:pPr lvl="1">
              <a:lnSpc>
                <a:spcPct val="90000"/>
              </a:lnSpc>
            </a:pPr>
            <a:r>
              <a:rPr lang="fi-FI" sz="1400" dirty="0"/>
              <a:t>informaatiolukutaito</a:t>
            </a:r>
          </a:p>
          <a:p>
            <a:pPr lvl="1">
              <a:lnSpc>
                <a:spcPct val="90000"/>
              </a:lnSpc>
            </a:pPr>
            <a:r>
              <a:rPr lang="fi-FI" sz="1400" dirty="0"/>
              <a:t>tietotekniikan käyttötaidot</a:t>
            </a:r>
          </a:p>
          <a:p>
            <a:pPr>
              <a:lnSpc>
                <a:spcPct val="90000"/>
              </a:lnSpc>
            </a:pPr>
            <a:r>
              <a:rPr lang="fi-FI" sz="1400" dirty="0"/>
              <a:t>kansalaisena maailmassa</a:t>
            </a:r>
          </a:p>
          <a:p>
            <a:pPr lvl="1">
              <a:lnSpc>
                <a:spcPct val="90000"/>
              </a:lnSpc>
            </a:pPr>
            <a:r>
              <a:rPr lang="fi-FI" sz="1400" dirty="0"/>
              <a:t>elämä ja työura</a:t>
            </a:r>
          </a:p>
          <a:p>
            <a:pPr lvl="1">
              <a:lnSpc>
                <a:spcPct val="90000"/>
              </a:lnSpc>
            </a:pPr>
            <a:r>
              <a:rPr lang="fi-FI" sz="1400" dirty="0" err="1"/>
              <a:t>kultuuritietoisuus</a:t>
            </a:r>
            <a:r>
              <a:rPr lang="fi-FI" sz="1400" dirty="0"/>
              <a:t> ja </a:t>
            </a:r>
            <a:r>
              <a:rPr lang="fi-FI" sz="1400" dirty="0" err="1"/>
              <a:t>sosiaallinen</a:t>
            </a:r>
            <a:r>
              <a:rPr lang="fi-FI" sz="1400" dirty="0"/>
              <a:t> vastuu</a:t>
            </a:r>
          </a:p>
          <a:p>
            <a:pPr lvl="1">
              <a:lnSpc>
                <a:spcPct val="90000"/>
              </a:lnSpc>
            </a:pPr>
            <a:endParaRPr lang="fi-FI" sz="1400" dirty="0"/>
          </a:p>
          <a:p>
            <a:pPr marL="365760" lvl="1" indent="0">
              <a:lnSpc>
                <a:spcPct val="90000"/>
              </a:lnSpc>
              <a:buNone/>
            </a:pPr>
            <a:r>
              <a:rPr lang="fi-FI" sz="1400" dirty="0"/>
              <a:t>Ohjelmointi ja ohjelmoinnillinen ajattelu kehittävät ajattelun taitoja, työskentelytaitoja ja tietotekniikan käyttötaitoja. Robotiikka ja ohjelmointi kehittävät myös luovuutta ja innovatiivisuutta.</a:t>
            </a:r>
          </a:p>
          <a:p>
            <a:pPr marL="365760" lvl="1" indent="0">
              <a:lnSpc>
                <a:spcPct val="90000"/>
              </a:lnSpc>
              <a:buNone/>
            </a:pPr>
            <a:endParaRPr lang="fi-FI" sz="1200" dirty="0"/>
          </a:p>
          <a:p>
            <a:pPr marL="0" lvl="1" indent="0">
              <a:lnSpc>
                <a:spcPct val="90000"/>
              </a:lnSpc>
              <a:buNone/>
            </a:pPr>
            <a:r>
              <a:rPr lang="fi-FI" sz="1200" dirty="0"/>
              <a:t>Lähde:AT21CS (2010). </a:t>
            </a:r>
            <a:r>
              <a:rPr lang="fi-FI" sz="1200" dirty="0" err="1"/>
              <a:t>Draft</a:t>
            </a:r>
            <a:r>
              <a:rPr lang="fi-FI" sz="1200" dirty="0"/>
              <a:t> White Paper 1, </a:t>
            </a:r>
            <a:r>
              <a:rPr lang="fi-FI" sz="1200" dirty="0" err="1"/>
              <a:t>Defining</a:t>
            </a:r>
            <a:r>
              <a:rPr lang="fi-FI" sz="1200" dirty="0"/>
              <a:t> 21st </a:t>
            </a:r>
            <a:r>
              <a:rPr lang="fi-FI" sz="1200" dirty="0" err="1"/>
              <a:t>century</a:t>
            </a:r>
            <a:r>
              <a:rPr lang="fi-FI" sz="1200" dirty="0"/>
              <a:t> </a:t>
            </a:r>
            <a:r>
              <a:rPr lang="fi-FI" sz="1200" dirty="0" err="1"/>
              <a:t>skills</a:t>
            </a:r>
            <a:r>
              <a:rPr lang="fi-FI" sz="1200" dirty="0"/>
              <a:t>. </a:t>
            </a:r>
            <a:r>
              <a:rPr lang="fi-FI" sz="1200" dirty="0">
                <a:hlinkClick r:id="rId2" invalidUrl="http://"/>
              </a:rPr>
              <a:t>http://cms.education.gov.il/NR/rdonlyres/19B97225-84B1-4259-B423-4698E1E8171A/115804/defining21stcenturyskills.pdf</a:t>
            </a:r>
            <a:endParaRPr lang="fi-FI" sz="1200" dirty="0">
              <a:ea typeface="+mn-lt"/>
              <a:cs typeface="+mn-lt"/>
            </a:endParaRPr>
          </a:p>
          <a:p>
            <a:pPr marL="0" indent="0">
              <a:lnSpc>
                <a:spcPct val="90000"/>
              </a:lnSpc>
              <a:buNone/>
            </a:pPr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3020568892"/>
      </p:ext>
    </p:extLst>
  </p:cSld>
  <p:clrMapOvr>
    <a:masterClrMapping/>
  </p:clrMapOvr>
</p:sld>
</file>

<file path=ppt/theme/theme1.xml><?xml version="1.0" encoding="utf-8"?>
<a:theme xmlns:a="http://schemas.openxmlformats.org/drawingml/2006/main" name="Esitys_RM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4_Esitys_RM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280</Words>
  <Application>Microsoft Office PowerPoint</Application>
  <PresentationFormat>Näytössä katseltava diaesitys (4:3)</PresentationFormat>
  <Paragraphs>61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Esitys_RMK</vt:lpstr>
      <vt:lpstr>4_Esitys_RMK</vt:lpstr>
      <vt:lpstr>Robotiikkaa esi- ja alkuopettajille</vt:lpstr>
      <vt:lpstr>Robotiikan opetus Riihimäellä</vt:lpstr>
      <vt:lpstr>PowerPoint-esitys</vt:lpstr>
      <vt:lpstr>Robotiikan opetussuunnitelmat</vt:lpstr>
      <vt:lpstr>Robotiikka varhaiskasvatuksen suunnitelmassa</vt:lpstr>
      <vt:lpstr>Laaja-alainen osaaminen</vt:lpstr>
      <vt:lpstr>Robotiikka</vt:lpstr>
      <vt:lpstr>PowerPoint-esitys</vt:lpstr>
      <vt:lpstr> Tulevaisuudessa tarvitaan tulevaisuuden taitoja</vt:lpstr>
      <vt:lpstr>PowerPoint-esitys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Robotiikkaa esi- ja alkuopettajille</dc:title>
  <dc:creator>Reetta Viitanen</dc:creator>
  <cp:lastModifiedBy>Pullinen Anne</cp:lastModifiedBy>
  <cp:revision>2</cp:revision>
  <cp:lastPrinted>2019-09-16T11:38:31Z</cp:lastPrinted>
  <dcterms:created xsi:type="dcterms:W3CDTF">2019-09-10T13:08:53Z</dcterms:created>
  <dcterms:modified xsi:type="dcterms:W3CDTF">2019-09-16T11:39:55Z</dcterms:modified>
</cp:coreProperties>
</file>