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7"/>
  </p:notesMasterIdLst>
  <p:sldIdLst>
    <p:sldId id="256" r:id="rId6"/>
    <p:sldId id="2640" r:id="rId7"/>
    <p:sldId id="2639" r:id="rId8"/>
    <p:sldId id="2636" r:id="rId9"/>
    <p:sldId id="2641" r:id="rId10"/>
    <p:sldId id="2642" r:id="rId11"/>
    <p:sldId id="2647" r:id="rId12"/>
    <p:sldId id="2643" r:id="rId13"/>
    <p:sldId id="2645" r:id="rId14"/>
    <p:sldId id="2646" r:id="rId15"/>
    <p:sldId id="264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EE8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901AC-285F-4940-8710-AAFA77E8F55C}" v="68" dt="2025-08-18T11:07:38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3107" autoAdjust="0"/>
  </p:normalViewPr>
  <p:slideViewPr>
    <p:cSldViewPr snapToGrid="0">
      <p:cViewPr varScale="1">
        <p:scale>
          <a:sx n="69" d="100"/>
          <a:sy n="69" d="100"/>
        </p:scale>
        <p:origin x="7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69973-FBAE-4837-A06C-742EB3D2C40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76CFE89-B798-441D-AAC4-C61703E4BE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dirty="0"/>
            <a:t>Muutosten myötä entisestä käsitteestä ”yksilöllistetty oppimäärä” luovuttiin ja tilalle tuli käsite ”oppimäärän rajaaminen”.</a:t>
          </a:r>
          <a:endParaRPr lang="en-US" sz="1800" dirty="0"/>
        </a:p>
      </dgm:t>
    </dgm:pt>
    <dgm:pt modelId="{5D72802B-3596-4F01-82B8-844099A57D65}" type="parTrans" cxnId="{262F53E1-3D2D-4809-8E7C-128CB9808EF7}">
      <dgm:prSet/>
      <dgm:spPr/>
      <dgm:t>
        <a:bodyPr/>
        <a:lstStyle/>
        <a:p>
          <a:endParaRPr lang="en-US"/>
        </a:p>
      </dgm:t>
    </dgm:pt>
    <dgm:pt modelId="{4AF8E927-E7CE-40DE-B61E-BF4E0852747C}" type="sibTrans" cxnId="{262F53E1-3D2D-4809-8E7C-128CB9808E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23D8BDB-0B3F-4F6D-A053-DB60828359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 dirty="0"/>
            <a:t>Uuden lainsäädännön myötä kaikki yhdeksännellä vuosiluokalla päättyvät *-merkinnällä olevat arvosanat muuttuvat *5 -arvosanaksi päättöarvioinnissa. </a:t>
          </a:r>
          <a:endParaRPr lang="en-US" sz="1600" dirty="0"/>
        </a:p>
      </dgm:t>
    </dgm:pt>
    <dgm:pt modelId="{5136175B-7BF0-4256-8207-6C796657D464}" type="parTrans" cxnId="{AE5FBECF-B286-4E96-B58C-0643B1377416}">
      <dgm:prSet/>
      <dgm:spPr/>
      <dgm:t>
        <a:bodyPr/>
        <a:lstStyle/>
        <a:p>
          <a:endParaRPr lang="en-US"/>
        </a:p>
      </dgm:t>
    </dgm:pt>
    <dgm:pt modelId="{874052A1-66B0-4FDE-834D-D95E63A9D4C3}" type="sibTrans" cxnId="{AE5FBECF-B286-4E96-B58C-0643B13774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54BBD1-4FDA-4529-B8ED-DA22A583B0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 dirty="0"/>
            <a:t>31.7.2025 saakka tähtiarvosanat ovat voineet olla * 5 - *10 arvosanoja. Tähtimerkintä arvosanan yhteydessä tarkoittaa sitä, ettei oppilas ole saavuttanut kyseisessä oppiaineessa yleisopetuksen arvosanaa 5, vaan hänen osaamistaan on arvioitu suhteessa hänen </a:t>
          </a:r>
          <a:r>
            <a:rPr lang="fi-FI" sz="1600" dirty="0" err="1"/>
            <a:t>HOJKS:ssa</a:t>
          </a:r>
          <a:r>
            <a:rPr lang="fi-FI" sz="1600" dirty="0"/>
            <a:t> kirjattuihin yksilöllisiin tavoitteisiin. </a:t>
          </a:r>
          <a:endParaRPr lang="en-US" sz="1600" dirty="0"/>
        </a:p>
      </dgm:t>
    </dgm:pt>
    <dgm:pt modelId="{AF33F599-05E1-48F1-AD48-815393FA18EF}" type="parTrans" cxnId="{7BE6338A-3F00-4401-99DE-644133507AB8}">
      <dgm:prSet/>
      <dgm:spPr/>
      <dgm:t>
        <a:bodyPr/>
        <a:lstStyle/>
        <a:p>
          <a:endParaRPr lang="en-US"/>
        </a:p>
      </dgm:t>
    </dgm:pt>
    <dgm:pt modelId="{2BA56840-76A7-4DE8-89C1-7AEAD660077F}" type="sibTrans" cxnId="{7BE6338A-3F00-4401-99DE-644133507A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2BB384-A2BE-4298-B55D-8C6FE416FD7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Jatkossa rajatun oppimäärän arviointi tulee olemaan </a:t>
          </a:r>
          <a:r>
            <a:rPr lang="fi-FI" b="1" dirty="0"/>
            <a:t>sanallista kaikilla muilla vuosiluokilla</a:t>
          </a:r>
          <a:r>
            <a:rPr lang="fi-FI" dirty="0"/>
            <a:t>, mutta </a:t>
          </a:r>
          <a:r>
            <a:rPr lang="fi-FI" b="1" dirty="0"/>
            <a:t>päättötodistuksessa </a:t>
          </a:r>
          <a:r>
            <a:rPr lang="fi-FI" dirty="0"/>
            <a:t>kaikki rajatun oppimäärän mukaisesti opiskellut oppiaineet arvioidaan </a:t>
          </a:r>
          <a:r>
            <a:rPr lang="fi-FI" b="1" dirty="0"/>
            <a:t>arvosanalla *5</a:t>
          </a:r>
          <a:endParaRPr lang="en-US" b="1" dirty="0"/>
        </a:p>
      </dgm:t>
    </dgm:pt>
    <dgm:pt modelId="{4D367634-AA47-4382-AE24-1C6BF2620EF1}" type="parTrans" cxnId="{11EF7790-1516-4151-9164-5BDF6D2B090D}">
      <dgm:prSet/>
      <dgm:spPr/>
      <dgm:t>
        <a:bodyPr/>
        <a:lstStyle/>
        <a:p>
          <a:endParaRPr lang="en-US"/>
        </a:p>
      </dgm:t>
    </dgm:pt>
    <dgm:pt modelId="{A2D009DF-977D-4D9C-8649-03FA85F56D28}" type="sibTrans" cxnId="{11EF7790-1516-4151-9164-5BDF6D2B090D}">
      <dgm:prSet/>
      <dgm:spPr/>
      <dgm:t>
        <a:bodyPr/>
        <a:lstStyle/>
        <a:p>
          <a:endParaRPr lang="en-US"/>
        </a:p>
      </dgm:t>
    </dgm:pt>
    <dgm:pt modelId="{258A5FC5-3A7E-4228-80FF-FB2F5D0DB6F3}" type="pres">
      <dgm:prSet presAssocID="{01169973-FBAE-4837-A06C-742EB3D2C403}" presName="root" presStyleCnt="0">
        <dgm:presLayoutVars>
          <dgm:dir/>
          <dgm:resizeHandles val="exact"/>
        </dgm:presLayoutVars>
      </dgm:prSet>
      <dgm:spPr/>
    </dgm:pt>
    <dgm:pt modelId="{013B7598-9F39-4C41-B4C8-29625D10B6DD}" type="pres">
      <dgm:prSet presAssocID="{01169973-FBAE-4837-A06C-742EB3D2C403}" presName="container" presStyleCnt="0">
        <dgm:presLayoutVars>
          <dgm:dir/>
          <dgm:resizeHandles val="exact"/>
        </dgm:presLayoutVars>
      </dgm:prSet>
      <dgm:spPr/>
    </dgm:pt>
    <dgm:pt modelId="{E099B4AC-460C-460E-8A61-534989FE1BC5}" type="pres">
      <dgm:prSet presAssocID="{076CFE89-B798-441D-AAC4-C61703E4BE8F}" presName="compNode" presStyleCnt="0"/>
      <dgm:spPr/>
    </dgm:pt>
    <dgm:pt modelId="{25A8DE43-C1ED-4BF6-B435-55B8F0B7AD94}" type="pres">
      <dgm:prSet presAssocID="{076CFE89-B798-441D-AAC4-C61703E4BE8F}" presName="iconBgRect" presStyleLbl="bgShp" presStyleIdx="0" presStyleCnt="4"/>
      <dgm:spPr/>
    </dgm:pt>
    <dgm:pt modelId="{BDDAB43D-F696-4936-B32A-A3F1AACF1032}" type="pres">
      <dgm:prSet presAssocID="{076CFE89-B798-441D-AAC4-C61703E4BE8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8A546928-603C-41A3-B373-4B3C732ED20D}" type="pres">
      <dgm:prSet presAssocID="{076CFE89-B798-441D-AAC4-C61703E4BE8F}" presName="spaceRect" presStyleCnt="0"/>
      <dgm:spPr/>
    </dgm:pt>
    <dgm:pt modelId="{9C9F364F-D807-4C92-9940-23E6ED9004DA}" type="pres">
      <dgm:prSet presAssocID="{076CFE89-B798-441D-AAC4-C61703E4BE8F}" presName="textRect" presStyleLbl="revTx" presStyleIdx="0" presStyleCnt="4" custScaleX="113196" custScaleY="122856">
        <dgm:presLayoutVars>
          <dgm:chMax val="1"/>
          <dgm:chPref val="1"/>
        </dgm:presLayoutVars>
      </dgm:prSet>
      <dgm:spPr/>
    </dgm:pt>
    <dgm:pt modelId="{D3DD6427-E4B3-4D0B-9995-A9EA64C12557}" type="pres">
      <dgm:prSet presAssocID="{4AF8E927-E7CE-40DE-B61E-BF4E0852747C}" presName="sibTrans" presStyleLbl="sibTrans2D1" presStyleIdx="0" presStyleCnt="0"/>
      <dgm:spPr/>
    </dgm:pt>
    <dgm:pt modelId="{F33730BB-2487-4C79-83C1-5487F12B0E74}" type="pres">
      <dgm:prSet presAssocID="{923D8BDB-0B3F-4F6D-A053-DB6082835986}" presName="compNode" presStyleCnt="0"/>
      <dgm:spPr/>
    </dgm:pt>
    <dgm:pt modelId="{9D2DAA83-A9DC-4ABD-B0C5-A9CF8FEC2F28}" type="pres">
      <dgm:prSet presAssocID="{923D8BDB-0B3F-4F6D-A053-DB6082835986}" presName="iconBgRect" presStyleLbl="bgShp" presStyleIdx="1" presStyleCnt="4" custLinFactNeighborX="-22749" custLinFactNeighborY="-2849"/>
      <dgm:spPr/>
    </dgm:pt>
    <dgm:pt modelId="{A3C64FB6-7B83-4949-8020-8A265824B783}" type="pres">
      <dgm:prSet presAssocID="{923D8BDB-0B3F-4F6D-A053-DB6082835986}" presName="iconRect" presStyleLbl="node1" presStyleIdx="1" presStyleCnt="4" custLinFactNeighborX="-30492" custLinFactNeighborY="-32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42BF0CF0-88F4-4D25-A78B-FCE16F6753A3}" type="pres">
      <dgm:prSet presAssocID="{923D8BDB-0B3F-4F6D-A053-DB6082835986}" presName="spaceRect" presStyleCnt="0"/>
      <dgm:spPr/>
    </dgm:pt>
    <dgm:pt modelId="{A9C47F73-7BB2-4679-9671-4774BE1C5799}" type="pres">
      <dgm:prSet presAssocID="{923D8BDB-0B3F-4F6D-A053-DB6082835986}" presName="textRect" presStyleLbl="revTx" presStyleIdx="1" presStyleCnt="4" custScaleX="132500" custScaleY="158961" custLinFactNeighborX="2064" custLinFactNeighborY="12981">
        <dgm:presLayoutVars>
          <dgm:chMax val="1"/>
          <dgm:chPref val="1"/>
        </dgm:presLayoutVars>
      </dgm:prSet>
      <dgm:spPr/>
    </dgm:pt>
    <dgm:pt modelId="{C7F69324-25DA-4FD2-8C57-2D4B51B0DF7C}" type="pres">
      <dgm:prSet presAssocID="{874052A1-66B0-4FDE-834D-D95E63A9D4C3}" presName="sibTrans" presStyleLbl="sibTrans2D1" presStyleIdx="0" presStyleCnt="0"/>
      <dgm:spPr/>
    </dgm:pt>
    <dgm:pt modelId="{3EFC2E2E-24A1-4996-87FF-D7FCE2F12BA2}" type="pres">
      <dgm:prSet presAssocID="{3354BBD1-4FDA-4529-B8ED-DA22A583B00B}" presName="compNode" presStyleCnt="0"/>
      <dgm:spPr/>
    </dgm:pt>
    <dgm:pt modelId="{F1C6DE74-4A5C-4028-8170-577CE528D682}" type="pres">
      <dgm:prSet presAssocID="{3354BBD1-4FDA-4529-B8ED-DA22A583B00B}" presName="iconBgRect" presStyleLbl="bgShp" presStyleIdx="2" presStyleCnt="4"/>
      <dgm:spPr/>
    </dgm:pt>
    <dgm:pt modelId="{B3ED8896-59F3-4171-94B4-754CCEBB8CC7}" type="pres">
      <dgm:prSet presAssocID="{3354BBD1-4FDA-4529-B8ED-DA22A583B00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EF0F83B-3D8B-4A40-968D-0FF5EE9F384C}" type="pres">
      <dgm:prSet presAssocID="{3354BBD1-4FDA-4529-B8ED-DA22A583B00B}" presName="spaceRect" presStyleCnt="0"/>
      <dgm:spPr/>
    </dgm:pt>
    <dgm:pt modelId="{A61FA720-4DF9-4A2F-A35C-5A9C9980A928}" type="pres">
      <dgm:prSet presAssocID="{3354BBD1-4FDA-4529-B8ED-DA22A583B00B}" presName="textRect" presStyleLbl="revTx" presStyleIdx="2" presStyleCnt="4" custScaleX="112087" custScaleY="113158">
        <dgm:presLayoutVars>
          <dgm:chMax val="1"/>
          <dgm:chPref val="1"/>
        </dgm:presLayoutVars>
      </dgm:prSet>
      <dgm:spPr/>
    </dgm:pt>
    <dgm:pt modelId="{C4F9DEC6-EBF4-4837-B5AA-B08D94B6415B}" type="pres">
      <dgm:prSet presAssocID="{2BA56840-76A7-4DE8-89C1-7AEAD660077F}" presName="sibTrans" presStyleLbl="sibTrans2D1" presStyleIdx="0" presStyleCnt="0"/>
      <dgm:spPr/>
    </dgm:pt>
    <dgm:pt modelId="{F74325DB-0E2D-4222-973B-79527721841C}" type="pres">
      <dgm:prSet presAssocID="{7F2BB384-A2BE-4298-B55D-8C6FE416FD7E}" presName="compNode" presStyleCnt="0"/>
      <dgm:spPr/>
    </dgm:pt>
    <dgm:pt modelId="{98288BF1-5BAB-4716-8E1B-1551DEC0D6C7}" type="pres">
      <dgm:prSet presAssocID="{7F2BB384-A2BE-4298-B55D-8C6FE416FD7E}" presName="iconBgRect" presStyleLbl="bgShp" presStyleIdx="3" presStyleCnt="4" custLinFactNeighborX="-22705" custLinFactNeighborY="-2501"/>
      <dgm:spPr/>
    </dgm:pt>
    <dgm:pt modelId="{E78294FE-07B9-4E20-A714-96B4D5D850C8}" type="pres">
      <dgm:prSet presAssocID="{7F2BB384-A2BE-4298-B55D-8C6FE416FD7E}" presName="iconRect" presStyleLbl="node1" presStyleIdx="3" presStyleCnt="4" custLinFactNeighborX="-35937" custLinFactNeighborY="108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kistusluettelo"/>
        </a:ext>
      </dgm:extLst>
    </dgm:pt>
    <dgm:pt modelId="{3A72682F-5594-4B86-B5C3-DDF506EDBD7E}" type="pres">
      <dgm:prSet presAssocID="{7F2BB384-A2BE-4298-B55D-8C6FE416FD7E}" presName="spaceRect" presStyleCnt="0"/>
      <dgm:spPr/>
    </dgm:pt>
    <dgm:pt modelId="{A048F579-C92D-4229-8519-753C34E5765C}" type="pres">
      <dgm:prSet presAssocID="{7F2BB384-A2BE-4298-B55D-8C6FE416FD7E}" presName="textRect" presStyleLbl="revTx" presStyleIdx="3" presStyleCnt="4" custScaleX="133901" custScaleY="119750">
        <dgm:presLayoutVars>
          <dgm:chMax val="1"/>
          <dgm:chPref val="1"/>
        </dgm:presLayoutVars>
      </dgm:prSet>
      <dgm:spPr/>
    </dgm:pt>
  </dgm:ptLst>
  <dgm:cxnLst>
    <dgm:cxn modelId="{7D51B767-28E7-443F-A4C5-9A437B2BCEFF}" type="presOf" srcId="{3354BBD1-4FDA-4529-B8ED-DA22A583B00B}" destId="{A61FA720-4DF9-4A2F-A35C-5A9C9980A928}" srcOrd="0" destOrd="0" presId="urn:microsoft.com/office/officeart/2018/2/layout/IconCircleList"/>
    <dgm:cxn modelId="{2F5CFD69-7A34-42EF-9672-4C8E3CC25065}" type="presOf" srcId="{076CFE89-B798-441D-AAC4-C61703E4BE8F}" destId="{9C9F364F-D807-4C92-9940-23E6ED9004DA}" srcOrd="0" destOrd="0" presId="urn:microsoft.com/office/officeart/2018/2/layout/IconCircleList"/>
    <dgm:cxn modelId="{BFE9DD72-5038-42BE-964C-AC9CE997F978}" type="presOf" srcId="{2BA56840-76A7-4DE8-89C1-7AEAD660077F}" destId="{C4F9DEC6-EBF4-4837-B5AA-B08D94B6415B}" srcOrd="0" destOrd="0" presId="urn:microsoft.com/office/officeart/2018/2/layout/IconCircleList"/>
    <dgm:cxn modelId="{1DDEC556-CC38-46D6-AE7C-C50EC84A6800}" type="presOf" srcId="{7F2BB384-A2BE-4298-B55D-8C6FE416FD7E}" destId="{A048F579-C92D-4229-8519-753C34E5765C}" srcOrd="0" destOrd="0" presId="urn:microsoft.com/office/officeart/2018/2/layout/IconCircleList"/>
    <dgm:cxn modelId="{4355EB7F-F9F0-4B54-9337-26C4463814AE}" type="presOf" srcId="{874052A1-66B0-4FDE-834D-D95E63A9D4C3}" destId="{C7F69324-25DA-4FD2-8C57-2D4B51B0DF7C}" srcOrd="0" destOrd="0" presId="urn:microsoft.com/office/officeart/2018/2/layout/IconCircleList"/>
    <dgm:cxn modelId="{7BE6338A-3F00-4401-99DE-644133507AB8}" srcId="{01169973-FBAE-4837-A06C-742EB3D2C403}" destId="{3354BBD1-4FDA-4529-B8ED-DA22A583B00B}" srcOrd="2" destOrd="0" parTransId="{AF33F599-05E1-48F1-AD48-815393FA18EF}" sibTransId="{2BA56840-76A7-4DE8-89C1-7AEAD660077F}"/>
    <dgm:cxn modelId="{73ED9E8D-E132-42B3-8299-42D3A222A40A}" type="presOf" srcId="{01169973-FBAE-4837-A06C-742EB3D2C403}" destId="{258A5FC5-3A7E-4228-80FF-FB2F5D0DB6F3}" srcOrd="0" destOrd="0" presId="urn:microsoft.com/office/officeart/2018/2/layout/IconCircleList"/>
    <dgm:cxn modelId="{11EF7790-1516-4151-9164-5BDF6D2B090D}" srcId="{01169973-FBAE-4837-A06C-742EB3D2C403}" destId="{7F2BB384-A2BE-4298-B55D-8C6FE416FD7E}" srcOrd="3" destOrd="0" parTransId="{4D367634-AA47-4382-AE24-1C6BF2620EF1}" sibTransId="{A2D009DF-977D-4D9C-8649-03FA85F56D28}"/>
    <dgm:cxn modelId="{C06D82A4-B417-46C8-AD0F-9485A92ABB8E}" type="presOf" srcId="{4AF8E927-E7CE-40DE-B61E-BF4E0852747C}" destId="{D3DD6427-E4B3-4D0B-9995-A9EA64C12557}" srcOrd="0" destOrd="0" presId="urn:microsoft.com/office/officeart/2018/2/layout/IconCircleList"/>
    <dgm:cxn modelId="{42B341B7-F89E-4041-A1D7-202C9B760AB5}" type="presOf" srcId="{923D8BDB-0B3F-4F6D-A053-DB6082835986}" destId="{A9C47F73-7BB2-4679-9671-4774BE1C5799}" srcOrd="0" destOrd="0" presId="urn:microsoft.com/office/officeart/2018/2/layout/IconCircleList"/>
    <dgm:cxn modelId="{AE5FBECF-B286-4E96-B58C-0643B1377416}" srcId="{01169973-FBAE-4837-A06C-742EB3D2C403}" destId="{923D8BDB-0B3F-4F6D-A053-DB6082835986}" srcOrd="1" destOrd="0" parTransId="{5136175B-7BF0-4256-8207-6C796657D464}" sibTransId="{874052A1-66B0-4FDE-834D-D95E63A9D4C3}"/>
    <dgm:cxn modelId="{262F53E1-3D2D-4809-8E7C-128CB9808EF7}" srcId="{01169973-FBAE-4837-A06C-742EB3D2C403}" destId="{076CFE89-B798-441D-AAC4-C61703E4BE8F}" srcOrd="0" destOrd="0" parTransId="{5D72802B-3596-4F01-82B8-844099A57D65}" sibTransId="{4AF8E927-E7CE-40DE-B61E-BF4E0852747C}"/>
    <dgm:cxn modelId="{7F26397C-CB1A-405F-B00C-B809D8CE84EE}" type="presParOf" srcId="{258A5FC5-3A7E-4228-80FF-FB2F5D0DB6F3}" destId="{013B7598-9F39-4C41-B4C8-29625D10B6DD}" srcOrd="0" destOrd="0" presId="urn:microsoft.com/office/officeart/2018/2/layout/IconCircleList"/>
    <dgm:cxn modelId="{09E09446-48F0-4B43-BA49-D24C40008F18}" type="presParOf" srcId="{013B7598-9F39-4C41-B4C8-29625D10B6DD}" destId="{E099B4AC-460C-460E-8A61-534989FE1BC5}" srcOrd="0" destOrd="0" presId="urn:microsoft.com/office/officeart/2018/2/layout/IconCircleList"/>
    <dgm:cxn modelId="{68B3D094-DC90-4FA9-93FA-7AAA69951292}" type="presParOf" srcId="{E099B4AC-460C-460E-8A61-534989FE1BC5}" destId="{25A8DE43-C1ED-4BF6-B435-55B8F0B7AD94}" srcOrd="0" destOrd="0" presId="urn:microsoft.com/office/officeart/2018/2/layout/IconCircleList"/>
    <dgm:cxn modelId="{60C41C31-5154-4A52-9F70-EB1A71FA1FAA}" type="presParOf" srcId="{E099B4AC-460C-460E-8A61-534989FE1BC5}" destId="{BDDAB43D-F696-4936-B32A-A3F1AACF1032}" srcOrd="1" destOrd="0" presId="urn:microsoft.com/office/officeart/2018/2/layout/IconCircleList"/>
    <dgm:cxn modelId="{2CF11FB8-D2D7-4B68-B4D9-2844AD56E113}" type="presParOf" srcId="{E099B4AC-460C-460E-8A61-534989FE1BC5}" destId="{8A546928-603C-41A3-B373-4B3C732ED20D}" srcOrd="2" destOrd="0" presId="urn:microsoft.com/office/officeart/2018/2/layout/IconCircleList"/>
    <dgm:cxn modelId="{7CFEDB46-B7FC-4F9C-9606-4B11F5016832}" type="presParOf" srcId="{E099B4AC-460C-460E-8A61-534989FE1BC5}" destId="{9C9F364F-D807-4C92-9940-23E6ED9004DA}" srcOrd="3" destOrd="0" presId="urn:microsoft.com/office/officeart/2018/2/layout/IconCircleList"/>
    <dgm:cxn modelId="{462A7DF8-ED7C-480C-8252-6085179CAE42}" type="presParOf" srcId="{013B7598-9F39-4C41-B4C8-29625D10B6DD}" destId="{D3DD6427-E4B3-4D0B-9995-A9EA64C12557}" srcOrd="1" destOrd="0" presId="urn:microsoft.com/office/officeart/2018/2/layout/IconCircleList"/>
    <dgm:cxn modelId="{232DDAC3-5A89-4410-A06D-4C18F24741D3}" type="presParOf" srcId="{013B7598-9F39-4C41-B4C8-29625D10B6DD}" destId="{F33730BB-2487-4C79-83C1-5487F12B0E74}" srcOrd="2" destOrd="0" presId="urn:microsoft.com/office/officeart/2018/2/layout/IconCircleList"/>
    <dgm:cxn modelId="{47FD05DA-F99E-4F49-82BF-620F654F040A}" type="presParOf" srcId="{F33730BB-2487-4C79-83C1-5487F12B0E74}" destId="{9D2DAA83-A9DC-4ABD-B0C5-A9CF8FEC2F28}" srcOrd="0" destOrd="0" presId="urn:microsoft.com/office/officeart/2018/2/layout/IconCircleList"/>
    <dgm:cxn modelId="{82A99279-17D4-4A0F-9EC5-36BFDB8B8155}" type="presParOf" srcId="{F33730BB-2487-4C79-83C1-5487F12B0E74}" destId="{A3C64FB6-7B83-4949-8020-8A265824B783}" srcOrd="1" destOrd="0" presId="urn:microsoft.com/office/officeart/2018/2/layout/IconCircleList"/>
    <dgm:cxn modelId="{91A70BC0-1E26-464B-8643-6D27B87D7809}" type="presParOf" srcId="{F33730BB-2487-4C79-83C1-5487F12B0E74}" destId="{42BF0CF0-88F4-4D25-A78B-FCE16F6753A3}" srcOrd="2" destOrd="0" presId="urn:microsoft.com/office/officeart/2018/2/layout/IconCircleList"/>
    <dgm:cxn modelId="{63ACF6C9-C606-4BA3-895B-C0D745E93C17}" type="presParOf" srcId="{F33730BB-2487-4C79-83C1-5487F12B0E74}" destId="{A9C47F73-7BB2-4679-9671-4774BE1C5799}" srcOrd="3" destOrd="0" presId="urn:microsoft.com/office/officeart/2018/2/layout/IconCircleList"/>
    <dgm:cxn modelId="{EB47CD03-81BE-49B4-89F0-9FF37C71C678}" type="presParOf" srcId="{013B7598-9F39-4C41-B4C8-29625D10B6DD}" destId="{C7F69324-25DA-4FD2-8C57-2D4B51B0DF7C}" srcOrd="3" destOrd="0" presId="urn:microsoft.com/office/officeart/2018/2/layout/IconCircleList"/>
    <dgm:cxn modelId="{B0CA3138-FAD3-4BBC-98B7-D1E15CBC3658}" type="presParOf" srcId="{013B7598-9F39-4C41-B4C8-29625D10B6DD}" destId="{3EFC2E2E-24A1-4996-87FF-D7FCE2F12BA2}" srcOrd="4" destOrd="0" presId="urn:microsoft.com/office/officeart/2018/2/layout/IconCircleList"/>
    <dgm:cxn modelId="{DCDBF41E-DE39-4553-AD8D-022E2A839BA1}" type="presParOf" srcId="{3EFC2E2E-24A1-4996-87FF-D7FCE2F12BA2}" destId="{F1C6DE74-4A5C-4028-8170-577CE528D682}" srcOrd="0" destOrd="0" presId="urn:microsoft.com/office/officeart/2018/2/layout/IconCircleList"/>
    <dgm:cxn modelId="{1494F9FB-FC34-4E1B-9E8F-5E7149FA2FBA}" type="presParOf" srcId="{3EFC2E2E-24A1-4996-87FF-D7FCE2F12BA2}" destId="{B3ED8896-59F3-4171-94B4-754CCEBB8CC7}" srcOrd="1" destOrd="0" presId="urn:microsoft.com/office/officeart/2018/2/layout/IconCircleList"/>
    <dgm:cxn modelId="{3C1ACE3F-B14B-42B0-9D59-CAE4B6D1BEE6}" type="presParOf" srcId="{3EFC2E2E-24A1-4996-87FF-D7FCE2F12BA2}" destId="{5EF0F83B-3D8B-4A40-968D-0FF5EE9F384C}" srcOrd="2" destOrd="0" presId="urn:microsoft.com/office/officeart/2018/2/layout/IconCircleList"/>
    <dgm:cxn modelId="{3A28515E-D489-48A2-8636-0E2C50D57240}" type="presParOf" srcId="{3EFC2E2E-24A1-4996-87FF-D7FCE2F12BA2}" destId="{A61FA720-4DF9-4A2F-A35C-5A9C9980A928}" srcOrd="3" destOrd="0" presId="urn:microsoft.com/office/officeart/2018/2/layout/IconCircleList"/>
    <dgm:cxn modelId="{089AF216-09D3-458A-AC20-5ACA9ADB3B46}" type="presParOf" srcId="{013B7598-9F39-4C41-B4C8-29625D10B6DD}" destId="{C4F9DEC6-EBF4-4837-B5AA-B08D94B6415B}" srcOrd="5" destOrd="0" presId="urn:microsoft.com/office/officeart/2018/2/layout/IconCircleList"/>
    <dgm:cxn modelId="{948A032D-9DAB-4BDD-9707-E77F88EC130B}" type="presParOf" srcId="{013B7598-9F39-4C41-B4C8-29625D10B6DD}" destId="{F74325DB-0E2D-4222-973B-79527721841C}" srcOrd="6" destOrd="0" presId="urn:microsoft.com/office/officeart/2018/2/layout/IconCircleList"/>
    <dgm:cxn modelId="{F91285D4-770D-4A0E-9E4D-9A9C91F59213}" type="presParOf" srcId="{F74325DB-0E2D-4222-973B-79527721841C}" destId="{98288BF1-5BAB-4716-8E1B-1551DEC0D6C7}" srcOrd="0" destOrd="0" presId="urn:microsoft.com/office/officeart/2018/2/layout/IconCircleList"/>
    <dgm:cxn modelId="{A631D412-0DA5-435E-8791-4DB48F78CD02}" type="presParOf" srcId="{F74325DB-0E2D-4222-973B-79527721841C}" destId="{E78294FE-07B9-4E20-A714-96B4D5D850C8}" srcOrd="1" destOrd="0" presId="urn:microsoft.com/office/officeart/2018/2/layout/IconCircleList"/>
    <dgm:cxn modelId="{9AB00E28-4F36-4FB8-A15E-3AF161E26DCA}" type="presParOf" srcId="{F74325DB-0E2D-4222-973B-79527721841C}" destId="{3A72682F-5594-4B86-B5C3-DDF506EDBD7E}" srcOrd="2" destOrd="0" presId="urn:microsoft.com/office/officeart/2018/2/layout/IconCircleList"/>
    <dgm:cxn modelId="{41D72C81-C15B-4300-96F6-C6FBFB49C410}" type="presParOf" srcId="{F74325DB-0E2D-4222-973B-79527721841C}" destId="{A048F579-C92D-4229-8519-753C34E5765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8DE43-C1ED-4BF6-B435-55B8F0B7AD94}">
      <dsp:nvSpPr>
        <dsp:cNvPr id="0" name=""/>
        <dsp:cNvSpPr/>
      </dsp:nvSpPr>
      <dsp:spPr>
        <a:xfrm>
          <a:off x="60946" y="758298"/>
          <a:ext cx="1462314" cy="1462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AB43D-F696-4936-B32A-A3F1AACF1032}">
      <dsp:nvSpPr>
        <dsp:cNvPr id="0" name=""/>
        <dsp:cNvSpPr/>
      </dsp:nvSpPr>
      <dsp:spPr>
        <a:xfrm>
          <a:off x="368032" y="1065384"/>
          <a:ext cx="848142" cy="848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F364F-D807-4C92-9940-23E6ED9004DA}">
      <dsp:nvSpPr>
        <dsp:cNvPr id="0" name=""/>
        <dsp:cNvSpPr/>
      </dsp:nvSpPr>
      <dsp:spPr>
        <a:xfrm>
          <a:off x="1609188" y="591185"/>
          <a:ext cx="3901735" cy="179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Muutosten myötä entisestä käsitteestä ”yksilöllistetty oppimäärä” luovuttiin ja tilalle tuli käsite ”oppimäärän rajaaminen”.</a:t>
          </a:r>
          <a:endParaRPr lang="en-US" sz="1800" kern="1200" dirty="0"/>
        </a:p>
      </dsp:txBody>
      <dsp:txXfrm>
        <a:off x="1609188" y="591185"/>
        <a:ext cx="3901735" cy="1796541"/>
      </dsp:txXfrm>
    </dsp:sp>
    <dsp:sp modelId="{9D2DAA83-A9DC-4ABD-B0C5-A9CF8FEC2F28}">
      <dsp:nvSpPr>
        <dsp:cNvPr id="0" name=""/>
        <dsp:cNvSpPr/>
      </dsp:nvSpPr>
      <dsp:spPr>
        <a:xfrm>
          <a:off x="5778855" y="716637"/>
          <a:ext cx="1462314" cy="14623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64FB6-7B83-4949-8020-8A265824B783}">
      <dsp:nvSpPr>
        <dsp:cNvPr id="0" name=""/>
        <dsp:cNvSpPr/>
      </dsp:nvSpPr>
      <dsp:spPr>
        <a:xfrm>
          <a:off x="6159987" y="1037676"/>
          <a:ext cx="848142" cy="8481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47F73-7BB2-4679-9671-4774BE1C5799}">
      <dsp:nvSpPr>
        <dsp:cNvPr id="0" name=""/>
        <dsp:cNvSpPr/>
      </dsp:nvSpPr>
      <dsp:spPr>
        <a:xfrm>
          <a:off x="7393045" y="517024"/>
          <a:ext cx="4567121" cy="232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Uuden lainsäädännön myötä kaikki yhdeksännellä vuosiluokalla päättyvät *-merkinnällä olevat arvosanat muuttuvat *5 -arvosanaksi päättöarvioinnissa. </a:t>
          </a:r>
          <a:endParaRPr lang="en-US" sz="1600" kern="1200" dirty="0"/>
        </a:p>
      </dsp:txBody>
      <dsp:txXfrm>
        <a:off x="7393045" y="517024"/>
        <a:ext cx="4567121" cy="2324509"/>
      </dsp:txXfrm>
    </dsp:sp>
    <dsp:sp modelId="{F1C6DE74-4A5C-4028-8170-577CE528D682}">
      <dsp:nvSpPr>
        <dsp:cNvPr id="0" name=""/>
        <dsp:cNvSpPr/>
      </dsp:nvSpPr>
      <dsp:spPr>
        <a:xfrm>
          <a:off x="60946" y="3764916"/>
          <a:ext cx="1462314" cy="14623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D8896-59F3-4171-94B4-754CCEBB8CC7}">
      <dsp:nvSpPr>
        <dsp:cNvPr id="0" name=""/>
        <dsp:cNvSpPr/>
      </dsp:nvSpPr>
      <dsp:spPr>
        <a:xfrm>
          <a:off x="368032" y="4072002"/>
          <a:ext cx="848142" cy="8481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FA720-4DF9-4A2F-A35C-5A9C9980A928}">
      <dsp:nvSpPr>
        <dsp:cNvPr id="0" name=""/>
        <dsp:cNvSpPr/>
      </dsp:nvSpPr>
      <dsp:spPr>
        <a:xfrm>
          <a:off x="1628301" y="3668711"/>
          <a:ext cx="3863509" cy="1654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31.7.2025 saakka tähtiarvosanat ovat voineet olla * 5 - *10 arvosanoja. Tähtimerkintä arvosanan yhteydessä tarkoittaa sitä, ettei oppilas ole saavuttanut kyseisessä oppiaineessa yleisopetuksen arvosanaa 5, vaan hänen osaamistaan on arvioitu suhteessa hänen </a:t>
          </a:r>
          <a:r>
            <a:rPr lang="fi-FI" sz="1600" kern="1200" dirty="0" err="1"/>
            <a:t>HOJKS:ssa</a:t>
          </a:r>
          <a:r>
            <a:rPr lang="fi-FI" sz="1600" kern="1200" dirty="0"/>
            <a:t> kirjattuihin yksilöllisiin tavoitteisiin. </a:t>
          </a:r>
          <a:endParaRPr lang="en-US" sz="1600" kern="1200" dirty="0"/>
        </a:p>
      </dsp:txBody>
      <dsp:txXfrm>
        <a:off x="1628301" y="3668711"/>
        <a:ext cx="3863509" cy="1654725"/>
      </dsp:txXfrm>
    </dsp:sp>
    <dsp:sp modelId="{98288BF1-5BAB-4716-8E1B-1551DEC0D6C7}">
      <dsp:nvSpPr>
        <dsp:cNvPr id="0" name=""/>
        <dsp:cNvSpPr/>
      </dsp:nvSpPr>
      <dsp:spPr>
        <a:xfrm>
          <a:off x="5760385" y="3728344"/>
          <a:ext cx="1462314" cy="14623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294FE-07B9-4E20-A714-96B4D5D850C8}">
      <dsp:nvSpPr>
        <dsp:cNvPr id="0" name=""/>
        <dsp:cNvSpPr/>
      </dsp:nvSpPr>
      <dsp:spPr>
        <a:xfrm>
          <a:off x="6094693" y="4081239"/>
          <a:ext cx="848142" cy="8481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8F579-C92D-4229-8519-753C34E5765C}">
      <dsp:nvSpPr>
        <dsp:cNvPr id="0" name=""/>
        <dsp:cNvSpPr/>
      </dsp:nvSpPr>
      <dsp:spPr>
        <a:xfrm>
          <a:off x="7283808" y="3620513"/>
          <a:ext cx="4615412" cy="1751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Jatkossa rajatun oppimäärän arviointi tulee olemaan </a:t>
          </a:r>
          <a:r>
            <a:rPr lang="fi-FI" sz="1800" b="1" kern="1200" dirty="0"/>
            <a:t>sanallista kaikilla muilla vuosiluokilla</a:t>
          </a:r>
          <a:r>
            <a:rPr lang="fi-FI" sz="1800" kern="1200" dirty="0"/>
            <a:t>, mutta </a:t>
          </a:r>
          <a:r>
            <a:rPr lang="fi-FI" sz="1800" b="1" kern="1200" dirty="0"/>
            <a:t>päättötodistuksessa </a:t>
          </a:r>
          <a:r>
            <a:rPr lang="fi-FI" sz="1800" kern="1200" dirty="0"/>
            <a:t>kaikki rajatun oppimäärän mukaisesti opiskellut oppiaineet arvioidaan </a:t>
          </a:r>
          <a:r>
            <a:rPr lang="fi-FI" sz="1800" b="1" kern="1200" dirty="0"/>
            <a:t>arvosanalla *5</a:t>
          </a:r>
          <a:endParaRPr lang="en-US" sz="1800" b="1" kern="1200" dirty="0"/>
        </a:p>
      </dsp:txBody>
      <dsp:txXfrm>
        <a:off x="7283808" y="3620513"/>
        <a:ext cx="4615412" cy="1751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C851-FD09-4FE1-8B95-269BE5F67D28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D80BB-1A66-4E6D-8F18-EF58E65367D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3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F5957-684C-4B7B-9564-31467C1A981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2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i-FI" sz="1800" b="1" i="0" u="none" strike="noStrike" baseline="0" dirty="0">
                <a:solidFill>
                  <a:srgbClr val="000000"/>
                </a:solidFill>
                <a:latin typeface="Work Sans,Bold"/>
              </a:rPr>
              <a:t>Nyt muuttuu oppisen tuki esiopetuksen käytäntöjen osalta </a:t>
            </a:r>
            <a:r>
              <a:rPr lang="fi-FI" sz="1800" b="0" i="0" u="none" strike="noStrike" baseline="0" dirty="0">
                <a:solidFill>
                  <a:srgbClr val="923468"/>
                </a:solidFill>
                <a:latin typeface="Arial" panose="020B0604020202020204" pitchFamily="34" charset="0"/>
              </a:rPr>
              <a:t>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Esiopetuksen järjestämispaikalla ei ole vaikutusta tuen toteuttamiseen </a:t>
            </a:r>
            <a:r>
              <a:rPr lang="fi-FI" sz="1800" b="0" i="0" u="none" strike="noStrike" baseline="0" dirty="0">
                <a:solidFill>
                  <a:srgbClr val="923468"/>
                </a:solidFill>
                <a:latin typeface="Arial" panose="020B0604020202020204" pitchFamily="34" charset="0"/>
              </a:rPr>
              <a:t>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Work Sans,Bold"/>
              </a:rPr>
              <a:t>Nämä muutokset eivät koske varhaiskasvatusta miltään osin. Esiopetuksen osalta jatkossakin tehtävä perusopetuslain mukaiset</a:t>
            </a:r>
            <a:endParaRPr lang="fi-FI" sz="1800" b="0" i="0" u="none" strike="noStrike" baseline="0" dirty="0">
              <a:solidFill>
                <a:srgbClr val="000000"/>
              </a:solidFill>
              <a:latin typeface="Work Sans,Bold"/>
            </a:endParaRPr>
          </a:p>
          <a:p>
            <a:pPr algn="l"/>
            <a:r>
              <a:rPr lang="fi-FI" sz="1800" b="1" i="0" u="none" strike="noStrike" baseline="0" dirty="0">
                <a:solidFill>
                  <a:srgbClr val="000000"/>
                </a:solidFill>
                <a:latin typeface="Work Sans,Bold"/>
              </a:rPr>
              <a:t>tuen päätökset ja prosessit</a:t>
            </a:r>
            <a:endParaRPr lang="fi-FI" sz="1800" b="0" i="0" u="none" strike="noStrike" baseline="0" dirty="0">
              <a:solidFill>
                <a:srgbClr val="000000"/>
              </a:solidFill>
              <a:latin typeface="Work Sans,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b="0" i="0" u="none" strike="noStrike" baseline="0" dirty="0">
              <a:solidFill>
                <a:srgbClr val="000000"/>
              </a:solidFill>
              <a:latin typeface="Work Sans,Bold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F5957-684C-4B7B-9564-31467C1A981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64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B640B-E31D-136B-AB47-03FA78A10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38DFC2-7903-4CEE-1C0C-DC9BD6DD6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CFEDA8-4B71-0551-069C-405022FE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D60990-8731-2BC3-827F-4FD51F83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04ABD3-AD68-8E3A-92C7-6ECE8BE1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404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F89E18-DBF6-1B19-4A10-A4E7156E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EDB397B-FD61-280A-BAEA-17E4C466D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5596F-6EFC-660D-250D-BA363B85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4972D8-7DF7-5C6D-9ECB-C45C8E16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CA3977-20E0-8C9C-814E-89C6CACF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426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3B151F8-6B06-5F0D-7BC6-E9ABB92F5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E137622-E0C5-F8F5-0A51-5680C9D2A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160C0F-62CF-EC1A-9012-DA255A47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E0400C-7F1C-FD53-7757-EC930762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1ED578-98BB-27B1-369D-0455D139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65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6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2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20FF50-A269-741D-BFCB-61F7F29E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4C542F-5F67-2CA5-397C-32EA3A592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1038EE-B0DF-7632-2D40-61C8ED10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095C8F-667B-BF1D-2B0D-C538D4E4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D8085A-9831-74C0-B6CE-E81FBE45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6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D114C3-2B59-BE56-0968-2E75C2CC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6001D9-31B5-9E87-CF8D-76D45179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E9744B-315D-003D-DEC4-D5EA33AA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4D0FA8-8CCA-C7DC-EF3B-238F7563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94117B-DA67-B415-5EDB-D9522FF1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796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5549F-A36C-DA95-4E59-2FA780F7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C15362-AEFC-F631-F354-92F9F3A82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E6194D-3CE0-4828-F90F-8BF0767BF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D8471D9-03EF-0008-EE9E-2088C3CA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84F089-ABFC-6E80-32A8-40E9E02A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518F67-B9F7-4E24-DF29-29904C76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120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B04FBF-ED24-F7A0-88AD-24DBD905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41B594-9D34-DDF3-33EA-3826F8EF7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68A530-2BEC-F92F-9B1F-486835A34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61EBC98-5386-DE19-0482-59E64F35A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601B644-4187-9D74-C422-5FB74B92F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9A1D271-8C60-E898-3470-7036A849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BFF57EB-63D2-DDFB-7804-50E0C021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8A56A16-1C4D-700E-43BB-4EC7211A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152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5CE63-0D6C-4F24-C571-C41A55DD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8E5D133-8B30-DE58-D314-CA2F6471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4435CC3-B86B-7B2B-B365-304F41AF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0E6FE60-959B-EA15-43F3-570BCB28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601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ADD570-525B-E43C-932B-14A1C2D5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FD0285-3A46-DD7E-DEAB-D01EC3AB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7D07C0-0298-5A4E-DFFC-BAB777BA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33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4D1418-27A2-A540-5548-52A303AC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905556-2D8B-3AD0-B5DF-28DF4419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0C022B-7EDA-714D-C564-941ED4F46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B45C9A-24C4-77AE-4301-6C1B07B0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E754D80-54F4-2DDB-4CFF-6A629A99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6E7325-DB54-4BB6-2E9D-2E9D8DCD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872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A4C148-ED71-1C87-80E6-614655E5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590038E-8FD0-B130-01DC-DE39364A3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24A0DD8-F37D-D705-939A-C01EDD9AF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401951-0189-E4B9-0EA3-B86D52AA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DC1F62-BAF8-872C-F9C5-9B5CE612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8530B6-6DF1-85F5-F91A-D2876758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452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B56CEF2-E41F-6EAA-DCA5-907EB7D9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AF2DD5-0692-F5BF-34B0-38A876C4F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828396-9C2D-83E5-902A-BC3C52BA5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B1F34-5E33-489E-B318-2F9D5CA97643}" type="datetimeFigureOut">
              <a:rPr lang="fi-FI" smtClean="0"/>
              <a:t>18.8.2025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F43486-003B-C606-AB77-62756A1F4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037CB8-918F-2257-F246-CB1D92405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0CC9A7-9F42-4B13-A0AB-5F3C1D5071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244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6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1" r:id="rId3"/>
    <p:sldLayoutId id="214748367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!!Rectangle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Handsfree-wrists ja interlinked voit piirtää ympyrän">
            <a:extLst>
              <a:ext uri="{FF2B5EF4-FFF2-40B4-BE49-F238E27FC236}">
                <a16:creationId xmlns:a16="http://schemas.microsoft.com/office/drawing/2014/main" id="{5F45A00B-D6E8-8B54-3AB9-785D35F7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C14F01-2BF7-0417-86D4-085C34B5F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fi-FI" dirty="0"/>
              <a:t>OPPIMISEN TUEN MUUTOKSET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0E5923-6646-C660-C4A2-27FE4F32D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fi-FI" dirty="0"/>
              <a:t>1.8.2025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0B6A582-0B1E-9664-4CCA-2445BE79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Lukuvuosi 2025-2026 on siirtymäaikaa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3EDFF5-B4CC-E3D0-A71B-C4D12486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" y="1696825"/>
            <a:ext cx="11397005" cy="4722829"/>
          </a:xfrm>
        </p:spPr>
        <p:txBody>
          <a:bodyPr anchor="ctr">
            <a:normAutofit/>
          </a:bodyPr>
          <a:lstStyle/>
          <a:p>
            <a:r>
              <a:rPr lang="fi-FI" dirty="0"/>
              <a:t>Ennen 1.8.2025 tehdyt erityisen tuen päätökset ovat voimassa koko esiopetuksen ajan. Tuen tarve tarkistetaan ennen perusopetukseen siirtymistä. </a:t>
            </a:r>
          </a:p>
          <a:p>
            <a:r>
              <a:rPr lang="fi-FI" dirty="0"/>
              <a:t>Perusopetuksessa oppilaiden tuki tarkistetaan lukuvuoden aikana vastaamaan uutta lainsäädäntöä ja  saat tietoa asian etenemisestä koulusta.</a:t>
            </a:r>
          </a:p>
          <a:p>
            <a:r>
              <a:rPr lang="fi-FI" dirty="0"/>
              <a:t>Pidennetyn oppivelvollisuuden osalta käsitemuutokset tulevat voimaan vasta 1.8.2026 alkaen:</a:t>
            </a:r>
          </a:p>
          <a:p>
            <a:pPr lvl="1"/>
            <a:r>
              <a:rPr lang="fi-FI" sz="2800" dirty="0"/>
              <a:t>Varhennettu oppivelvollisuus ( varhaiskasvatus ja esiopetus)</a:t>
            </a:r>
          </a:p>
          <a:p>
            <a:pPr lvl="1"/>
            <a:r>
              <a:rPr lang="fi-FI" sz="2800" dirty="0"/>
              <a:t>Opetus oppilaalle, jolla on vamma sairaus tai toimintakyvyn rajoite (perusopetus)</a:t>
            </a:r>
          </a:p>
        </p:txBody>
      </p:sp>
    </p:spTree>
    <p:extLst>
      <p:ext uri="{BB962C8B-B14F-4D97-AF65-F5344CB8AC3E}">
        <p14:creationId xmlns:p14="http://schemas.microsoft.com/office/powerpoint/2010/main" val="1251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CF944D-4970-C4CC-34E3-74331471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259362"/>
            <a:ext cx="10044023" cy="877729"/>
          </a:xfrm>
        </p:spPr>
        <p:txBody>
          <a:bodyPr anchor="ctr"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OPPIMÄÄRÄN RAJAAMINEN 1.8.2025 alkaen 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14A0635-1E10-55A6-7BB9-86F9BDE36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909468"/>
              </p:ext>
            </p:extLst>
          </p:nvPr>
        </p:nvGraphicFramePr>
        <p:xfrm>
          <a:off x="120073" y="988292"/>
          <a:ext cx="11960167" cy="569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60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F2161B-CEDC-229C-A17A-3C37BC05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</a:rPr>
              <a:t>Muutosten tausta ja 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7BD95C-EF55-BA13-6A03-135D28A7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20" y="649480"/>
            <a:ext cx="5837588" cy="57068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Lakimuutokset esi- ja perusopetuksen oppimisen tuesta on hyväksytty joulukuussa 2024 ja tulevat voimaan 1.8.2025.</a:t>
            </a:r>
          </a:p>
          <a:p>
            <a:pPr marL="0" indent="0">
              <a:buNone/>
            </a:pPr>
            <a:r>
              <a:rPr lang="fi-FI" sz="2400" dirty="0"/>
              <a:t>Muutosten tavoitteena on:</a:t>
            </a:r>
          </a:p>
          <a:p>
            <a:pPr lvl="1"/>
            <a:r>
              <a:rPr lang="fi-FI" dirty="0"/>
              <a:t>Selkeyttää ja yhtenäistää oppimisen tuen  muotoja ja tukitoimia</a:t>
            </a:r>
          </a:p>
          <a:p>
            <a:pPr lvl="1"/>
            <a:r>
              <a:rPr lang="fi-FI" dirty="0"/>
              <a:t>Yhtenäistää tuen jatkumoa esiopetuksesta toiselle asteelle</a:t>
            </a:r>
          </a:p>
          <a:p>
            <a:pPr lvl="1"/>
            <a:r>
              <a:rPr lang="fi-FI" dirty="0"/>
              <a:t>Vahvistaa tuen painopistettä varhaiseen ja oikea-aikaiseen tukeen</a:t>
            </a:r>
          </a:p>
        </p:txBody>
      </p:sp>
    </p:spTree>
    <p:extLst>
      <p:ext uri="{BB962C8B-B14F-4D97-AF65-F5344CB8AC3E}">
        <p14:creationId xmlns:p14="http://schemas.microsoft.com/office/powerpoint/2010/main" val="254213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10530D0D-E2A8-C1C4-679E-E4D692EE29D8}"/>
              </a:ext>
            </a:extLst>
          </p:cNvPr>
          <p:cNvSpPr/>
          <p:nvPr/>
        </p:nvSpPr>
        <p:spPr>
          <a:xfrm>
            <a:off x="5852511" y="774445"/>
            <a:ext cx="6078232" cy="1611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E59DF8CD-57E9-EE82-C055-8BD06F6BB141}"/>
              </a:ext>
            </a:extLst>
          </p:cNvPr>
          <p:cNvSpPr/>
          <p:nvPr/>
        </p:nvSpPr>
        <p:spPr>
          <a:xfrm>
            <a:off x="5852511" y="6003635"/>
            <a:ext cx="6078232" cy="7397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Perusopetuksen oppimäärästä tai</a:t>
            </a:r>
            <a:r>
              <a:rPr kumimoji="0" lang="fi-FI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opetussuunnitelman tavoitteista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poikkeaminen (20h§ vain</a:t>
            </a:r>
            <a:r>
              <a:rPr kumimoji="0" lang="fi-FI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perusopetus, ei esiopetus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</a:t>
            </a: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A2A80193-E99F-E7E4-F947-D3F4316465F4}"/>
              </a:ext>
            </a:extLst>
          </p:cNvPr>
          <p:cNvSpPr/>
          <p:nvPr/>
        </p:nvSpPr>
        <p:spPr>
          <a:xfrm>
            <a:off x="454007" y="851245"/>
            <a:ext cx="2567470" cy="132556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Yleinen tuki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pedagoginen</a:t>
            </a:r>
            <a:r>
              <a:rPr kumimoji="0" lang="fi-FI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arvio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C36EF449-580A-EF74-6905-1EFB68AEBA4C}"/>
              </a:ext>
            </a:extLst>
          </p:cNvPr>
          <p:cNvSpPr/>
          <p:nvPr/>
        </p:nvSpPr>
        <p:spPr>
          <a:xfrm>
            <a:off x="407305" y="3777120"/>
            <a:ext cx="2573970" cy="29607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Erityinen tuki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Erityisen</a:t>
            </a:r>
            <a:r>
              <a:rPr kumimoji="0" lang="fi-FI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tuen päätös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Century Gothic" panose="020B0502020202020204"/>
              </a:rPr>
              <a:t>HOJKS</a:t>
            </a:r>
            <a:endParaRPr kumimoji="0" lang="fi-FI" sz="1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31 §:n mukaiset palvelut ja apuvälineet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Erityiseen tukeen kuuluva erityisopetus (17§)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184259D4-07BA-4B90-B745-84380AB77EE7}"/>
              </a:ext>
            </a:extLst>
          </p:cNvPr>
          <p:cNvSpPr/>
          <p:nvPr/>
        </p:nvSpPr>
        <p:spPr>
          <a:xfrm>
            <a:off x="5852511" y="2522959"/>
            <a:ext cx="6078232" cy="16990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Ryhmäkohtaiset tukimuodot</a:t>
            </a:r>
          </a:p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Suunnitelmallista, kaikkia oppilaita  koskevia, koko lukuvuoden ajan osana perustoimintaa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55B894ED-6814-37DE-F4F7-93D42343C62C}"/>
              </a:ext>
            </a:extLst>
          </p:cNvPr>
          <p:cNvSpPr/>
          <p:nvPr/>
        </p:nvSpPr>
        <p:spPr>
          <a:xfrm>
            <a:off x="413805" y="2330160"/>
            <a:ext cx="2567470" cy="13255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Tehostettu tuki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Century Gothic" panose="020B0502020202020204"/>
              </a:rPr>
              <a:t>Oppimissuunnitelma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Pedagoginen selvitys </a:t>
            </a:r>
            <a:endParaRPr lang="fi-FI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AB38A4E-79E0-47B7-2213-4ECE143A06B6}"/>
              </a:ext>
            </a:extLst>
          </p:cNvPr>
          <p:cNvSpPr txBox="1"/>
          <p:nvPr/>
        </p:nvSpPr>
        <p:spPr>
          <a:xfrm>
            <a:off x="5989098" y="945159"/>
            <a:ext cx="5805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Oppimista tukevat opetusjärjestelyt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Luovat pohjan laadukkaalle opetukselle, ryhmäkohtaisille tukimuodoille ja oppilaskohtaisille tukitoimille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F1FE1DE6-049F-4363-6C15-ECE7408B3ED3}"/>
              </a:ext>
            </a:extLst>
          </p:cNvPr>
          <p:cNvSpPr/>
          <p:nvPr/>
        </p:nvSpPr>
        <p:spPr>
          <a:xfrm>
            <a:off x="5852511" y="4321864"/>
            <a:ext cx="6078232" cy="14847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Lapsi- ja oppilaskohtaiset tukitoimet</a:t>
            </a:r>
          </a:p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Tuen tarpeen arviointiin perustuva tuen toteuttamista koskeva suunnitelma sekä tukea koskeva päätös</a:t>
            </a:r>
          </a:p>
        </p:txBody>
      </p:sp>
      <p:sp>
        <p:nvSpPr>
          <p:cNvPr id="37" name="Otsikko 1">
            <a:extLst>
              <a:ext uri="{FF2B5EF4-FFF2-40B4-BE49-F238E27FC236}">
                <a16:creationId xmlns:a16="http://schemas.microsoft.com/office/drawing/2014/main" id="{1E6E6DBB-AD24-61D2-DBB2-202BDBEF4F01}"/>
              </a:ext>
            </a:extLst>
          </p:cNvPr>
          <p:cNvSpPr txBox="1">
            <a:spLocks/>
          </p:cNvSpPr>
          <p:nvPr/>
        </p:nvSpPr>
        <p:spPr>
          <a:xfrm>
            <a:off x="114070" y="681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i-FI" dirty="0">
                <a:solidFill>
                  <a:schemeClr val="tx1"/>
                </a:solidFill>
              </a:rPr>
              <a:t>Mikä muuttuu esi- ja perusopetuksessa?</a:t>
            </a:r>
          </a:p>
        </p:txBody>
      </p:sp>
      <p:sp>
        <p:nvSpPr>
          <p:cNvPr id="38" name="Nuoli: Oikea 37">
            <a:extLst>
              <a:ext uri="{FF2B5EF4-FFF2-40B4-BE49-F238E27FC236}">
                <a16:creationId xmlns:a16="http://schemas.microsoft.com/office/drawing/2014/main" id="{6CDC469D-CF08-F760-19EE-E4535E1696D0}"/>
              </a:ext>
            </a:extLst>
          </p:cNvPr>
          <p:cNvSpPr/>
          <p:nvPr/>
        </p:nvSpPr>
        <p:spPr>
          <a:xfrm>
            <a:off x="3646781" y="3194537"/>
            <a:ext cx="1540223" cy="922373"/>
          </a:xfrm>
          <a:prstGeom prst="rightArrow">
            <a:avLst/>
          </a:prstGeom>
          <a:solidFill>
            <a:schemeClr val="accent3">
              <a:lumMod val="75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Kertomerkki 39">
            <a:extLst>
              <a:ext uri="{FF2B5EF4-FFF2-40B4-BE49-F238E27FC236}">
                <a16:creationId xmlns:a16="http://schemas.microsoft.com/office/drawing/2014/main" id="{67839A04-5778-C1D8-817F-2E422650F3A5}"/>
              </a:ext>
            </a:extLst>
          </p:cNvPr>
          <p:cNvSpPr/>
          <p:nvPr/>
        </p:nvSpPr>
        <p:spPr>
          <a:xfrm>
            <a:off x="590937" y="630351"/>
            <a:ext cx="2109683" cy="1799232"/>
          </a:xfrm>
          <a:prstGeom prst="mathMultiply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1" name="Kertomerkki 40">
            <a:extLst>
              <a:ext uri="{FF2B5EF4-FFF2-40B4-BE49-F238E27FC236}">
                <a16:creationId xmlns:a16="http://schemas.microsoft.com/office/drawing/2014/main" id="{0D97BDB7-7AD6-8B69-D05E-AA738E1E1237}"/>
              </a:ext>
            </a:extLst>
          </p:cNvPr>
          <p:cNvSpPr/>
          <p:nvPr/>
        </p:nvSpPr>
        <p:spPr>
          <a:xfrm>
            <a:off x="566357" y="2064300"/>
            <a:ext cx="2109683" cy="1854967"/>
          </a:xfrm>
          <a:prstGeom prst="mathMultiply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Kertomerkki 42">
            <a:extLst>
              <a:ext uri="{FF2B5EF4-FFF2-40B4-BE49-F238E27FC236}">
                <a16:creationId xmlns:a16="http://schemas.microsoft.com/office/drawing/2014/main" id="{C5B8D150-FD13-19DD-1087-82061D4F647E}"/>
              </a:ext>
            </a:extLst>
          </p:cNvPr>
          <p:cNvSpPr/>
          <p:nvPr/>
        </p:nvSpPr>
        <p:spPr>
          <a:xfrm>
            <a:off x="0" y="3246729"/>
            <a:ext cx="3371272" cy="3618344"/>
          </a:xfrm>
          <a:prstGeom prst="mathMultiply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32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BD88565-07B1-EC06-A98E-67E69122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"/>
            <a:ext cx="12192000" cy="68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8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2FD0675-AEE0-C96E-DB28-03604D12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Oppimisen edellytyksiä tukevat opetusjärjestelyt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153E80-A248-0FAA-2A44-2CB0AE91A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1622744"/>
            <a:ext cx="11867668" cy="4872324"/>
          </a:xfrm>
        </p:spPr>
        <p:txBody>
          <a:bodyPr anchor="ctr">
            <a:normAutofit fontScale="92500"/>
          </a:bodyPr>
          <a:lstStyle/>
          <a:p>
            <a:r>
              <a:rPr lang="fi-FI" dirty="0">
                <a:solidFill>
                  <a:srgbClr val="2D2D2D"/>
                </a:solidFill>
              </a:rPr>
              <a:t>H</a:t>
            </a:r>
            <a:r>
              <a:rPr lang="fi-FI" b="0" i="0" dirty="0">
                <a:solidFill>
                  <a:srgbClr val="2D2D2D"/>
                </a:solidFill>
                <a:effectLst/>
              </a:rPr>
              <a:t>yvinvoivan koulun /esiopetuksen toimipaikan toimintakulttuurin vahvistaminen</a:t>
            </a:r>
            <a:endParaRPr lang="fi-FI" dirty="0"/>
          </a:p>
          <a:p>
            <a:r>
              <a:rPr lang="fi-FI" dirty="0"/>
              <a:t>Opetus järjestetään siten, että se huomio kaikkien lasten/oppilaiden erilaiset tarpeet ja edellytykset</a:t>
            </a:r>
          </a:p>
          <a:p>
            <a:r>
              <a:rPr lang="fi-FI" dirty="0"/>
              <a:t>Tukea suunnitellaan ja toteutetaan </a:t>
            </a:r>
            <a:r>
              <a:rPr lang="fi-FI" b="1" dirty="0"/>
              <a:t>koko ryhmän  </a:t>
            </a:r>
            <a:r>
              <a:rPr lang="fi-FI" dirty="0"/>
              <a:t>tarpeiden mukaisesti</a:t>
            </a:r>
          </a:p>
          <a:p>
            <a:r>
              <a:rPr lang="fi-FI" dirty="0"/>
              <a:t>Opetusryhmät muodostetaan siten, että opetuksen tavoitteet voidaan saavuttaa</a:t>
            </a:r>
          </a:p>
          <a:p>
            <a:pPr lvl="1"/>
            <a:r>
              <a:rPr lang="fi-FI" sz="2800" dirty="0"/>
              <a:t>Opettajien yhteistyöllä mahdollistetaan erilaiset joustavat opetusryhmät</a:t>
            </a:r>
          </a:p>
          <a:p>
            <a:pPr lvl="1"/>
            <a:r>
              <a:rPr lang="fi-FI" sz="2800" dirty="0"/>
              <a:t>Pedagogisille ratkaisuilla tuetaan hitaampia ja nopeampia oppijoita, esim.</a:t>
            </a:r>
          </a:p>
          <a:p>
            <a:pPr lvl="2"/>
            <a:r>
              <a:rPr lang="fi-FI" sz="2800" dirty="0"/>
              <a:t>Kielitietoinen opetus selittää opittavan asian kieltä ja </a:t>
            </a:r>
          </a:p>
          <a:p>
            <a:pPr lvl="2"/>
            <a:r>
              <a:rPr lang="fi-FI" sz="2800" dirty="0"/>
              <a:t>Opetusta eriytetään erilaisilla tavoilla</a:t>
            </a:r>
          </a:p>
          <a:p>
            <a:pPr lvl="2"/>
            <a:r>
              <a:rPr lang="fi-FI" sz="2800" dirty="0"/>
              <a:t>Oppimisympäristöä muokataan esteettömäksi</a:t>
            </a:r>
          </a:p>
          <a:p>
            <a:r>
              <a:rPr lang="fi-FI" dirty="0"/>
              <a:t>Ryhmässä työskentelevä koulunkäynninohjaaja/avustaja tukevat oppijoita</a:t>
            </a:r>
          </a:p>
        </p:txBody>
      </p:sp>
    </p:spTree>
    <p:extLst>
      <p:ext uri="{BB962C8B-B14F-4D97-AF65-F5344CB8AC3E}">
        <p14:creationId xmlns:p14="http://schemas.microsoft.com/office/powerpoint/2010/main" val="194192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B80D79-00B5-15BA-2D4B-EC99479B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Ryhmässä toteutettava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1FCC41-F1D0-9C3F-1E1D-983C26FD2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590741"/>
            <a:ext cx="11604395" cy="4612096"/>
          </a:xfrm>
        </p:spPr>
        <p:txBody>
          <a:bodyPr anchor="ctr">
            <a:normAutofit fontScale="92500"/>
          </a:bodyPr>
          <a:lstStyle/>
          <a:p>
            <a:r>
              <a:rPr lang="fi-FI" dirty="0"/>
              <a:t>Tukea järjestetään ensisijaisesti ryhmäkohtaisina tukimuotoina.  Kaikilla oppijoilla on oikeus niihin. </a:t>
            </a:r>
          </a:p>
          <a:p>
            <a:r>
              <a:rPr lang="fi-FI" dirty="0"/>
              <a:t>Ryhmäkohtaiset tukimuodot ovat: </a:t>
            </a:r>
          </a:p>
          <a:p>
            <a:pPr lvl="1"/>
            <a:r>
              <a:rPr lang="fi-FI" sz="2800" dirty="0"/>
              <a:t>opettajan antama </a:t>
            </a:r>
            <a:r>
              <a:rPr lang="fi-FI" sz="2800" b="1" dirty="0"/>
              <a:t>yleinen tukiopetus </a:t>
            </a:r>
            <a:br>
              <a:rPr lang="fi-FI" sz="2800" b="1" dirty="0"/>
            </a:br>
            <a:r>
              <a:rPr lang="fi-FI" sz="2000" dirty="0"/>
              <a:t>(tukea eri oppiaineisiin, opittaviin asioihin tutustumista etukäteen, opitun vahvistamista, kertaamista)</a:t>
            </a:r>
            <a:endParaRPr lang="fi-FI" sz="2000" b="1" dirty="0"/>
          </a:p>
          <a:p>
            <a:pPr lvl="1"/>
            <a:r>
              <a:rPr lang="fi-FI" sz="2800" dirty="0"/>
              <a:t>opettajan antama </a:t>
            </a:r>
            <a:r>
              <a:rPr lang="fi-FI" sz="2800" b="1" dirty="0"/>
              <a:t>opetuskielen tukiopetus</a:t>
            </a:r>
            <a:br>
              <a:rPr lang="fi-FI" sz="2800" b="1" dirty="0"/>
            </a:br>
            <a:r>
              <a:rPr lang="fi-FI" sz="2000" dirty="0"/>
              <a:t>(kohdistuu opetuskielen oppimiseen, tuetaan eri oppiaineiden käsitteiden ymmärtämistä, tekstitaitoja)</a:t>
            </a:r>
            <a:endParaRPr lang="fi-FI" sz="2800" dirty="0"/>
          </a:p>
          <a:p>
            <a:pPr lvl="1"/>
            <a:r>
              <a:rPr lang="fi-FI" sz="2800" b="1" dirty="0"/>
              <a:t>erityisopettajan antama opetus muun opetuksen yhteydessä</a:t>
            </a:r>
            <a:br>
              <a:rPr lang="fi-FI" sz="2800" b="1" dirty="0"/>
            </a:br>
            <a:r>
              <a:rPr lang="fi-FI" sz="2000" dirty="0"/>
              <a:t>(erityisopettajan tukea ryhmän tarpeisiin, samanaikaisopetusta luokassa tai pienemmässä ryhmässä)</a:t>
            </a:r>
            <a:endParaRPr lang="fi-FI" sz="2800" b="1" dirty="0"/>
          </a:p>
          <a:p>
            <a:r>
              <a:rPr lang="fi-FI" dirty="0"/>
              <a:t>Ryhmäkohtaisesta tuesta ei tehdä hallintopäätöstä vaan sitä toteutetaan joustavasti ja suunnitelmallisesti koko lukuvuoden ajan</a:t>
            </a:r>
          </a:p>
        </p:txBody>
      </p:sp>
    </p:spTree>
    <p:extLst>
      <p:ext uri="{BB962C8B-B14F-4D97-AF65-F5344CB8AC3E}">
        <p14:creationId xmlns:p14="http://schemas.microsoft.com/office/powerpoint/2010/main" val="105144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B80D79-00B5-15BA-2D4B-EC99479B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Lapsi-/oppilaskohtaiset tukitoimet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D48F2C7-50E0-0A0D-B3CD-4BEE4A94A86A}"/>
              </a:ext>
            </a:extLst>
          </p:cNvPr>
          <p:cNvSpPr txBox="1"/>
          <p:nvPr/>
        </p:nvSpPr>
        <p:spPr>
          <a:xfrm>
            <a:off x="247975" y="1630201"/>
            <a:ext cx="3278909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Esiopetuksessa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DB7ACE9-F6B4-C12A-271F-334C491008DD}"/>
              </a:ext>
            </a:extLst>
          </p:cNvPr>
          <p:cNvSpPr txBox="1"/>
          <p:nvPr/>
        </p:nvSpPr>
        <p:spPr>
          <a:xfrm>
            <a:off x="5765369" y="1607518"/>
            <a:ext cx="3565236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Perusopetuksessa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46278647-970F-0B44-20A7-EF5D31165C59}"/>
              </a:ext>
            </a:extLst>
          </p:cNvPr>
          <p:cNvSpPr txBox="1">
            <a:spLocks/>
          </p:cNvSpPr>
          <p:nvPr/>
        </p:nvSpPr>
        <p:spPr>
          <a:xfrm>
            <a:off x="247975" y="2158986"/>
            <a:ext cx="5347372" cy="43549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0" dirty="0"/>
              <a:t>Säännöllinen erityisopettajan antama opetus osittain pienryhmässä ja muun opetuksen yhteydessä</a:t>
            </a:r>
          </a:p>
          <a:p>
            <a:r>
              <a:rPr lang="fi-FI" sz="8000" dirty="0"/>
              <a:t>Säännöllinen (kokoaikainen) erityisopettajan antama opetus pienryhmässä </a:t>
            </a:r>
          </a:p>
          <a:p>
            <a:r>
              <a:rPr lang="fi-FI" sz="8000" dirty="0"/>
              <a:t>Lapselle annettavat oppilaskohtaiset tulkitsemis- ja avustajapalvelut sekä apuvälineet (31 §:n 1 mom.) </a:t>
            </a:r>
          </a:p>
          <a:p>
            <a:endParaRPr lang="fi-FI" dirty="0"/>
          </a:p>
        </p:txBody>
      </p:sp>
      <p:sp>
        <p:nvSpPr>
          <p:cNvPr id="15" name="Sisällön paikkamerkki 5">
            <a:extLst>
              <a:ext uri="{FF2B5EF4-FFF2-40B4-BE49-F238E27FC236}">
                <a16:creationId xmlns:a16="http://schemas.microsoft.com/office/drawing/2014/main" id="{72075F62-4F8A-CF77-D300-70972AFA9BD6}"/>
              </a:ext>
            </a:extLst>
          </p:cNvPr>
          <p:cNvSpPr txBox="1">
            <a:spLocks/>
          </p:cNvSpPr>
          <p:nvPr/>
        </p:nvSpPr>
        <p:spPr>
          <a:xfrm>
            <a:off x="5765369" y="2090151"/>
            <a:ext cx="6245190" cy="458774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800" dirty="0"/>
              <a:t>Säännöllinen erityisopettajan antama opetus osittain pienryhmässä ja muun opetuksen yhteydessä</a:t>
            </a:r>
          </a:p>
          <a:p>
            <a:r>
              <a:rPr lang="fi-FI" sz="3800" dirty="0"/>
              <a:t>Säännöllinen erityisopettajan tai erityisluokanopettajan antama opetus pienryhmässä </a:t>
            </a:r>
          </a:p>
          <a:p>
            <a:r>
              <a:rPr lang="fi-FI" sz="3800" dirty="0"/>
              <a:t>Erityisluokanopettajan opetus erityisluokassa</a:t>
            </a:r>
          </a:p>
          <a:p>
            <a:r>
              <a:rPr lang="fi-FI" sz="3800" dirty="0"/>
              <a:t>Oppilaalle annettavat oppilaskohtaiset tulkitsemis- ja avustajapalvelut sekä apuvälineet (31 §:n 1 mom.)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500" dirty="0"/>
              <a:t>Oppimäärästä tai opetussuunnitelman tavoitteista poikkeaminen</a:t>
            </a:r>
          </a:p>
          <a:p>
            <a:r>
              <a:rPr lang="fi-FI" sz="2500" dirty="0"/>
              <a:t>Opetuksen järjestäminen oppilaalle vamman, sairauden tai toimintakyvyn rajoitteen perusteella      (1.8.2026) </a:t>
            </a:r>
          </a:p>
        </p:txBody>
      </p:sp>
      <p:sp>
        <p:nvSpPr>
          <p:cNvPr id="17" name="Nuoli: Alas 16">
            <a:extLst>
              <a:ext uri="{FF2B5EF4-FFF2-40B4-BE49-F238E27FC236}">
                <a16:creationId xmlns:a16="http://schemas.microsoft.com/office/drawing/2014/main" id="{30E59950-2D79-08DA-7B9A-AC75A4237695}"/>
              </a:ext>
            </a:extLst>
          </p:cNvPr>
          <p:cNvSpPr/>
          <p:nvPr/>
        </p:nvSpPr>
        <p:spPr>
          <a:xfrm>
            <a:off x="8286162" y="5505254"/>
            <a:ext cx="211294" cy="202818"/>
          </a:xfrm>
          <a:prstGeom prst="downArrow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77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B037B8-F96B-56FD-0387-228E25E0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Tuen tarpeen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FF6877-8C1C-C49F-FBD6-B5D221055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00520"/>
            <a:ext cx="11340445" cy="4487158"/>
          </a:xfrm>
        </p:spPr>
        <p:txBody>
          <a:bodyPr anchor="ctr">
            <a:normAutofit/>
          </a:bodyPr>
          <a:lstStyle/>
          <a:p>
            <a:r>
              <a:rPr lang="fi-FI" sz="2400" dirty="0"/>
              <a:t>Tuen tarpeen arviointi aloitetaan, kun opettajat arvioivat, että ryhmäkohtaiset tukimuodot eivät riitä tukemaan lapsen/oppilaan oppimista ja opetukseen osallistumista</a:t>
            </a:r>
          </a:p>
          <a:p>
            <a:r>
              <a:rPr lang="fi-FI" sz="2400" b="1" dirty="0"/>
              <a:t>Myös lapsi/oppilas ja hänen huoltajansa voivat tuoda esiin havaintonsa ryhmäkohtaisten tukimuotojen riittämättömyydestä</a:t>
            </a:r>
          </a:p>
          <a:p>
            <a:r>
              <a:rPr lang="fi-FI" sz="2400" b="1" dirty="0"/>
              <a:t>Huoltajalla on mahdollisuus osallistua tuen tarpeen arviointiin</a:t>
            </a:r>
          </a:p>
          <a:p>
            <a:r>
              <a:rPr lang="fi-FI" sz="2400" dirty="0"/>
              <a:t>Tarvittaessa arviointiin osallistuu myös opiskeluhuollon palveluja tai muita asiantuntijoita</a:t>
            </a:r>
          </a:p>
          <a:p>
            <a:r>
              <a:rPr lang="fi-FI" sz="2400" dirty="0"/>
              <a:t>Lapsen/oppilaan näkökulmia ja ajatuksia kuullaan ja otetaan huomioon ikänsä ja kehityksensä edellyttämällä tavalla</a:t>
            </a:r>
          </a:p>
        </p:txBody>
      </p:sp>
    </p:spTree>
    <p:extLst>
      <p:ext uri="{BB962C8B-B14F-4D97-AF65-F5344CB8AC3E}">
        <p14:creationId xmlns:p14="http://schemas.microsoft.com/office/powerpoint/2010/main" val="84899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F7A8741-29ED-648B-F9F0-8CB4B6A6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</a:rPr>
              <a:t>Tuen toteuttamista koskeva suunnitelma ja päätös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B7EA0F-AAA1-B097-4620-F95833B87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4" y="1989056"/>
            <a:ext cx="11001081" cy="4317475"/>
          </a:xfrm>
        </p:spPr>
        <p:txBody>
          <a:bodyPr anchor="ctr">
            <a:normAutofit lnSpcReduction="10000"/>
          </a:bodyPr>
          <a:lstStyle/>
          <a:p>
            <a:r>
              <a:rPr lang="fi-FI" sz="2400" dirty="0"/>
              <a:t>Tuen tarpeen arvioinnin pohjalta laaditaan tuen toteuttamista koskeva suunnitelma</a:t>
            </a:r>
          </a:p>
          <a:p>
            <a:r>
              <a:rPr lang="fi-FI" sz="2400" dirty="0"/>
              <a:t>Suunnitelman laativat opettajat yhteistyössä lapsen/oppilaan ja hänen huoltajansa kanssa</a:t>
            </a:r>
          </a:p>
          <a:p>
            <a:r>
              <a:rPr lang="fi-FI" sz="2400" dirty="0"/>
              <a:t>Suunnitelman toteutumista ja tukitoimien riittävyyttä arvioidaan aina, kun lapsen/oppilaan tarpeet sitä edellyttävät, kuitenkin vähintään kerran lukuvuodessa</a:t>
            </a:r>
          </a:p>
          <a:p>
            <a:r>
              <a:rPr lang="fi-FI" sz="2400" dirty="0"/>
              <a:t>Lapsen/oppilaan saamista tukitoimista tehdään päätös</a:t>
            </a:r>
          </a:p>
          <a:p>
            <a:pPr lvl="1"/>
            <a:r>
              <a:rPr lang="fi-FI" dirty="0"/>
              <a:t>Opetuksen järjestäjä voi tehdä myönteisen tai kielteisen hallintopäätöksen arviointiin perustuvan suunnitelman pohjalta</a:t>
            </a:r>
          </a:p>
          <a:p>
            <a:pPr lvl="1"/>
            <a:r>
              <a:rPr lang="fi-FI" dirty="0"/>
              <a:t>Mikäli päätös tarkoittaisi oppilaan koulupaikan vaihtumista, siitä tehdään erillinen hallintopäätös</a:t>
            </a:r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10155654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D574D0FAD67D498A51CEA3D0AA427F" ma:contentTypeVersion="6" ma:contentTypeDescription="Create a new document." ma:contentTypeScope="" ma:versionID="b8ff3b39765aa6e296057ba3dc055ae2">
  <xsd:schema xmlns:xsd="http://www.w3.org/2001/XMLSchema" xmlns:xs="http://www.w3.org/2001/XMLSchema" xmlns:p="http://schemas.microsoft.com/office/2006/metadata/properties" xmlns:ns2="b0993c8a-65b7-478d-bbc3-eb1f2bc0d56a" xmlns:ns3="32f09f14-d0c6-4105-bcf6-6b0fa5d5de56" targetNamespace="http://schemas.microsoft.com/office/2006/metadata/properties" ma:root="true" ma:fieldsID="901b5b8906f223b2845c63b1cec99941" ns2:_="" ns3:_="">
    <xsd:import namespace="b0993c8a-65b7-478d-bbc3-eb1f2bc0d56a"/>
    <xsd:import namespace="32f09f14-d0c6-4105-bcf6-6b0fa5d5de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93c8a-65b7-478d-bbc3-eb1f2bc0d5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09f14-d0c6-4105-bcf6-6b0fa5d5de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37EA03-084E-4BC3-AA25-CB5DA5EAEF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0905CF-6090-4F41-B1BA-73CAFB907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993c8a-65b7-478d-bbc3-eb1f2bc0d56a"/>
    <ds:schemaRef ds:uri="32f09f14-d0c6-4105-bcf6-6b0fa5d5de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8F4630-0B8E-437E-92EA-C2818348A41A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8fcce638-a0a1-4644-9617-07aa7d4f99ab"/>
    <ds:schemaRef ds:uri="http://www.w3.org/XML/1998/namespace"/>
    <ds:schemaRef ds:uri="7c5eea1d-380b-4613-b8bc-2cb820418e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26933</TotalTime>
  <Words>757</Words>
  <Application>Microsoft Office PowerPoint</Application>
  <PresentationFormat>Laajakuva</PresentationFormat>
  <Paragraphs>86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Century Gothic</vt:lpstr>
      <vt:lpstr>Wingdings 3</vt:lpstr>
      <vt:lpstr>Work Sans</vt:lpstr>
      <vt:lpstr>Work Sans,Bold</vt:lpstr>
      <vt:lpstr>Office-teema</vt:lpstr>
      <vt:lpstr>Ioni (johtoryhmä)</vt:lpstr>
      <vt:lpstr>OPPIMISEN TUEN MUUTOKSET</vt:lpstr>
      <vt:lpstr>Muutosten tausta ja tavoite</vt:lpstr>
      <vt:lpstr>PowerPoint-esitys</vt:lpstr>
      <vt:lpstr>PowerPoint-esitys</vt:lpstr>
      <vt:lpstr>Oppimisen edellytyksiä tukevat opetusjärjestelyt</vt:lpstr>
      <vt:lpstr>Ryhmässä toteutettava tuki</vt:lpstr>
      <vt:lpstr>Lapsi-/oppilaskohtaiset tukitoimet</vt:lpstr>
      <vt:lpstr>Tuen tarpeen arviointi</vt:lpstr>
      <vt:lpstr>Tuen toteuttamista koskeva suunnitelma ja päätös</vt:lpstr>
      <vt:lpstr>Lukuvuosi 2025-2026 on siirtymäaikaa</vt:lpstr>
      <vt:lpstr>OPPIMÄÄRÄN RAJAAMINEN 1.8.2025 alkaen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Turtiainen Anu-helena</dc:creator>
  <cp:lastModifiedBy>Turtiainen Anu-helena</cp:lastModifiedBy>
  <cp:revision>12</cp:revision>
  <dcterms:created xsi:type="dcterms:W3CDTF">2025-02-25T06:31:43Z</dcterms:created>
  <dcterms:modified xsi:type="dcterms:W3CDTF">2025-08-18T11:07:38Z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0x010100DBD574D0FAD67D498A51CEA3D0AA427F</vt:lpwstr>
  </property>
  <property fmtid="{D5CDD505-2E9C-101B-9397-08002B2CF9AE}" pid="3" name="MediaServiceImageTags">
    <vt:lpwstr/>
  </property>
</Properties>
</file>